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90" r:id="rId84"/>
    <p:sldId id="391" r:id="rId85"/>
    <p:sldId id="392"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Lst>
  <p:sldSz cx="9144000" cy="6858000" type="screen4x3"/>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20"/>
    <p:restoredTop sz="94660"/>
  </p:normalViewPr>
  <p:slideViewPr>
    <p:cSldViewPr>
      <p:cViewPr varScale="1">
        <p:scale>
          <a:sx n="69" d="100"/>
          <a:sy n="69" d="100"/>
        </p:scale>
        <p:origin x="-2052" y="-102"/>
      </p:cViewPr>
      <p:guideLst>
        <p:guide orient="horz" pos="2160"/>
        <p:guide pos="288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PA"/>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PA"/>
          </a:p>
        </p:txBody>
      </p:sp>
      <p:sp>
        <p:nvSpPr>
          <p:cNvPr id="4" name="3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5" name="4 Marcador de pie de página"/>
          <p:cNvSpPr>
            <a:spLocks noGrp="1"/>
          </p:cNvSpPr>
          <p:nvPr>
            <p:ph type="ftr" sz="quarter" idx="11"/>
          </p:nvPr>
        </p:nvSpPr>
        <p:spPr/>
        <p:txBody>
          <a:bodyPr/>
          <a:lstStyle/>
          <a:p>
            <a:endParaRPr lang="es-PA"/>
          </a:p>
        </p:txBody>
      </p:sp>
      <p:sp>
        <p:nvSpPr>
          <p:cNvPr id="6" name="5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736543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A"/>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5" name="4 Marcador de pie de página"/>
          <p:cNvSpPr>
            <a:spLocks noGrp="1"/>
          </p:cNvSpPr>
          <p:nvPr>
            <p:ph type="ftr" sz="quarter" idx="11"/>
          </p:nvPr>
        </p:nvSpPr>
        <p:spPr/>
        <p:txBody>
          <a:bodyPr/>
          <a:lstStyle/>
          <a:p>
            <a:endParaRPr lang="es-PA"/>
          </a:p>
        </p:txBody>
      </p:sp>
      <p:sp>
        <p:nvSpPr>
          <p:cNvPr id="6" name="5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20384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PA"/>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5" name="4 Marcador de pie de página"/>
          <p:cNvSpPr>
            <a:spLocks noGrp="1"/>
          </p:cNvSpPr>
          <p:nvPr>
            <p:ph type="ftr" sz="quarter" idx="11"/>
          </p:nvPr>
        </p:nvSpPr>
        <p:spPr/>
        <p:txBody>
          <a:bodyPr/>
          <a:lstStyle/>
          <a:p>
            <a:endParaRPr lang="es-PA"/>
          </a:p>
        </p:txBody>
      </p:sp>
      <p:sp>
        <p:nvSpPr>
          <p:cNvPr id="6" name="5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129244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quarter" idx="2"/>
          </p:nvPr>
        </p:nvSpPr>
        <p:spPr>
          <a:xfrm>
            <a:off x="46482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contenido"/>
          <p:cNvSpPr>
            <a:spLocks noGrp="1"/>
          </p:cNvSpPr>
          <p:nvPr>
            <p:ph sz="quarter" idx="3"/>
          </p:nvPr>
        </p:nvSpPr>
        <p:spPr>
          <a:xfrm>
            <a:off x="46482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3 Marcador de fecha"/>
          <p:cNvSpPr>
            <a:spLocks noGrp="1"/>
          </p:cNvSpPr>
          <p:nvPr>
            <p:ph type="dt" sz="half" idx="10"/>
          </p:nvPr>
        </p:nvSpPr>
        <p:spPr/>
        <p:txBody>
          <a:bodyPr/>
          <a:lstStyle>
            <a:lvl1pPr>
              <a:defRPr/>
            </a:lvl1pPr>
          </a:lstStyle>
          <a:p>
            <a:pPr>
              <a:defRPr/>
            </a:pPr>
            <a:endParaRPr lang="es-ES"/>
          </a:p>
        </p:txBody>
      </p:sp>
      <p:sp>
        <p:nvSpPr>
          <p:cNvPr id="7" name="4 Marcador de pie de página"/>
          <p:cNvSpPr>
            <a:spLocks noGrp="1"/>
          </p:cNvSpPr>
          <p:nvPr>
            <p:ph type="ftr" sz="quarter" idx="11"/>
          </p:nvPr>
        </p:nvSpPr>
        <p:spPr/>
        <p:txBody>
          <a:bodyPr/>
          <a:lstStyle>
            <a:lvl1pPr>
              <a:defRPr/>
            </a:lvl1pPr>
          </a:lstStyle>
          <a:p>
            <a:pPr>
              <a:defRPr/>
            </a:pPr>
            <a:endParaRPr lang="es-ES"/>
          </a:p>
        </p:txBody>
      </p:sp>
      <p:sp>
        <p:nvSpPr>
          <p:cNvPr id="8" name="5 Marcador de número de diapositiva"/>
          <p:cNvSpPr>
            <a:spLocks noGrp="1"/>
          </p:cNvSpPr>
          <p:nvPr>
            <p:ph type="sldNum" sz="quarter" idx="12"/>
          </p:nvPr>
        </p:nvSpPr>
        <p:spPr/>
        <p:txBody>
          <a:bodyPr/>
          <a:lstStyle>
            <a:lvl1pPr>
              <a:defRPr/>
            </a:lvl1pPr>
          </a:lstStyle>
          <a:p>
            <a:pPr>
              <a:defRPr/>
            </a:pPr>
            <a:fld id="{FAAAD7EF-4F4B-403B-A7DE-7E400164053E}" type="slidenum">
              <a:rPr lang="es-ES"/>
              <a:pPr>
                <a:defRPr/>
              </a:pPr>
              <a:t>‹Nº›</a:t>
            </a:fld>
            <a:endParaRPr lang="es-ES" dirty="0"/>
          </a:p>
        </p:txBody>
      </p:sp>
    </p:spTree>
    <p:extLst>
      <p:ext uri="{BB962C8B-B14F-4D97-AF65-F5344CB8AC3E}">
        <p14:creationId xmlns:p14="http://schemas.microsoft.com/office/powerpoint/2010/main" val="422093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texto"/>
          <p:cNvSpPr>
            <a:spLocks noGrp="1"/>
          </p:cNvSpPr>
          <p:nvPr>
            <p:ph type="body"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pPr>
              <a:defRPr/>
            </a:pPr>
            <a:endParaRPr lang="es-ES"/>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DB040CCD-3513-4448-807B-14504858F71D}" type="slidenum">
              <a:rPr lang="es-ES"/>
              <a:pPr>
                <a:defRPr/>
              </a:pPr>
              <a:t>‹Nº›</a:t>
            </a:fld>
            <a:endParaRPr lang="es-ES" dirty="0"/>
          </a:p>
        </p:txBody>
      </p:sp>
    </p:spTree>
    <p:extLst>
      <p:ext uri="{BB962C8B-B14F-4D97-AF65-F5344CB8AC3E}">
        <p14:creationId xmlns:p14="http://schemas.microsoft.com/office/powerpoint/2010/main" val="124309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685800" y="609600"/>
            <a:ext cx="7772400" cy="5486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3" name="3 Marcador de fecha"/>
          <p:cNvSpPr>
            <a:spLocks noGrp="1"/>
          </p:cNvSpPr>
          <p:nvPr>
            <p:ph type="dt" sz="half" idx="10"/>
          </p:nvPr>
        </p:nvSpPr>
        <p:spPr/>
        <p:txBody>
          <a:bodyPr/>
          <a:lstStyle>
            <a:lvl1pPr>
              <a:defRPr/>
            </a:lvl1pPr>
          </a:lstStyle>
          <a:p>
            <a:pPr>
              <a:defRPr/>
            </a:pPr>
            <a:endParaRPr lang="es-ES"/>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02671DE7-99B9-401A-93B0-528F8EDDB394}" type="slidenum">
              <a:rPr lang="es-ES"/>
              <a:pPr>
                <a:defRPr/>
              </a:pPr>
              <a:t>‹Nº›</a:t>
            </a:fld>
            <a:endParaRPr lang="es-ES" dirty="0"/>
          </a:p>
        </p:txBody>
      </p:sp>
    </p:spTree>
    <p:extLst>
      <p:ext uri="{BB962C8B-B14F-4D97-AF65-F5344CB8AC3E}">
        <p14:creationId xmlns:p14="http://schemas.microsoft.com/office/powerpoint/2010/main" val="97103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A"/>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5" name="4 Marcador de pie de página"/>
          <p:cNvSpPr>
            <a:spLocks noGrp="1"/>
          </p:cNvSpPr>
          <p:nvPr>
            <p:ph type="ftr" sz="quarter" idx="11"/>
          </p:nvPr>
        </p:nvSpPr>
        <p:spPr/>
        <p:txBody>
          <a:bodyPr/>
          <a:lstStyle/>
          <a:p>
            <a:endParaRPr lang="es-PA"/>
          </a:p>
        </p:txBody>
      </p:sp>
      <p:sp>
        <p:nvSpPr>
          <p:cNvPr id="6" name="5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165555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PA"/>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5" name="4 Marcador de pie de página"/>
          <p:cNvSpPr>
            <a:spLocks noGrp="1"/>
          </p:cNvSpPr>
          <p:nvPr>
            <p:ph type="ftr" sz="quarter" idx="11"/>
          </p:nvPr>
        </p:nvSpPr>
        <p:spPr/>
        <p:txBody>
          <a:bodyPr/>
          <a:lstStyle/>
          <a:p>
            <a:endParaRPr lang="es-PA"/>
          </a:p>
        </p:txBody>
      </p:sp>
      <p:sp>
        <p:nvSpPr>
          <p:cNvPr id="6" name="5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175163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A"/>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5" name="4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6" name="5 Marcador de pie de página"/>
          <p:cNvSpPr>
            <a:spLocks noGrp="1"/>
          </p:cNvSpPr>
          <p:nvPr>
            <p:ph type="ftr" sz="quarter" idx="11"/>
          </p:nvPr>
        </p:nvSpPr>
        <p:spPr/>
        <p:txBody>
          <a:bodyPr/>
          <a:lstStyle/>
          <a:p>
            <a:endParaRPr lang="es-PA"/>
          </a:p>
        </p:txBody>
      </p:sp>
      <p:sp>
        <p:nvSpPr>
          <p:cNvPr id="7" name="6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686939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PA"/>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7" name="6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8" name="7 Marcador de pie de página"/>
          <p:cNvSpPr>
            <a:spLocks noGrp="1"/>
          </p:cNvSpPr>
          <p:nvPr>
            <p:ph type="ftr" sz="quarter" idx="11"/>
          </p:nvPr>
        </p:nvSpPr>
        <p:spPr/>
        <p:txBody>
          <a:bodyPr/>
          <a:lstStyle/>
          <a:p>
            <a:endParaRPr lang="es-PA"/>
          </a:p>
        </p:txBody>
      </p:sp>
      <p:sp>
        <p:nvSpPr>
          <p:cNvPr id="9" name="8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107197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PA"/>
          </a:p>
        </p:txBody>
      </p:sp>
      <p:sp>
        <p:nvSpPr>
          <p:cNvPr id="3" name="2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4" name="3 Marcador de pie de página"/>
          <p:cNvSpPr>
            <a:spLocks noGrp="1"/>
          </p:cNvSpPr>
          <p:nvPr>
            <p:ph type="ftr" sz="quarter" idx="11"/>
          </p:nvPr>
        </p:nvSpPr>
        <p:spPr/>
        <p:txBody>
          <a:bodyPr/>
          <a:lstStyle/>
          <a:p>
            <a:endParaRPr lang="es-PA"/>
          </a:p>
        </p:txBody>
      </p:sp>
      <p:sp>
        <p:nvSpPr>
          <p:cNvPr id="5" name="4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7076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3" name="2 Marcador de pie de página"/>
          <p:cNvSpPr>
            <a:spLocks noGrp="1"/>
          </p:cNvSpPr>
          <p:nvPr>
            <p:ph type="ftr" sz="quarter" idx="11"/>
          </p:nvPr>
        </p:nvSpPr>
        <p:spPr/>
        <p:txBody>
          <a:bodyPr/>
          <a:lstStyle/>
          <a:p>
            <a:endParaRPr lang="es-PA"/>
          </a:p>
        </p:txBody>
      </p:sp>
      <p:sp>
        <p:nvSpPr>
          <p:cNvPr id="4" name="3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1751169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PA"/>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6" name="5 Marcador de pie de página"/>
          <p:cNvSpPr>
            <a:spLocks noGrp="1"/>
          </p:cNvSpPr>
          <p:nvPr>
            <p:ph type="ftr" sz="quarter" idx="11"/>
          </p:nvPr>
        </p:nvSpPr>
        <p:spPr/>
        <p:txBody>
          <a:bodyPr/>
          <a:lstStyle/>
          <a:p>
            <a:endParaRPr lang="es-PA"/>
          </a:p>
        </p:txBody>
      </p:sp>
      <p:sp>
        <p:nvSpPr>
          <p:cNvPr id="7" name="6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2691518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PA"/>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A"/>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B6B01BE6-35C0-492A-AA9C-EAB1511D53DE}" type="datetimeFigureOut">
              <a:rPr lang="es-PA" smtClean="0"/>
              <a:t>27/8/13</a:t>
            </a:fld>
            <a:endParaRPr lang="es-PA"/>
          </a:p>
        </p:txBody>
      </p:sp>
      <p:sp>
        <p:nvSpPr>
          <p:cNvPr id="6" name="5 Marcador de pie de página"/>
          <p:cNvSpPr>
            <a:spLocks noGrp="1"/>
          </p:cNvSpPr>
          <p:nvPr>
            <p:ph type="ftr" sz="quarter" idx="11"/>
          </p:nvPr>
        </p:nvSpPr>
        <p:spPr/>
        <p:txBody>
          <a:bodyPr/>
          <a:lstStyle/>
          <a:p>
            <a:endParaRPr lang="es-PA"/>
          </a:p>
        </p:txBody>
      </p:sp>
      <p:sp>
        <p:nvSpPr>
          <p:cNvPr id="7" name="6 Marcador de número de diapositiva"/>
          <p:cNvSpPr>
            <a:spLocks noGrp="1"/>
          </p:cNvSpPr>
          <p:nvPr>
            <p:ph type="sldNum" sz="quarter" idx="12"/>
          </p:nvPr>
        </p:nvSpPr>
        <p:spPr/>
        <p:txBody>
          <a:bodyPr/>
          <a:lstStyle/>
          <a:p>
            <a:fld id="{41EA64E2-19D4-43D6-AA04-D405D27B1E08}" type="slidenum">
              <a:rPr lang="es-PA" smtClean="0"/>
              <a:t>‹Nº›</a:t>
            </a:fld>
            <a:endParaRPr lang="es-PA"/>
          </a:p>
        </p:txBody>
      </p:sp>
    </p:spTree>
    <p:extLst>
      <p:ext uri="{BB962C8B-B14F-4D97-AF65-F5344CB8AC3E}">
        <p14:creationId xmlns:p14="http://schemas.microsoft.com/office/powerpoint/2010/main" val="242629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PA"/>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A"/>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01BE6-35C0-492A-AA9C-EAB1511D53DE}" type="datetimeFigureOut">
              <a:rPr lang="es-PA" smtClean="0"/>
              <a:t>27/8/13</a:t>
            </a:fld>
            <a:endParaRPr lang="es-PA"/>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A64E2-19D4-43D6-AA04-D405D27B1E08}" type="slidenum">
              <a:rPr lang="es-PA" smtClean="0"/>
              <a:t>‹Nº›</a:t>
            </a:fld>
            <a:endParaRPr lang="es-PA"/>
          </a:p>
        </p:txBody>
      </p:sp>
    </p:spTree>
    <p:extLst>
      <p:ext uri="{BB962C8B-B14F-4D97-AF65-F5344CB8AC3E}">
        <p14:creationId xmlns:p14="http://schemas.microsoft.com/office/powerpoint/2010/main" val="13806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2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2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http://www.nlm.nih.gov/medlineplus/spanish/ency/images/ency/fullsize/1246.jpg"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http://www.geocities.com/ralv7/infecciosas/leish2.jpg"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http://www.geocities.com/ralv7/infecciosas/leish.jpg"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image" Target="../media/image42.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14.v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7.v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19.v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20.v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8.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1857375" y="71438"/>
            <a:ext cx="5943600" cy="579437"/>
          </a:xfrm>
          <a:prstGeom prst="rect">
            <a:avLst/>
          </a:prstGeom>
          <a:solidFill>
            <a:srgbClr val="B3072C"/>
          </a:solidFill>
          <a:ln w="12700" cap="sq">
            <a:noFill/>
            <a:miter lim="800000"/>
            <a:headEnd type="none" w="sm" len="sm"/>
            <a:tailEnd type="none" w="sm" len="sm"/>
          </a:ln>
        </p:spPr>
        <p:txBody>
          <a:bodyPr>
            <a:spAutoFit/>
          </a:bodyPr>
          <a:lstStyle/>
          <a:p>
            <a:pPr eaLnBrk="0" hangingPunct="0"/>
            <a:r>
              <a:rPr lang="es-ES_tradnl" sz="2000" b="1">
                <a:solidFill>
                  <a:schemeClr val="bg1"/>
                </a:solidFill>
              </a:rPr>
              <a:t>        </a:t>
            </a:r>
            <a:r>
              <a:rPr lang="es-ES_tradnl" sz="3200" b="1">
                <a:solidFill>
                  <a:srgbClr val="FFFF00"/>
                </a:solidFill>
              </a:rPr>
              <a:t>CICLO VITAL HUMANO</a:t>
            </a:r>
            <a:r>
              <a:rPr lang="es-ES_tradnl" sz="2000" b="1">
                <a:solidFill>
                  <a:schemeClr val="bg1"/>
                </a:solidFill>
              </a:rPr>
              <a:t>      </a:t>
            </a:r>
          </a:p>
        </p:txBody>
      </p:sp>
      <p:sp>
        <p:nvSpPr>
          <p:cNvPr id="3075" name="Text Box 3"/>
          <p:cNvSpPr txBox="1">
            <a:spLocks noChangeArrowheads="1"/>
          </p:cNvSpPr>
          <p:nvPr/>
        </p:nvSpPr>
        <p:spPr bwMode="auto">
          <a:xfrm>
            <a:off x="857250" y="928688"/>
            <a:ext cx="3505200" cy="947737"/>
          </a:xfrm>
          <a:prstGeom prst="rect">
            <a:avLst/>
          </a:prstGeom>
          <a:solidFill>
            <a:srgbClr val="003366"/>
          </a:solidFill>
          <a:ln w="12700" cap="sq">
            <a:noFill/>
            <a:miter lim="800000"/>
            <a:headEnd type="none" w="sm" len="sm"/>
            <a:tailEnd type="none" w="sm" len="sm"/>
          </a:ln>
          <a:effectLst>
            <a:outerShdw dist="107763" dir="13500000" algn="ctr" rotWithShape="0">
              <a:schemeClr val="bg2"/>
            </a:outerShdw>
          </a:effectLst>
        </p:spPr>
        <p:txBody>
          <a:bodyPr>
            <a:spAutoFit/>
          </a:bodyPr>
          <a:lstStyle/>
          <a:p>
            <a:pPr algn="ctr" eaLnBrk="0" hangingPunct="0">
              <a:spcBef>
                <a:spcPct val="50000"/>
              </a:spcBef>
              <a:defRPr/>
            </a:pPr>
            <a:r>
              <a:rPr lang="es-ES_tradnl" sz="1600" dirty="0">
                <a:solidFill>
                  <a:srgbClr val="E8EF63"/>
                </a:solidFill>
                <a:latin typeface="Arial Black" pitchFamily="34" charset="0"/>
              </a:rPr>
              <a:t>PROCESO BIOLÓGICO</a:t>
            </a:r>
          </a:p>
          <a:p>
            <a:pPr algn="ctr" eaLnBrk="0" hangingPunct="0">
              <a:spcBef>
                <a:spcPct val="50000"/>
              </a:spcBef>
              <a:defRPr/>
            </a:pPr>
            <a:r>
              <a:rPr lang="es-ES_tradnl" sz="1600" dirty="0">
                <a:solidFill>
                  <a:srgbClr val="E8EF63"/>
                </a:solidFill>
                <a:latin typeface="Arial Black" pitchFamily="34" charset="0"/>
              </a:rPr>
              <a:t>DESARROLLO Y CRECIMIENTO PSICO-FÍSICO</a:t>
            </a:r>
          </a:p>
        </p:txBody>
      </p:sp>
      <p:sp>
        <p:nvSpPr>
          <p:cNvPr id="3076" name="Text Box 4"/>
          <p:cNvSpPr txBox="1">
            <a:spLocks noChangeArrowheads="1"/>
          </p:cNvSpPr>
          <p:nvPr/>
        </p:nvSpPr>
        <p:spPr bwMode="auto">
          <a:xfrm>
            <a:off x="5000625" y="928688"/>
            <a:ext cx="3810000" cy="1069975"/>
          </a:xfrm>
          <a:prstGeom prst="rect">
            <a:avLst/>
          </a:prstGeom>
          <a:solidFill>
            <a:srgbClr val="020AA2"/>
          </a:solidFill>
          <a:ln w="12700" cap="sq">
            <a:noFill/>
            <a:miter lim="800000"/>
            <a:headEnd type="none" w="sm" len="sm"/>
            <a:tailEnd type="none" w="sm" len="sm"/>
          </a:ln>
          <a:effectLst>
            <a:outerShdw dist="107763" dir="13500000" algn="ctr" rotWithShape="0">
              <a:schemeClr val="bg2"/>
            </a:outerShdw>
          </a:effectLst>
        </p:spPr>
        <p:txBody>
          <a:bodyPr>
            <a:spAutoFit/>
          </a:bodyPr>
          <a:lstStyle/>
          <a:p>
            <a:pPr eaLnBrk="0" hangingPunct="0">
              <a:defRPr/>
            </a:pPr>
            <a:r>
              <a:rPr lang="es-ES_tradnl" sz="1600" dirty="0">
                <a:solidFill>
                  <a:srgbClr val="E8EF63"/>
                </a:solidFill>
                <a:latin typeface="Arial Black" pitchFamily="34" charset="0"/>
              </a:rPr>
              <a:t>         PROCESO SOCIAL</a:t>
            </a:r>
          </a:p>
          <a:p>
            <a:pPr eaLnBrk="0" hangingPunct="0">
              <a:buFontTx/>
              <a:buChar char="•"/>
              <a:defRPr/>
            </a:pPr>
            <a:r>
              <a:rPr lang="es-ES_tradnl" sz="1600" dirty="0">
                <a:solidFill>
                  <a:srgbClr val="E8EF63"/>
                </a:solidFill>
                <a:latin typeface="Arial Black" pitchFamily="34" charset="0"/>
              </a:rPr>
              <a:t> DETERIORO FISIOLÓGICO            </a:t>
            </a:r>
          </a:p>
          <a:p>
            <a:pPr eaLnBrk="0" hangingPunct="0">
              <a:buFontTx/>
              <a:buChar char="•"/>
              <a:defRPr/>
            </a:pPr>
            <a:r>
              <a:rPr lang="es-ES_tradnl" sz="1600" dirty="0">
                <a:solidFill>
                  <a:srgbClr val="E8EF63"/>
                </a:solidFill>
                <a:latin typeface="Arial Black" pitchFamily="34" charset="0"/>
              </a:rPr>
              <a:t> RIESGOS EN LOS PROCESOS PRODUCTIVOS.</a:t>
            </a:r>
          </a:p>
        </p:txBody>
      </p:sp>
      <p:sp>
        <p:nvSpPr>
          <p:cNvPr id="34821" name="Line 5"/>
          <p:cNvSpPr>
            <a:spLocks noChangeShapeType="1"/>
          </p:cNvSpPr>
          <p:nvPr/>
        </p:nvSpPr>
        <p:spPr bwMode="auto">
          <a:xfrm>
            <a:off x="4540250" y="2143125"/>
            <a:ext cx="4343400" cy="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22" name="Line 6"/>
          <p:cNvSpPr>
            <a:spLocks noChangeShapeType="1"/>
          </p:cNvSpPr>
          <p:nvPr/>
        </p:nvSpPr>
        <p:spPr bwMode="auto">
          <a:xfrm>
            <a:off x="4540250" y="2143125"/>
            <a:ext cx="0" cy="228600"/>
          </a:xfrm>
          <a:prstGeom prst="line">
            <a:avLst/>
          </a:prstGeom>
          <a:noFill/>
          <a:ln w="38100" cap="sq">
            <a:solidFill>
              <a:srgbClr val="003300"/>
            </a:solidFill>
            <a:round/>
            <a:headEnd type="none" w="sm" len="sm"/>
            <a:tailEnd type="triangle" w="sm" len="sm"/>
          </a:ln>
        </p:spPr>
        <p:txBody>
          <a:bodyPr wrap="none" anchor="ctr"/>
          <a:lstStyle/>
          <a:p>
            <a:endParaRPr lang="es-ES"/>
          </a:p>
        </p:txBody>
      </p:sp>
      <p:sp>
        <p:nvSpPr>
          <p:cNvPr id="34823" name="Text Box 7"/>
          <p:cNvSpPr txBox="1">
            <a:spLocks noChangeArrowheads="1"/>
          </p:cNvSpPr>
          <p:nvPr/>
        </p:nvSpPr>
        <p:spPr bwMode="auto">
          <a:xfrm>
            <a:off x="3857625" y="2357438"/>
            <a:ext cx="1146175" cy="409575"/>
          </a:xfrm>
          <a:prstGeom prst="rect">
            <a:avLst/>
          </a:prstGeom>
          <a:noFill/>
          <a:ln w="12700" cap="sq">
            <a:solidFill>
              <a:srgbClr val="003300"/>
            </a:solidFill>
            <a:miter lim="800000"/>
            <a:headEnd type="none" w="sm" len="sm"/>
            <a:tailEnd type="none" w="sm" len="sm"/>
          </a:ln>
        </p:spPr>
        <p:txBody>
          <a:bodyPr wrap="none">
            <a:spAutoFit/>
          </a:bodyPr>
          <a:lstStyle/>
          <a:p>
            <a:pPr eaLnBrk="0" hangingPunct="0"/>
            <a:r>
              <a:rPr lang="es-ES_tradnl" sz="2000">
                <a:solidFill>
                  <a:srgbClr val="FF0000"/>
                </a:solidFill>
                <a:latin typeface="Arial Black" pitchFamily="34" charset="0"/>
              </a:rPr>
              <a:t>Adulto</a:t>
            </a:r>
            <a:r>
              <a:rPr lang="es-ES_tradnl" sz="1400" b="1">
                <a:solidFill>
                  <a:srgbClr val="FFFF00"/>
                </a:solidFill>
              </a:rPr>
              <a:t> </a:t>
            </a:r>
            <a:endParaRPr lang="es-ES_tradnl" sz="1400" b="1">
              <a:solidFill>
                <a:schemeClr val="bg1"/>
              </a:solidFill>
            </a:endParaRPr>
          </a:p>
        </p:txBody>
      </p:sp>
      <p:sp>
        <p:nvSpPr>
          <p:cNvPr id="34824" name="Oval 8"/>
          <p:cNvSpPr>
            <a:spLocks noChangeArrowheads="1"/>
          </p:cNvSpPr>
          <p:nvPr/>
        </p:nvSpPr>
        <p:spPr bwMode="auto">
          <a:xfrm>
            <a:off x="642938" y="2500313"/>
            <a:ext cx="3886200" cy="3352800"/>
          </a:xfrm>
          <a:prstGeom prst="ellipse">
            <a:avLst/>
          </a:prstGeom>
          <a:noFill/>
          <a:ln w="38100" cap="sq">
            <a:solidFill>
              <a:srgbClr val="003300"/>
            </a:solidFill>
            <a:round/>
            <a:headEnd type="none" w="sm" len="sm"/>
            <a:tailEnd type="none" w="sm" len="sm"/>
          </a:ln>
        </p:spPr>
        <p:txBody>
          <a:bodyPr wrap="none" anchor="ctr"/>
          <a:lstStyle/>
          <a:p>
            <a:pPr algn="ctr" eaLnBrk="0" hangingPunct="0"/>
            <a:endParaRPr lang="es-ES_tradnl" sz="1800"/>
          </a:p>
        </p:txBody>
      </p:sp>
      <p:sp>
        <p:nvSpPr>
          <p:cNvPr id="34825" name="Text Box 9"/>
          <p:cNvSpPr txBox="1">
            <a:spLocks noChangeArrowheads="1"/>
          </p:cNvSpPr>
          <p:nvPr/>
        </p:nvSpPr>
        <p:spPr bwMode="auto">
          <a:xfrm>
            <a:off x="2163763" y="2357438"/>
            <a:ext cx="1493837"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algn="ctr" eaLnBrk="0" hangingPunct="0"/>
            <a:r>
              <a:rPr lang="es-ES_tradnl" sz="2000" b="1">
                <a:solidFill>
                  <a:srgbClr val="000000"/>
                </a:solidFill>
              </a:rPr>
              <a:t>Adolescente</a:t>
            </a:r>
            <a:endParaRPr lang="es-ES_tradnl" sz="2000">
              <a:solidFill>
                <a:srgbClr val="000000"/>
              </a:solidFill>
            </a:endParaRPr>
          </a:p>
        </p:txBody>
      </p:sp>
      <p:sp>
        <p:nvSpPr>
          <p:cNvPr id="34826" name="Text Box 10"/>
          <p:cNvSpPr txBox="1">
            <a:spLocks noChangeArrowheads="1"/>
          </p:cNvSpPr>
          <p:nvPr/>
        </p:nvSpPr>
        <p:spPr bwMode="auto">
          <a:xfrm>
            <a:off x="1165225" y="2786063"/>
            <a:ext cx="1014413"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Escolar</a:t>
            </a:r>
            <a:endParaRPr lang="es-ES_tradnl" sz="2000">
              <a:solidFill>
                <a:srgbClr val="000000"/>
              </a:solidFill>
            </a:endParaRPr>
          </a:p>
        </p:txBody>
      </p:sp>
      <p:sp>
        <p:nvSpPr>
          <p:cNvPr id="34827" name="Text Box 11"/>
          <p:cNvSpPr txBox="1">
            <a:spLocks noChangeArrowheads="1"/>
          </p:cNvSpPr>
          <p:nvPr/>
        </p:nvSpPr>
        <p:spPr bwMode="auto">
          <a:xfrm>
            <a:off x="784225" y="3357563"/>
            <a:ext cx="1422400"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Pre</a:t>
            </a:r>
            <a:r>
              <a:rPr lang="es-ES_tradnl" sz="2000">
                <a:solidFill>
                  <a:srgbClr val="000000"/>
                </a:solidFill>
              </a:rPr>
              <a:t>-</a:t>
            </a:r>
            <a:r>
              <a:rPr lang="es-ES_tradnl" sz="2000" b="1">
                <a:solidFill>
                  <a:srgbClr val="000000"/>
                </a:solidFill>
              </a:rPr>
              <a:t>escolar</a:t>
            </a:r>
            <a:endParaRPr lang="es-ES_tradnl" sz="2000">
              <a:solidFill>
                <a:srgbClr val="000000"/>
              </a:solidFill>
            </a:endParaRPr>
          </a:p>
        </p:txBody>
      </p:sp>
      <p:sp>
        <p:nvSpPr>
          <p:cNvPr id="34828" name="Text Box 12"/>
          <p:cNvSpPr txBox="1">
            <a:spLocks noChangeArrowheads="1"/>
          </p:cNvSpPr>
          <p:nvPr/>
        </p:nvSpPr>
        <p:spPr bwMode="auto">
          <a:xfrm>
            <a:off x="631825" y="3929063"/>
            <a:ext cx="1712913"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Recién nacido</a:t>
            </a:r>
          </a:p>
        </p:txBody>
      </p:sp>
      <p:sp>
        <p:nvSpPr>
          <p:cNvPr id="34829" name="Text Box 13"/>
          <p:cNvSpPr txBox="1">
            <a:spLocks noChangeArrowheads="1"/>
          </p:cNvSpPr>
          <p:nvPr/>
        </p:nvSpPr>
        <p:spPr bwMode="auto">
          <a:xfrm>
            <a:off x="708025" y="4500563"/>
            <a:ext cx="1720850"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Vida en Útero</a:t>
            </a:r>
            <a:endParaRPr lang="es-ES_tradnl" sz="2000">
              <a:solidFill>
                <a:srgbClr val="000000"/>
              </a:solidFill>
            </a:endParaRPr>
          </a:p>
        </p:txBody>
      </p:sp>
      <p:sp>
        <p:nvSpPr>
          <p:cNvPr id="34830" name="Text Box 14"/>
          <p:cNvSpPr txBox="1">
            <a:spLocks noChangeArrowheads="1"/>
          </p:cNvSpPr>
          <p:nvPr/>
        </p:nvSpPr>
        <p:spPr bwMode="auto">
          <a:xfrm>
            <a:off x="958850" y="5143500"/>
            <a:ext cx="1327150" cy="714375"/>
          </a:xfrm>
          <a:prstGeom prst="rect">
            <a:avLst/>
          </a:prstGeom>
          <a:solidFill>
            <a:srgbClr val="FFCC66"/>
          </a:solidFill>
          <a:ln w="12700" cap="sq">
            <a:solidFill>
              <a:srgbClr val="003300"/>
            </a:solidFill>
            <a:miter lim="800000"/>
            <a:headEnd type="none" w="sm" len="sm"/>
            <a:tailEnd type="none" w="sm" len="sm"/>
          </a:ln>
        </p:spPr>
        <p:txBody>
          <a:bodyPr>
            <a:spAutoFit/>
          </a:bodyPr>
          <a:lstStyle/>
          <a:p>
            <a:pPr eaLnBrk="0" hangingPunct="0"/>
            <a:r>
              <a:rPr lang="es-ES_tradnl" sz="2000" b="1">
                <a:solidFill>
                  <a:srgbClr val="000000"/>
                </a:solidFill>
              </a:rPr>
              <a:t>Huevo o Cigoto</a:t>
            </a:r>
            <a:endParaRPr lang="es-ES_tradnl" sz="2000">
              <a:solidFill>
                <a:srgbClr val="000000"/>
              </a:solidFill>
            </a:endParaRPr>
          </a:p>
        </p:txBody>
      </p:sp>
      <p:sp>
        <p:nvSpPr>
          <p:cNvPr id="34831" name="Line 15"/>
          <p:cNvSpPr>
            <a:spLocks noChangeShapeType="1"/>
          </p:cNvSpPr>
          <p:nvPr/>
        </p:nvSpPr>
        <p:spPr bwMode="auto">
          <a:xfrm flipH="1">
            <a:off x="2286000" y="4038600"/>
            <a:ext cx="990600" cy="1524000"/>
          </a:xfrm>
          <a:prstGeom prst="line">
            <a:avLst/>
          </a:prstGeom>
          <a:noFill/>
          <a:ln w="38100" cap="sq">
            <a:solidFill>
              <a:srgbClr val="003300"/>
            </a:solidFill>
            <a:round/>
            <a:headEnd type="none" w="sm" len="sm"/>
            <a:tailEnd type="triangle" w="sm" len="sm"/>
          </a:ln>
        </p:spPr>
        <p:txBody>
          <a:bodyPr wrap="none" anchor="ctr"/>
          <a:lstStyle/>
          <a:p>
            <a:endParaRPr lang="es-ES"/>
          </a:p>
        </p:txBody>
      </p:sp>
      <p:sp>
        <p:nvSpPr>
          <p:cNvPr id="3088" name="Text Box 16"/>
          <p:cNvSpPr txBox="1">
            <a:spLocks noChangeArrowheads="1"/>
          </p:cNvSpPr>
          <p:nvPr/>
        </p:nvSpPr>
        <p:spPr bwMode="auto">
          <a:xfrm>
            <a:off x="2482850" y="4143375"/>
            <a:ext cx="1708150" cy="396875"/>
          </a:xfrm>
          <a:prstGeom prst="rect">
            <a:avLst/>
          </a:prstGeom>
          <a:solidFill>
            <a:srgbClr val="333333"/>
          </a:solidFill>
          <a:ln w="12700" cap="sq">
            <a:noFill/>
            <a:miter lim="800000"/>
            <a:headEnd type="none" w="sm" len="sm"/>
            <a:tailEnd type="none" w="sm" len="sm"/>
          </a:ln>
          <a:effectLst>
            <a:outerShdw dist="107763" dir="13500000" algn="ctr" rotWithShape="0">
              <a:schemeClr val="bg2"/>
            </a:outerShdw>
          </a:effectLst>
        </p:spPr>
        <p:txBody>
          <a:bodyPr wrap="none">
            <a:spAutoFit/>
          </a:bodyPr>
          <a:lstStyle/>
          <a:p>
            <a:pPr eaLnBrk="0" hangingPunct="0">
              <a:defRPr/>
            </a:pPr>
            <a:r>
              <a:rPr lang="es-ES_tradnl" sz="2000" b="1" dirty="0">
                <a:solidFill>
                  <a:srgbClr val="E8EF63"/>
                </a:solidFill>
              </a:rPr>
              <a:t>Reproducción</a:t>
            </a:r>
          </a:p>
        </p:txBody>
      </p:sp>
      <p:sp>
        <p:nvSpPr>
          <p:cNvPr id="34833" name="Text Box 17"/>
          <p:cNvSpPr txBox="1">
            <a:spLocks noChangeArrowheads="1"/>
          </p:cNvSpPr>
          <p:nvPr/>
        </p:nvSpPr>
        <p:spPr bwMode="auto">
          <a:xfrm>
            <a:off x="2928938" y="2857500"/>
            <a:ext cx="2057400" cy="10191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algn="ctr" eaLnBrk="0" hangingPunct="0"/>
            <a:r>
              <a:rPr lang="es-ES_tradnl" sz="2000" b="1">
                <a:solidFill>
                  <a:srgbClr val="000000"/>
                </a:solidFill>
              </a:rPr>
              <a:t>Población</a:t>
            </a:r>
          </a:p>
          <a:p>
            <a:pPr algn="ctr" eaLnBrk="0" hangingPunct="0"/>
            <a:r>
              <a:rPr lang="es-ES_tradnl" sz="2000" b="1">
                <a:solidFill>
                  <a:srgbClr val="000000"/>
                </a:solidFill>
              </a:rPr>
              <a:t>Económicamente</a:t>
            </a:r>
          </a:p>
          <a:p>
            <a:pPr algn="ctr" eaLnBrk="0" hangingPunct="0"/>
            <a:r>
              <a:rPr lang="es-ES_tradnl" sz="2000" b="1">
                <a:solidFill>
                  <a:srgbClr val="000000"/>
                </a:solidFill>
              </a:rPr>
              <a:t>Activa. P.E.A.</a:t>
            </a:r>
          </a:p>
        </p:txBody>
      </p:sp>
      <p:sp>
        <p:nvSpPr>
          <p:cNvPr id="34834" name="Text Box 18"/>
          <p:cNvSpPr txBox="1">
            <a:spLocks noChangeArrowheads="1"/>
          </p:cNvSpPr>
          <p:nvPr/>
        </p:nvSpPr>
        <p:spPr bwMode="auto">
          <a:xfrm>
            <a:off x="4071938" y="4651375"/>
            <a:ext cx="803275"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Vejez</a:t>
            </a:r>
          </a:p>
        </p:txBody>
      </p:sp>
      <p:sp>
        <p:nvSpPr>
          <p:cNvPr id="34835" name="Text Box 19"/>
          <p:cNvSpPr txBox="1">
            <a:spLocks noChangeArrowheads="1"/>
          </p:cNvSpPr>
          <p:nvPr/>
        </p:nvSpPr>
        <p:spPr bwMode="auto">
          <a:xfrm>
            <a:off x="3168650" y="5429250"/>
            <a:ext cx="1000125" cy="409575"/>
          </a:xfrm>
          <a:prstGeom prst="rect">
            <a:avLst/>
          </a:prstGeom>
          <a:solidFill>
            <a:srgbClr val="FFCC66"/>
          </a:solid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000000"/>
                </a:solidFill>
              </a:rPr>
              <a:t>Muerte</a:t>
            </a:r>
            <a:endParaRPr lang="es-ES_tradnl" sz="2000">
              <a:solidFill>
                <a:srgbClr val="000000"/>
              </a:solidFill>
            </a:endParaRPr>
          </a:p>
        </p:txBody>
      </p:sp>
      <p:sp>
        <p:nvSpPr>
          <p:cNvPr id="34836" name="Line 20"/>
          <p:cNvSpPr>
            <a:spLocks noChangeShapeType="1"/>
          </p:cNvSpPr>
          <p:nvPr/>
        </p:nvSpPr>
        <p:spPr bwMode="auto">
          <a:xfrm>
            <a:off x="5072063" y="3429000"/>
            <a:ext cx="609600" cy="0"/>
          </a:xfrm>
          <a:prstGeom prst="line">
            <a:avLst/>
          </a:prstGeom>
          <a:noFill/>
          <a:ln w="57150" cap="sq">
            <a:solidFill>
              <a:srgbClr val="003300"/>
            </a:solidFill>
            <a:round/>
            <a:headEnd type="none" w="sm" len="sm"/>
            <a:tailEnd type="triangle" w="sm" len="sm"/>
          </a:ln>
        </p:spPr>
        <p:txBody>
          <a:bodyPr wrap="none" anchor="ctr"/>
          <a:lstStyle/>
          <a:p>
            <a:endParaRPr lang="es-ES"/>
          </a:p>
        </p:txBody>
      </p:sp>
      <p:sp>
        <p:nvSpPr>
          <p:cNvPr id="3093" name="Text Box 21"/>
          <p:cNvSpPr txBox="1">
            <a:spLocks noChangeArrowheads="1"/>
          </p:cNvSpPr>
          <p:nvPr/>
        </p:nvSpPr>
        <p:spPr bwMode="auto">
          <a:xfrm>
            <a:off x="5715000" y="3000375"/>
            <a:ext cx="3200400" cy="915988"/>
          </a:xfrm>
          <a:prstGeom prst="rect">
            <a:avLst/>
          </a:prstGeom>
          <a:solidFill>
            <a:srgbClr val="663300"/>
          </a:solidFill>
          <a:ln w="12700" cap="sq">
            <a:noFill/>
            <a:miter lim="800000"/>
            <a:headEnd type="none" w="sm" len="sm"/>
            <a:tailEnd type="none" w="sm" len="sm"/>
          </a:ln>
          <a:effectLst>
            <a:outerShdw dist="107763" dir="13500000" algn="ctr" rotWithShape="0">
              <a:schemeClr val="bg2"/>
            </a:outerShdw>
          </a:effectLst>
        </p:spPr>
        <p:txBody>
          <a:bodyPr>
            <a:spAutoFit/>
          </a:bodyPr>
          <a:lstStyle/>
          <a:p>
            <a:pPr algn="ctr" eaLnBrk="0" hangingPunct="0">
              <a:defRPr/>
            </a:pPr>
            <a:r>
              <a:rPr lang="es-ES_tradnl" sz="1800" dirty="0">
                <a:solidFill>
                  <a:srgbClr val="E8EF63"/>
                </a:solidFill>
                <a:latin typeface="Arial Black" pitchFamily="34" charset="0"/>
              </a:rPr>
              <a:t>Proceso de Producción de </a:t>
            </a:r>
          </a:p>
          <a:p>
            <a:pPr algn="ctr" eaLnBrk="0" hangingPunct="0">
              <a:defRPr/>
            </a:pPr>
            <a:r>
              <a:rPr lang="es-ES_tradnl" sz="1800" dirty="0">
                <a:solidFill>
                  <a:srgbClr val="E8EF63"/>
                </a:solidFill>
                <a:latin typeface="Arial Black" pitchFamily="34" charset="0"/>
              </a:rPr>
              <a:t>Bienes y Servicios</a:t>
            </a:r>
          </a:p>
        </p:txBody>
      </p:sp>
      <p:sp>
        <p:nvSpPr>
          <p:cNvPr id="34838" name="Line 22"/>
          <p:cNvSpPr>
            <a:spLocks noChangeShapeType="1"/>
          </p:cNvSpPr>
          <p:nvPr/>
        </p:nvSpPr>
        <p:spPr bwMode="auto">
          <a:xfrm>
            <a:off x="5000625" y="4000500"/>
            <a:ext cx="0" cy="1600200"/>
          </a:xfrm>
          <a:prstGeom prst="line">
            <a:avLst/>
          </a:prstGeom>
          <a:noFill/>
          <a:ln w="76200" cap="sq">
            <a:solidFill>
              <a:srgbClr val="FF0000"/>
            </a:solidFill>
            <a:round/>
            <a:headEnd type="none" w="sm" len="sm"/>
            <a:tailEnd type="triangle" w="sm" len="sm"/>
          </a:ln>
        </p:spPr>
        <p:txBody>
          <a:bodyPr wrap="none" anchor="ctr"/>
          <a:lstStyle/>
          <a:p>
            <a:endParaRPr lang="es-ES"/>
          </a:p>
        </p:txBody>
      </p:sp>
      <p:sp>
        <p:nvSpPr>
          <p:cNvPr id="34839" name="Text Box 23"/>
          <p:cNvSpPr txBox="1">
            <a:spLocks noChangeArrowheads="1"/>
          </p:cNvSpPr>
          <p:nvPr/>
        </p:nvSpPr>
        <p:spPr bwMode="auto">
          <a:xfrm>
            <a:off x="4500563" y="5572125"/>
            <a:ext cx="1295400" cy="409575"/>
          </a:xfrm>
          <a:prstGeom prst="rect">
            <a:avLst/>
          </a:prstGeom>
          <a:no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FF0000"/>
                </a:solidFill>
              </a:rPr>
              <a:t>Alimentos</a:t>
            </a:r>
          </a:p>
        </p:txBody>
      </p:sp>
      <p:sp>
        <p:nvSpPr>
          <p:cNvPr id="34840" name="Text Box 24"/>
          <p:cNvSpPr txBox="1">
            <a:spLocks noChangeArrowheads="1"/>
          </p:cNvSpPr>
          <p:nvPr/>
        </p:nvSpPr>
        <p:spPr bwMode="auto">
          <a:xfrm>
            <a:off x="5286375" y="4357688"/>
            <a:ext cx="817563" cy="409575"/>
          </a:xfrm>
          <a:prstGeom prst="rect">
            <a:avLst/>
          </a:prstGeom>
          <a:no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FF0000"/>
                </a:solidFill>
              </a:rPr>
              <a:t>Salud</a:t>
            </a:r>
          </a:p>
        </p:txBody>
      </p:sp>
      <p:sp>
        <p:nvSpPr>
          <p:cNvPr id="34841" name="Text Box 25"/>
          <p:cNvSpPr txBox="1">
            <a:spLocks noChangeArrowheads="1"/>
          </p:cNvSpPr>
          <p:nvPr/>
        </p:nvSpPr>
        <p:spPr bwMode="auto">
          <a:xfrm>
            <a:off x="6000750" y="4929188"/>
            <a:ext cx="1268413" cy="409575"/>
          </a:xfrm>
          <a:prstGeom prst="rect">
            <a:avLst/>
          </a:prstGeom>
          <a:no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FF0000"/>
                </a:solidFill>
              </a:rPr>
              <a:t>Viviendas</a:t>
            </a:r>
          </a:p>
        </p:txBody>
      </p:sp>
      <p:sp>
        <p:nvSpPr>
          <p:cNvPr id="34842" name="Text Box 26"/>
          <p:cNvSpPr txBox="1">
            <a:spLocks noChangeArrowheads="1"/>
          </p:cNvSpPr>
          <p:nvPr/>
        </p:nvSpPr>
        <p:spPr bwMode="auto">
          <a:xfrm>
            <a:off x="6215063" y="4071938"/>
            <a:ext cx="1339850" cy="714375"/>
          </a:xfrm>
          <a:prstGeom prst="rect">
            <a:avLst/>
          </a:prstGeom>
          <a:noFill/>
          <a:ln w="12700" cap="sq">
            <a:solidFill>
              <a:srgbClr val="003300"/>
            </a:solidFill>
            <a:miter lim="800000"/>
            <a:headEnd type="none" w="sm" len="sm"/>
            <a:tailEnd type="none" w="sm" len="sm"/>
          </a:ln>
        </p:spPr>
        <p:txBody>
          <a:bodyPr wrap="none">
            <a:spAutoFit/>
          </a:bodyPr>
          <a:lstStyle/>
          <a:p>
            <a:pPr algn="ctr" eaLnBrk="0" hangingPunct="0"/>
            <a:r>
              <a:rPr lang="es-ES_tradnl" sz="2000" b="1">
                <a:solidFill>
                  <a:srgbClr val="FF0000"/>
                </a:solidFill>
              </a:rPr>
              <a:t>Educación</a:t>
            </a:r>
          </a:p>
          <a:p>
            <a:pPr algn="ctr" eaLnBrk="0" hangingPunct="0"/>
            <a:r>
              <a:rPr lang="es-ES_tradnl" sz="2000" b="1">
                <a:solidFill>
                  <a:srgbClr val="FF0000"/>
                </a:solidFill>
              </a:rPr>
              <a:t>y Cultura</a:t>
            </a:r>
          </a:p>
        </p:txBody>
      </p:sp>
      <p:sp>
        <p:nvSpPr>
          <p:cNvPr id="34843" name="Text Box 27"/>
          <p:cNvSpPr txBox="1">
            <a:spLocks noChangeArrowheads="1"/>
          </p:cNvSpPr>
          <p:nvPr/>
        </p:nvSpPr>
        <p:spPr bwMode="auto">
          <a:xfrm>
            <a:off x="6072188" y="5429250"/>
            <a:ext cx="1042987" cy="409575"/>
          </a:xfrm>
          <a:prstGeom prst="rect">
            <a:avLst/>
          </a:prstGeom>
          <a:noFill/>
          <a:ln w="12700" cap="sq">
            <a:solidFill>
              <a:srgbClr val="003300"/>
            </a:solidFill>
            <a:miter lim="800000"/>
            <a:headEnd type="none" w="sm" len="sm"/>
            <a:tailEnd type="none" w="sm" len="sm"/>
          </a:ln>
        </p:spPr>
        <p:txBody>
          <a:bodyPr wrap="none">
            <a:spAutoFit/>
          </a:bodyPr>
          <a:lstStyle/>
          <a:p>
            <a:pPr eaLnBrk="0" hangingPunct="0"/>
            <a:r>
              <a:rPr lang="es-ES_tradnl" sz="2000" b="1">
                <a:solidFill>
                  <a:srgbClr val="FF0000"/>
                </a:solidFill>
              </a:rPr>
              <a:t>Fábrica</a:t>
            </a:r>
          </a:p>
        </p:txBody>
      </p:sp>
      <p:sp>
        <p:nvSpPr>
          <p:cNvPr id="34844" name="Text Box 28"/>
          <p:cNvSpPr txBox="1">
            <a:spLocks noChangeArrowheads="1"/>
          </p:cNvSpPr>
          <p:nvPr/>
        </p:nvSpPr>
        <p:spPr bwMode="auto">
          <a:xfrm>
            <a:off x="7715250" y="4071938"/>
            <a:ext cx="1112838" cy="714375"/>
          </a:xfrm>
          <a:prstGeom prst="rect">
            <a:avLst/>
          </a:prstGeom>
          <a:noFill/>
          <a:ln w="12700" cap="sq">
            <a:solidFill>
              <a:srgbClr val="003300"/>
            </a:solidFill>
            <a:miter lim="800000"/>
            <a:headEnd type="none" w="sm" len="sm"/>
            <a:tailEnd type="none" w="sm" len="sm"/>
          </a:ln>
        </p:spPr>
        <p:txBody>
          <a:bodyPr wrap="none">
            <a:spAutoFit/>
          </a:bodyPr>
          <a:lstStyle/>
          <a:p>
            <a:pPr algn="ctr" eaLnBrk="0" hangingPunct="0"/>
            <a:r>
              <a:rPr lang="es-ES_tradnl" sz="2000" b="1">
                <a:solidFill>
                  <a:srgbClr val="FF0000"/>
                </a:solidFill>
              </a:rPr>
              <a:t>Obras</a:t>
            </a:r>
          </a:p>
          <a:p>
            <a:pPr algn="ctr" eaLnBrk="0" hangingPunct="0"/>
            <a:r>
              <a:rPr lang="es-ES_tradnl" sz="2000" b="1">
                <a:solidFill>
                  <a:srgbClr val="FF0000"/>
                </a:solidFill>
              </a:rPr>
              <a:t>Públicas</a:t>
            </a:r>
          </a:p>
        </p:txBody>
      </p:sp>
      <p:sp>
        <p:nvSpPr>
          <p:cNvPr id="34845" name="Line 29"/>
          <p:cNvSpPr>
            <a:spLocks noChangeShapeType="1"/>
          </p:cNvSpPr>
          <p:nvPr/>
        </p:nvSpPr>
        <p:spPr bwMode="auto">
          <a:xfrm>
            <a:off x="8929688" y="4000500"/>
            <a:ext cx="0" cy="1600200"/>
          </a:xfrm>
          <a:prstGeom prst="line">
            <a:avLst/>
          </a:prstGeom>
          <a:noFill/>
          <a:ln w="76200" cap="sq">
            <a:solidFill>
              <a:srgbClr val="FF0000"/>
            </a:solidFill>
            <a:round/>
            <a:headEnd type="none" w="sm" len="sm"/>
            <a:tailEnd type="triangle" w="sm" len="sm"/>
          </a:ln>
        </p:spPr>
        <p:txBody>
          <a:bodyPr wrap="none" anchor="ctr"/>
          <a:lstStyle/>
          <a:p>
            <a:endParaRPr lang="es-ES"/>
          </a:p>
        </p:txBody>
      </p:sp>
      <p:sp>
        <p:nvSpPr>
          <p:cNvPr id="34846" name="Text Box 30"/>
          <p:cNvSpPr txBox="1">
            <a:spLocks noChangeArrowheads="1"/>
          </p:cNvSpPr>
          <p:nvPr/>
        </p:nvSpPr>
        <p:spPr bwMode="auto">
          <a:xfrm>
            <a:off x="7215188" y="5357813"/>
            <a:ext cx="1600200" cy="714375"/>
          </a:xfrm>
          <a:prstGeom prst="rect">
            <a:avLst/>
          </a:prstGeom>
          <a:noFill/>
          <a:ln w="12700" cap="sq">
            <a:solidFill>
              <a:srgbClr val="003300"/>
            </a:solidFill>
            <a:miter lim="800000"/>
            <a:headEnd type="none" w="sm" len="sm"/>
            <a:tailEnd type="none" w="sm" len="sm"/>
          </a:ln>
        </p:spPr>
        <p:txBody>
          <a:bodyPr wrap="none">
            <a:spAutoFit/>
          </a:bodyPr>
          <a:lstStyle/>
          <a:p>
            <a:pPr algn="ctr" eaLnBrk="0" hangingPunct="0"/>
            <a:r>
              <a:rPr lang="es-ES_tradnl" sz="2000" b="1">
                <a:solidFill>
                  <a:srgbClr val="FF0000"/>
                </a:solidFill>
              </a:rPr>
              <a:t>Recreación y</a:t>
            </a:r>
          </a:p>
          <a:p>
            <a:pPr algn="ctr" eaLnBrk="0" hangingPunct="0"/>
            <a:r>
              <a:rPr lang="es-ES_tradnl" sz="2000" b="1">
                <a:solidFill>
                  <a:srgbClr val="FF0000"/>
                </a:solidFill>
              </a:rPr>
              <a:t>Deportes</a:t>
            </a:r>
          </a:p>
        </p:txBody>
      </p:sp>
      <p:sp>
        <p:nvSpPr>
          <p:cNvPr id="34847" name="Line 31"/>
          <p:cNvSpPr>
            <a:spLocks noChangeShapeType="1"/>
          </p:cNvSpPr>
          <p:nvPr/>
        </p:nvSpPr>
        <p:spPr bwMode="auto">
          <a:xfrm>
            <a:off x="882650" y="6286500"/>
            <a:ext cx="5029200" cy="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48" name="Line 32"/>
          <p:cNvSpPr>
            <a:spLocks noChangeShapeType="1"/>
          </p:cNvSpPr>
          <p:nvPr/>
        </p:nvSpPr>
        <p:spPr bwMode="auto">
          <a:xfrm flipV="1">
            <a:off x="5911850" y="6072188"/>
            <a:ext cx="0" cy="22860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49" name="Line 33"/>
          <p:cNvSpPr>
            <a:spLocks noChangeShapeType="1"/>
          </p:cNvSpPr>
          <p:nvPr/>
        </p:nvSpPr>
        <p:spPr bwMode="auto">
          <a:xfrm>
            <a:off x="5911850" y="6072188"/>
            <a:ext cx="1295400" cy="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50" name="Line 34"/>
          <p:cNvSpPr>
            <a:spLocks noChangeShapeType="1"/>
          </p:cNvSpPr>
          <p:nvPr/>
        </p:nvSpPr>
        <p:spPr bwMode="auto">
          <a:xfrm>
            <a:off x="7207250" y="6072188"/>
            <a:ext cx="0" cy="22860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51" name="Line 35"/>
          <p:cNvSpPr>
            <a:spLocks noChangeShapeType="1"/>
          </p:cNvSpPr>
          <p:nvPr/>
        </p:nvSpPr>
        <p:spPr bwMode="auto">
          <a:xfrm>
            <a:off x="7207250" y="6286500"/>
            <a:ext cx="1676400" cy="0"/>
          </a:xfrm>
          <a:prstGeom prst="line">
            <a:avLst/>
          </a:prstGeom>
          <a:noFill/>
          <a:ln w="38100" cap="sq">
            <a:solidFill>
              <a:srgbClr val="003300"/>
            </a:solidFill>
            <a:round/>
            <a:headEnd type="none" w="sm" len="sm"/>
            <a:tailEnd type="none" w="sm" len="sm"/>
          </a:ln>
        </p:spPr>
        <p:txBody>
          <a:bodyPr wrap="none" anchor="ctr"/>
          <a:lstStyle/>
          <a:p>
            <a:endParaRPr lang="es-ES"/>
          </a:p>
        </p:txBody>
      </p:sp>
      <p:sp>
        <p:nvSpPr>
          <p:cNvPr id="34852" name="Line 36"/>
          <p:cNvSpPr>
            <a:spLocks noChangeShapeType="1"/>
          </p:cNvSpPr>
          <p:nvPr/>
        </p:nvSpPr>
        <p:spPr bwMode="auto">
          <a:xfrm flipV="1">
            <a:off x="882650" y="5286375"/>
            <a:ext cx="0" cy="990600"/>
          </a:xfrm>
          <a:prstGeom prst="line">
            <a:avLst/>
          </a:prstGeom>
          <a:noFill/>
          <a:ln w="38100" cap="sq">
            <a:solidFill>
              <a:srgbClr val="003300"/>
            </a:solidFill>
            <a:round/>
            <a:headEnd type="none" w="sm" len="sm"/>
            <a:tailEnd type="triangle" w="sm" len="sm"/>
          </a:ln>
        </p:spPr>
        <p:txBody>
          <a:bodyPr wrap="none" anchor="ctr"/>
          <a:lstStyle/>
          <a:p>
            <a:endParaRPr lang="es-ES"/>
          </a:p>
        </p:txBody>
      </p:sp>
      <p:sp>
        <p:nvSpPr>
          <p:cNvPr id="34853" name="Rectangle 37"/>
          <p:cNvSpPr>
            <a:spLocks noChangeArrowheads="1"/>
          </p:cNvSpPr>
          <p:nvPr/>
        </p:nvSpPr>
        <p:spPr bwMode="auto">
          <a:xfrm>
            <a:off x="1143000" y="6357938"/>
            <a:ext cx="7543800" cy="381000"/>
          </a:xfrm>
          <a:prstGeom prst="rect">
            <a:avLst/>
          </a:prstGeom>
          <a:solidFill>
            <a:schemeClr val="accent1"/>
          </a:solidFill>
          <a:ln w="9525">
            <a:solidFill>
              <a:schemeClr val="tx1"/>
            </a:solidFill>
            <a:miter lim="800000"/>
            <a:headEnd/>
            <a:tailEnd/>
          </a:ln>
        </p:spPr>
        <p:txBody>
          <a:bodyPr wrap="none" anchor="ctr"/>
          <a:lstStyle/>
          <a:p>
            <a:pPr algn="ctr">
              <a:spcBef>
                <a:spcPct val="20000"/>
              </a:spcBef>
            </a:pPr>
            <a:r>
              <a:rPr lang="es-MX">
                <a:solidFill>
                  <a:srgbClr val="FFFF00"/>
                </a:solidFill>
                <a:latin typeface="Arial Black" pitchFamily="34" charset="0"/>
              </a:rPr>
              <a:t>PROCESO SALUD-ENFERMEDAD </a:t>
            </a:r>
            <a:r>
              <a:rPr lang="es-MX" sz="1600">
                <a:solidFill>
                  <a:srgbClr val="FFFF00"/>
                </a:solidFill>
                <a:latin typeface="Arial Black" pitchFamily="34" charset="0"/>
              </a:rPr>
              <a:t>(MORIR)</a:t>
            </a:r>
            <a:endParaRPr lang="es-ES" sz="1600">
              <a:solidFill>
                <a:srgbClr val="FFFF00"/>
              </a:solidFill>
              <a:latin typeface="Arial Black" pitchFamily="34" charset="0"/>
            </a:endParaRPr>
          </a:p>
        </p:txBody>
      </p:sp>
      <p:pic>
        <p:nvPicPr>
          <p:cNvPr id="34854" name="Picture 38" descr="BD21298_"/>
          <p:cNvPicPr>
            <a:picLocks noChangeAspect="1" noChangeArrowheads="1"/>
          </p:cNvPicPr>
          <p:nvPr/>
        </p:nvPicPr>
        <p:blipFill>
          <a:blip r:embed="rId2" cstate="print"/>
          <a:srcRect/>
          <a:stretch>
            <a:fillRect/>
          </a:stretch>
        </p:blipFill>
        <p:spPr bwMode="auto">
          <a:xfrm>
            <a:off x="2500313" y="3214688"/>
            <a:ext cx="381000" cy="381000"/>
          </a:xfrm>
          <a:prstGeom prst="rect">
            <a:avLst/>
          </a:prstGeom>
          <a:noFill/>
          <a:ln w="9525">
            <a:noFill/>
            <a:miter lim="800000"/>
            <a:headEnd/>
            <a:tailEnd/>
          </a:ln>
        </p:spPr>
      </p:pic>
      <p:sp>
        <p:nvSpPr>
          <p:cNvPr id="34855" name="Line 39"/>
          <p:cNvSpPr>
            <a:spLocks noChangeShapeType="1"/>
          </p:cNvSpPr>
          <p:nvPr/>
        </p:nvSpPr>
        <p:spPr bwMode="auto">
          <a:xfrm>
            <a:off x="5043488" y="4000500"/>
            <a:ext cx="3886200" cy="0"/>
          </a:xfrm>
          <a:prstGeom prst="line">
            <a:avLst/>
          </a:prstGeom>
          <a:noFill/>
          <a:ln w="79375" cap="sq">
            <a:solidFill>
              <a:srgbClr val="FF0000"/>
            </a:solidFill>
            <a:round/>
            <a:headEnd type="none" w="sm" len="sm"/>
            <a:tailEnd type="none" w="sm" len="sm"/>
          </a:ln>
        </p:spPr>
        <p:txBody>
          <a:bodyPr wrap="none"/>
          <a:lstStyle/>
          <a:p>
            <a:endParaRPr lang="es-ES"/>
          </a:p>
        </p:txBody>
      </p:sp>
    </p:spTree>
    <p:extLst>
      <p:ext uri="{BB962C8B-B14F-4D97-AF65-F5344CB8AC3E}">
        <p14:creationId xmlns:p14="http://schemas.microsoft.com/office/powerpoint/2010/main" val="233387524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14400" y="152400"/>
            <a:ext cx="7543800" cy="533400"/>
          </a:xfrm>
        </p:spPr>
        <p:txBody>
          <a:bodyPr rtlCol="0">
            <a:normAutofit fontScale="90000"/>
          </a:bodyPr>
          <a:lstStyle/>
          <a:p>
            <a:pPr eaLnBrk="1" fontAlgn="auto" hangingPunct="1">
              <a:spcAft>
                <a:spcPts val="0"/>
              </a:spcAft>
              <a:defRPr/>
            </a:pPr>
            <a:r>
              <a:rPr lang="es-ES" sz="4000" dirty="0" smtClean="0">
                <a:solidFill>
                  <a:schemeClr val="accent2"/>
                </a:solidFill>
                <a:latin typeface="Arial Black" pitchFamily="34" charset="0"/>
              </a:rPr>
              <a:t>CONCEPTO DE TRABAJO</a:t>
            </a:r>
          </a:p>
        </p:txBody>
      </p:sp>
      <p:sp>
        <p:nvSpPr>
          <p:cNvPr id="60419" name="Rectangle 3"/>
          <p:cNvSpPr>
            <a:spLocks noGrp="1" noChangeArrowheads="1"/>
          </p:cNvSpPr>
          <p:nvPr>
            <p:ph type="body" sz="half" idx="1"/>
          </p:nvPr>
        </p:nvSpPr>
        <p:spPr>
          <a:xfrm>
            <a:off x="304800" y="838200"/>
            <a:ext cx="8610600" cy="5715000"/>
          </a:xfrm>
        </p:spPr>
        <p:txBody>
          <a:bodyPr/>
          <a:lstStyle/>
          <a:p>
            <a:pPr algn="ctr" eaLnBrk="1" hangingPunct="1">
              <a:buFontTx/>
              <a:buNone/>
            </a:pPr>
            <a:r>
              <a:rPr lang="es-ES" smtClean="0">
                <a:solidFill>
                  <a:srgbClr val="003366"/>
                </a:solidFill>
                <a:latin typeface="Arial Black" pitchFamily="34" charset="0"/>
              </a:rPr>
              <a:t>	SIN EMBARGO ESTO NO FUE SIEMPRE ASÍ </a:t>
            </a:r>
          </a:p>
          <a:p>
            <a:pPr algn="ctr" eaLnBrk="1" hangingPunct="1">
              <a:buFontTx/>
              <a:buNone/>
            </a:pPr>
            <a:endParaRPr lang="es-ES" smtClean="0">
              <a:solidFill>
                <a:srgbClr val="003366"/>
              </a:solidFill>
              <a:latin typeface="Arial Black" pitchFamily="34" charset="0"/>
            </a:endParaRPr>
          </a:p>
          <a:p>
            <a:pPr algn="ctr" eaLnBrk="1" hangingPunct="1">
              <a:buFontTx/>
              <a:buNone/>
            </a:pPr>
            <a:endParaRPr lang="es-ES" smtClean="0">
              <a:solidFill>
                <a:srgbClr val="003366"/>
              </a:solidFill>
              <a:latin typeface="Arial Black" pitchFamily="34" charset="0"/>
            </a:endParaRPr>
          </a:p>
          <a:p>
            <a:pPr algn="ctr" eaLnBrk="1" hangingPunct="1">
              <a:buFontTx/>
              <a:buNone/>
            </a:pPr>
            <a:endParaRPr lang="es-ES" smtClean="0">
              <a:solidFill>
                <a:srgbClr val="003366"/>
              </a:solidFill>
              <a:latin typeface="Arial Black" pitchFamily="34" charset="0"/>
            </a:endParaRPr>
          </a:p>
          <a:p>
            <a:pPr algn="ctr" eaLnBrk="1" hangingPunct="1">
              <a:buFontTx/>
              <a:buNone/>
            </a:pPr>
            <a:endParaRPr lang="es-ES" smtClean="0">
              <a:solidFill>
                <a:srgbClr val="003366"/>
              </a:solidFill>
              <a:latin typeface="Arial Black" pitchFamily="34" charset="0"/>
            </a:endParaRPr>
          </a:p>
          <a:p>
            <a:pPr algn="ctr" eaLnBrk="1" hangingPunct="1">
              <a:buFontTx/>
              <a:buNone/>
            </a:pPr>
            <a:r>
              <a:rPr lang="es-ES" smtClean="0">
                <a:solidFill>
                  <a:srgbClr val="003366"/>
                </a:solidFill>
                <a:latin typeface="Arial Black" pitchFamily="34" charset="0"/>
              </a:rPr>
              <a:t>	ANTECEDENTES HISTÓRICOS DEL CONCEPTO.</a:t>
            </a:r>
          </a:p>
        </p:txBody>
      </p:sp>
      <p:pic>
        <p:nvPicPr>
          <p:cNvPr id="60420" name="Picture 4" descr="j0346349"/>
          <p:cNvPicPr>
            <a:picLocks noGrp="1" noChangeAspect="1" noChangeArrowheads="1"/>
          </p:cNvPicPr>
          <p:nvPr>
            <p:ph sz="half" idx="2"/>
          </p:nvPr>
        </p:nvPicPr>
        <p:blipFill>
          <a:blip r:embed="rId2" cstate="print"/>
          <a:srcRect/>
          <a:stretch>
            <a:fillRect/>
          </a:stretch>
        </p:blipFill>
        <p:spPr>
          <a:xfrm>
            <a:off x="3492500" y="2259013"/>
            <a:ext cx="2157413" cy="2078037"/>
          </a:xfrm>
          <a:noFill/>
        </p:spPr>
      </p:pic>
    </p:spTree>
    <p:extLst>
      <p:ext uri="{BB962C8B-B14F-4D97-AF65-F5344CB8AC3E}">
        <p14:creationId xmlns:p14="http://schemas.microsoft.com/office/powerpoint/2010/main" val="34013186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371600" y="152400"/>
            <a:ext cx="7543800" cy="685800"/>
          </a:xfrm>
        </p:spPr>
        <p:txBody>
          <a:bodyPr rtlCol="0">
            <a:normAutofit fontScale="90000"/>
          </a:bodyPr>
          <a:lstStyle/>
          <a:p>
            <a:pPr eaLnBrk="1" fontAlgn="auto" hangingPunct="1">
              <a:spcAft>
                <a:spcPts val="0"/>
              </a:spcAft>
              <a:defRPr/>
            </a:pPr>
            <a:r>
              <a:rPr lang="es-ES" sz="2800" b="1" dirty="0" smtClean="0">
                <a:solidFill>
                  <a:srgbClr val="FF3300"/>
                </a:solidFill>
                <a:cs typeface="Times New Roman" pitchFamily="18" charset="0"/>
              </a:rPr>
              <a:t>LOS FACTORES QUE DETERMINAN UNA ENFERMEDAD PROFESIONAL SON</a:t>
            </a:r>
            <a:r>
              <a:rPr lang="es-PA" sz="2800" b="1" dirty="0" smtClean="0">
                <a:solidFill>
                  <a:srgbClr val="FF3300"/>
                </a:solidFill>
                <a:cs typeface="Times New Roman" pitchFamily="18" charset="0"/>
              </a:rPr>
              <a:t> </a:t>
            </a:r>
            <a:r>
              <a:rPr lang="es-PA" sz="1600" b="1" dirty="0" smtClean="0">
                <a:solidFill>
                  <a:srgbClr val="0000CC"/>
                </a:solidFill>
                <a:cs typeface="Times New Roman" pitchFamily="18" charset="0"/>
              </a:rPr>
              <a:t>(4)</a:t>
            </a:r>
            <a:r>
              <a:rPr lang="es-ES" sz="1600" b="1" dirty="0" smtClean="0">
                <a:solidFill>
                  <a:srgbClr val="0000CC"/>
                </a:solidFill>
                <a:cs typeface="Times New Roman" pitchFamily="18" charset="0"/>
              </a:rPr>
              <a:t>:</a:t>
            </a:r>
            <a:endParaRPr lang="es-PA" sz="1600" b="1" dirty="0" smtClean="0">
              <a:solidFill>
                <a:srgbClr val="0000CC"/>
              </a:solidFill>
              <a:cs typeface="Times New Roman" pitchFamily="18" charset="0"/>
            </a:endParaRPr>
          </a:p>
        </p:txBody>
      </p:sp>
      <p:sp>
        <p:nvSpPr>
          <p:cNvPr id="132099" name="Rectangle 3"/>
          <p:cNvSpPr>
            <a:spLocks noGrp="1" noChangeArrowheads="1"/>
          </p:cNvSpPr>
          <p:nvPr>
            <p:ph idx="1"/>
          </p:nvPr>
        </p:nvSpPr>
        <p:spPr>
          <a:xfrm>
            <a:off x="304800" y="990600"/>
            <a:ext cx="8724900" cy="4876800"/>
          </a:xfrm>
        </p:spPr>
        <p:txBody>
          <a:bodyPr/>
          <a:lstStyle/>
          <a:p>
            <a:pPr marL="609600" indent="-609600" eaLnBrk="1" hangingPunct="1">
              <a:lnSpc>
                <a:spcPct val="90000"/>
              </a:lnSpc>
              <a:buFontTx/>
              <a:buNone/>
            </a:pPr>
            <a:r>
              <a:rPr lang="es-PA" sz="2800" smtClean="0">
                <a:solidFill>
                  <a:srgbClr val="0000CC"/>
                </a:solidFill>
                <a:latin typeface="Arial Black" pitchFamily="34" charset="0"/>
                <a:cs typeface="Times New Roman" pitchFamily="18" charset="0"/>
              </a:rPr>
              <a:t>3. 	</a:t>
            </a:r>
            <a:r>
              <a:rPr lang="es-PA" sz="3600" smtClean="0">
                <a:solidFill>
                  <a:srgbClr val="0000CC"/>
                </a:solidFill>
                <a:latin typeface="Arial Black" pitchFamily="34" charset="0"/>
                <a:cs typeface="Times New Roman" pitchFamily="18" charset="0"/>
              </a:rPr>
              <a:t>LOS MÉTODOS DE TRABAJO Y LOS 	PRODUCTOS UTILIZADOS SON CADA 	VEZ MÁS DIVERSOS. </a:t>
            </a:r>
          </a:p>
          <a:p>
            <a:pPr marL="609600" indent="-609600" algn="just" eaLnBrk="1" hangingPunct="1">
              <a:lnSpc>
                <a:spcPct val="90000"/>
              </a:lnSpc>
              <a:buFont typeface="Wingdings" pitchFamily="2" charset="2"/>
              <a:buNone/>
            </a:pPr>
            <a:r>
              <a:rPr lang="es-PA" sz="3600" smtClean="0">
                <a:solidFill>
                  <a:srgbClr val="0000CC"/>
                </a:solidFill>
                <a:latin typeface="Arial Black" pitchFamily="34" charset="0"/>
                <a:cs typeface="Times New Roman" pitchFamily="18" charset="0"/>
              </a:rPr>
              <a:t>4. LOS CONCEPTOS DE SALUD Y ENFERMEDAD IGUALMENTE SON 	DINÁMICOS.</a:t>
            </a:r>
          </a:p>
        </p:txBody>
      </p:sp>
    </p:spTree>
    <p:extLst>
      <p:ext uri="{BB962C8B-B14F-4D97-AF65-F5344CB8AC3E}">
        <p14:creationId xmlns:p14="http://schemas.microsoft.com/office/powerpoint/2010/main" val="13159211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257300" y="228600"/>
            <a:ext cx="7772400" cy="914400"/>
          </a:xfrm>
        </p:spPr>
        <p:txBody>
          <a:bodyPr rtlCol="0">
            <a:normAutofit fontScale="90000"/>
          </a:bodyPr>
          <a:lstStyle/>
          <a:p>
            <a:pPr eaLnBrk="1" fontAlgn="auto" hangingPunct="1">
              <a:spcAft>
                <a:spcPts val="0"/>
              </a:spcAft>
              <a:defRPr/>
            </a:pPr>
            <a:r>
              <a:rPr lang="es-ES" sz="3200" dirty="0" smtClean="0">
                <a:solidFill>
                  <a:srgbClr val="FF3300"/>
                </a:solidFill>
                <a:latin typeface="Arial Black" pitchFamily="34" charset="0"/>
                <a:cs typeface="Times New Roman" pitchFamily="18" charset="0"/>
              </a:rPr>
              <a:t>ENFERMEDAD RELACIONADA CON EL TRABAJO:</a:t>
            </a:r>
            <a:r>
              <a:rPr lang="es-ES" dirty="0" smtClean="0">
                <a:latin typeface="Arial Black" pitchFamily="34" charset="0"/>
                <a:cs typeface="Times New Roman" pitchFamily="18" charset="0"/>
              </a:rPr>
              <a:t> </a:t>
            </a:r>
            <a:r>
              <a:rPr lang="es-PA" sz="1600" dirty="0" smtClean="0">
                <a:latin typeface="Arial Black" pitchFamily="34" charset="0"/>
                <a:cs typeface="Times New Roman" pitchFamily="18" charset="0"/>
              </a:rPr>
              <a:t>(1)</a:t>
            </a:r>
            <a:endParaRPr lang="es-PA" dirty="0" smtClean="0">
              <a:latin typeface="Arial Black" pitchFamily="34" charset="0"/>
              <a:cs typeface="Times New Roman" pitchFamily="18" charset="0"/>
            </a:endParaRPr>
          </a:p>
        </p:txBody>
      </p:sp>
      <p:sp>
        <p:nvSpPr>
          <p:cNvPr id="133123" name="Rectangle 3"/>
          <p:cNvSpPr>
            <a:spLocks noGrp="1" noChangeArrowheads="1"/>
          </p:cNvSpPr>
          <p:nvPr>
            <p:ph idx="1"/>
          </p:nvPr>
        </p:nvSpPr>
        <p:spPr>
          <a:xfrm>
            <a:off x="304800" y="1371600"/>
            <a:ext cx="8763000" cy="4038600"/>
          </a:xfrm>
        </p:spPr>
        <p:txBody>
          <a:bodyPr/>
          <a:lstStyle/>
          <a:p>
            <a:pPr marL="533400" indent="-533400" algn="just" eaLnBrk="1" hangingPunct="1"/>
            <a:r>
              <a:rPr lang="es-ES" b="1" smtClean="0">
                <a:solidFill>
                  <a:srgbClr val="003366"/>
                </a:solidFill>
                <a:latin typeface="Arial Black" pitchFamily="34" charset="0"/>
                <a:cs typeface="Times New Roman" pitchFamily="18" charset="0"/>
              </a:rPr>
              <a:t>ENFERMEDAD HABITUALMENTE COMÚN</a:t>
            </a:r>
            <a:r>
              <a:rPr lang="es-ES" b="1" smtClean="0">
                <a:solidFill>
                  <a:srgbClr val="0000CC"/>
                </a:solidFill>
                <a:latin typeface="Arial Black" pitchFamily="34" charset="0"/>
                <a:cs typeface="Times New Roman" pitchFamily="18" charset="0"/>
              </a:rPr>
              <a:t> EN LA CUAL EL MEDIO LABORAL Y EL DESEMPEÑO DEL TRABAJO ENTRE OTROS FACTORES CAUSALES INFLUYEN SIGNIFICATIVAMENTE EN SU DESENCADENAMIENTO Y DESARROLLO.</a:t>
            </a:r>
            <a:r>
              <a:rPr lang="es-ES" b="1" smtClean="0">
                <a:solidFill>
                  <a:srgbClr val="FFFF00"/>
                </a:solidFill>
                <a:latin typeface="Arial Black" pitchFamily="34" charset="0"/>
                <a:cs typeface="Times New Roman" pitchFamily="18" charset="0"/>
              </a:rPr>
              <a:t> </a:t>
            </a:r>
            <a:r>
              <a:rPr lang="es-ES" sz="2800" b="1" smtClean="0">
                <a:solidFill>
                  <a:srgbClr val="FFFF00"/>
                </a:solidFill>
                <a:latin typeface="Arial Black" pitchFamily="34" charset="0"/>
                <a:cs typeface="Times New Roman" pitchFamily="18" charset="0"/>
              </a:rPr>
              <a:t> </a:t>
            </a:r>
            <a:endParaRPr lang="es-ES" sz="2800" smtClean="0">
              <a:latin typeface="Arial Black" pitchFamily="34" charset="0"/>
              <a:cs typeface="Times New Roman" pitchFamily="18" charset="0"/>
            </a:endParaRPr>
          </a:p>
        </p:txBody>
      </p:sp>
      <p:pic>
        <p:nvPicPr>
          <p:cNvPr id="133124" name="Picture 4" descr="montes4"/>
          <p:cNvPicPr>
            <a:picLocks noChangeAspect="1" noChangeArrowheads="1"/>
          </p:cNvPicPr>
          <p:nvPr/>
        </p:nvPicPr>
        <p:blipFill>
          <a:blip r:embed="rId2" cstate="print"/>
          <a:srcRect/>
          <a:stretch>
            <a:fillRect/>
          </a:stretch>
        </p:blipFill>
        <p:spPr bwMode="auto">
          <a:xfrm>
            <a:off x="7173913" y="4648200"/>
            <a:ext cx="1433512" cy="1524000"/>
          </a:xfrm>
          <a:prstGeom prst="rect">
            <a:avLst/>
          </a:prstGeom>
          <a:noFill/>
          <a:ln w="9525">
            <a:noFill/>
            <a:miter lim="800000"/>
            <a:headEnd/>
            <a:tailEnd/>
          </a:ln>
        </p:spPr>
      </p:pic>
    </p:spTree>
    <p:extLst>
      <p:ext uri="{BB962C8B-B14F-4D97-AF65-F5344CB8AC3E}">
        <p14:creationId xmlns:p14="http://schemas.microsoft.com/office/powerpoint/2010/main" val="25839611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257300" y="457200"/>
            <a:ext cx="7772400" cy="838200"/>
          </a:xfrm>
        </p:spPr>
        <p:txBody>
          <a:bodyPr rtlCol="0">
            <a:normAutofit fontScale="90000"/>
          </a:bodyPr>
          <a:lstStyle/>
          <a:p>
            <a:pPr eaLnBrk="1" fontAlgn="auto" hangingPunct="1">
              <a:spcAft>
                <a:spcPts val="0"/>
              </a:spcAft>
              <a:defRPr/>
            </a:pPr>
            <a:r>
              <a:rPr lang="es-ES" sz="3200" dirty="0" smtClean="0">
                <a:solidFill>
                  <a:srgbClr val="FF3300"/>
                </a:solidFill>
                <a:latin typeface="Arial Black" pitchFamily="34" charset="0"/>
                <a:cs typeface="Times New Roman" pitchFamily="18" charset="0"/>
              </a:rPr>
              <a:t>ENFERMEDAD RELACIONADA CON EL TRABAJO:</a:t>
            </a:r>
            <a:r>
              <a:rPr lang="es-ES" dirty="0" smtClean="0">
                <a:latin typeface="Arial Black" pitchFamily="34" charset="0"/>
                <a:cs typeface="Times New Roman" pitchFamily="18" charset="0"/>
              </a:rPr>
              <a:t> </a:t>
            </a:r>
            <a:r>
              <a:rPr lang="es-PA" sz="1600" dirty="0" smtClean="0">
                <a:latin typeface="Arial Black" pitchFamily="34" charset="0"/>
                <a:cs typeface="Times New Roman" pitchFamily="18" charset="0"/>
              </a:rPr>
              <a:t>(2)</a:t>
            </a:r>
            <a:endParaRPr lang="es-PA" dirty="0" smtClean="0">
              <a:latin typeface="Arial Black" pitchFamily="34" charset="0"/>
              <a:cs typeface="Times New Roman" pitchFamily="18" charset="0"/>
            </a:endParaRPr>
          </a:p>
        </p:txBody>
      </p:sp>
      <p:sp>
        <p:nvSpPr>
          <p:cNvPr id="134147" name="Rectangle 3"/>
          <p:cNvSpPr>
            <a:spLocks noGrp="1" noChangeArrowheads="1"/>
          </p:cNvSpPr>
          <p:nvPr>
            <p:ph idx="1"/>
          </p:nvPr>
        </p:nvSpPr>
        <p:spPr>
          <a:xfrm>
            <a:off x="381000" y="1524000"/>
            <a:ext cx="8610600" cy="5105400"/>
          </a:xfrm>
        </p:spPr>
        <p:txBody>
          <a:bodyPr/>
          <a:lstStyle/>
          <a:p>
            <a:pPr marL="533400" indent="-533400" algn="just" eaLnBrk="1" hangingPunct="1">
              <a:buFontTx/>
              <a:buNone/>
            </a:pPr>
            <a:r>
              <a:rPr lang="es-ES" sz="2800" smtClean="0">
                <a:solidFill>
                  <a:srgbClr val="660066"/>
                </a:solidFill>
                <a:latin typeface="Arial Black" pitchFamily="34" charset="0"/>
                <a:cs typeface="Times New Roman" pitchFamily="18" charset="0"/>
              </a:rPr>
              <a:t>CUENTAN SIGNIFICATIVAMENTE:</a:t>
            </a:r>
            <a:r>
              <a:rPr lang="es-ES" sz="2400" smtClean="0">
                <a:solidFill>
                  <a:srgbClr val="660066"/>
                </a:solidFill>
                <a:latin typeface="Arial Black" pitchFamily="34" charset="0"/>
                <a:cs typeface="Times New Roman" pitchFamily="18" charset="0"/>
              </a:rPr>
              <a:t> </a:t>
            </a:r>
          </a:p>
          <a:p>
            <a:pPr marL="533400" indent="-533400" algn="just" eaLnBrk="1" hangingPunct="1">
              <a:buFontTx/>
              <a:buNone/>
            </a:pPr>
            <a:r>
              <a:rPr lang="es-ES" sz="2400" smtClean="0">
                <a:solidFill>
                  <a:srgbClr val="660066"/>
                </a:solidFill>
                <a:latin typeface="Arial Black" pitchFamily="34" charset="0"/>
                <a:cs typeface="Times New Roman" pitchFamily="18" charset="0"/>
              </a:rPr>
              <a:t>EN SU EVOLUCIÓN Y DESARROLLO</a:t>
            </a:r>
            <a:r>
              <a:rPr lang="es-ES" sz="2800" smtClean="0">
                <a:solidFill>
                  <a:srgbClr val="660066"/>
                </a:solidFill>
                <a:latin typeface="Arial Black" pitchFamily="34" charset="0"/>
                <a:cs typeface="Times New Roman" pitchFamily="18" charset="0"/>
              </a:rPr>
              <a:t> </a:t>
            </a:r>
            <a:endParaRPr lang="es-PA" sz="2800" smtClean="0">
              <a:solidFill>
                <a:srgbClr val="660066"/>
              </a:solidFill>
              <a:latin typeface="Arial Black" pitchFamily="34" charset="0"/>
              <a:cs typeface="Times New Roman" pitchFamily="18" charset="0"/>
            </a:endParaRPr>
          </a:p>
          <a:p>
            <a:pPr marL="533400" indent="-533400" algn="just" eaLnBrk="1" hangingPunct="1"/>
            <a:r>
              <a:rPr lang="es-ES" sz="2800" smtClean="0">
                <a:solidFill>
                  <a:srgbClr val="0000CC"/>
                </a:solidFill>
                <a:latin typeface="Arial Black" pitchFamily="34" charset="0"/>
                <a:cs typeface="Times New Roman" pitchFamily="18" charset="0"/>
              </a:rPr>
              <a:t>LAS CONDICIONES Y CARACTERÍSTICAS PERSONALES DEL PROPIO TRABAJADOR</a:t>
            </a:r>
            <a:r>
              <a:rPr lang="es-PA" sz="2800" smtClean="0">
                <a:solidFill>
                  <a:srgbClr val="0000CC"/>
                </a:solidFill>
                <a:latin typeface="Arial Black" pitchFamily="34" charset="0"/>
                <a:cs typeface="Times New Roman" pitchFamily="18" charset="0"/>
              </a:rPr>
              <a:t>.</a:t>
            </a:r>
            <a:r>
              <a:rPr lang="es-ES" sz="2800" smtClean="0">
                <a:solidFill>
                  <a:srgbClr val="0000CC"/>
                </a:solidFill>
                <a:latin typeface="Arial Black" pitchFamily="34" charset="0"/>
                <a:cs typeface="Times New Roman" pitchFamily="18" charset="0"/>
              </a:rPr>
              <a:t> </a:t>
            </a:r>
            <a:endParaRPr lang="es-MX" sz="2800" smtClean="0">
              <a:solidFill>
                <a:srgbClr val="0000CC"/>
              </a:solidFill>
              <a:latin typeface="Arial Black" pitchFamily="34" charset="0"/>
              <a:cs typeface="Times New Roman" pitchFamily="18" charset="0"/>
            </a:endParaRPr>
          </a:p>
          <a:p>
            <a:pPr marL="533400" indent="-533400" algn="just" eaLnBrk="1" hangingPunct="1"/>
            <a:r>
              <a:rPr lang="es-ES" sz="2800" smtClean="0">
                <a:solidFill>
                  <a:srgbClr val="0000CC"/>
                </a:solidFill>
                <a:latin typeface="Arial Black" pitchFamily="34" charset="0"/>
                <a:cs typeface="Times New Roman" pitchFamily="18" charset="0"/>
              </a:rPr>
              <a:t>EL EFECTO NO APARECE EN TODOS SINO EN LOS ESPECIALMENTE PREDISPUESTOS.</a:t>
            </a:r>
            <a:endParaRPr lang="es-MX" sz="2800" smtClean="0">
              <a:solidFill>
                <a:srgbClr val="0000CC"/>
              </a:solidFill>
              <a:latin typeface="Arial Black" pitchFamily="34" charset="0"/>
              <a:cs typeface="Times New Roman" pitchFamily="18" charset="0"/>
            </a:endParaRPr>
          </a:p>
          <a:p>
            <a:pPr marL="533400" indent="-533400" algn="just" eaLnBrk="1" hangingPunct="1"/>
            <a:r>
              <a:rPr lang="es-ES" sz="2800" smtClean="0">
                <a:solidFill>
                  <a:srgbClr val="0000CC"/>
                </a:solidFill>
                <a:latin typeface="Arial Black" pitchFamily="34" charset="0"/>
                <a:cs typeface="Times New Roman" pitchFamily="18" charset="0"/>
              </a:rPr>
              <a:t>LAS CIRCUNSTANCIAS DE LA EXPOSICIÓN EXTRALABORAL.</a:t>
            </a:r>
            <a:r>
              <a:rPr lang="es-ES" sz="2400" smtClean="0">
                <a:cs typeface="Times New Roman" pitchFamily="18" charset="0"/>
              </a:rPr>
              <a:t> </a:t>
            </a:r>
          </a:p>
        </p:txBody>
      </p:sp>
    </p:spTree>
    <p:extLst>
      <p:ext uri="{BB962C8B-B14F-4D97-AF65-F5344CB8AC3E}">
        <p14:creationId xmlns:p14="http://schemas.microsoft.com/office/powerpoint/2010/main" val="34588201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371600" y="152400"/>
            <a:ext cx="7543800" cy="1143000"/>
          </a:xfrm>
        </p:spPr>
        <p:txBody>
          <a:bodyPr/>
          <a:lstStyle/>
          <a:p>
            <a:pPr eaLnBrk="1" hangingPunct="1"/>
            <a:r>
              <a:rPr lang="es-ES" sz="2800" smtClean="0">
                <a:solidFill>
                  <a:srgbClr val="FF3300"/>
                </a:solidFill>
                <a:latin typeface="Arial Black" pitchFamily="34" charset="0"/>
                <a:cs typeface="Times New Roman" pitchFamily="18" charset="0"/>
              </a:rPr>
              <a:t>ENFERMEDAD RELACIONADA CON EL TRABAJO:</a:t>
            </a:r>
            <a:r>
              <a:rPr lang="es-PA" sz="2800" smtClean="0">
                <a:solidFill>
                  <a:srgbClr val="FF3300"/>
                </a:solidFill>
                <a:latin typeface="Arial Black" pitchFamily="34" charset="0"/>
                <a:cs typeface="Times New Roman" pitchFamily="18" charset="0"/>
              </a:rPr>
              <a:t> (3)</a:t>
            </a:r>
          </a:p>
        </p:txBody>
      </p:sp>
      <p:sp>
        <p:nvSpPr>
          <p:cNvPr id="135171" name="Rectangle 3"/>
          <p:cNvSpPr>
            <a:spLocks noGrp="1" noChangeArrowheads="1"/>
          </p:cNvSpPr>
          <p:nvPr>
            <p:ph idx="1"/>
          </p:nvPr>
        </p:nvSpPr>
        <p:spPr>
          <a:xfrm>
            <a:off x="381000" y="1295400"/>
            <a:ext cx="8686800" cy="4724400"/>
          </a:xfrm>
        </p:spPr>
        <p:txBody>
          <a:bodyPr/>
          <a:lstStyle/>
          <a:p>
            <a:pPr marL="609600" indent="-609600" eaLnBrk="1" hangingPunct="1"/>
            <a:r>
              <a:rPr lang="es-PA" smtClean="0">
                <a:solidFill>
                  <a:srgbClr val="006600"/>
                </a:solidFill>
                <a:latin typeface="Arial Black" pitchFamily="34" charset="0"/>
              </a:rPr>
              <a:t>CRTERIOS DIAGNÓSTICOS:</a:t>
            </a:r>
          </a:p>
          <a:p>
            <a:pPr marL="609600" indent="-609600" algn="just" eaLnBrk="1" hangingPunct="1">
              <a:buFontTx/>
              <a:buAutoNum type="arabicPeriod"/>
            </a:pPr>
            <a:r>
              <a:rPr lang="es-ES" sz="3600" smtClean="0">
                <a:solidFill>
                  <a:srgbClr val="000066"/>
                </a:solidFill>
                <a:latin typeface="Arial Black" pitchFamily="34" charset="0"/>
                <a:cs typeface="Times New Roman" pitchFamily="18" charset="0"/>
              </a:rPr>
              <a:t>CRITERIO ETIOLÓGICO:</a:t>
            </a:r>
            <a:r>
              <a:rPr lang="es-ES" smtClean="0">
                <a:solidFill>
                  <a:srgbClr val="00FF00"/>
                </a:solidFill>
                <a:latin typeface="Arial Black" pitchFamily="34" charset="0"/>
                <a:cs typeface="Times New Roman" pitchFamily="18" charset="0"/>
              </a:rPr>
              <a:t> </a:t>
            </a:r>
            <a:r>
              <a:rPr lang="es-ES" smtClean="0">
                <a:solidFill>
                  <a:srgbClr val="0000CC"/>
                </a:solidFill>
                <a:latin typeface="Arial Black" pitchFamily="34" charset="0"/>
                <a:cs typeface="Times New Roman" pitchFamily="18" charset="0"/>
              </a:rPr>
              <a:t>LA ENFERMEDAD  ES DE NATURALEZA COMÚN. EN LA MAYORÍA DE LOS CASOS, SE PRODUCE EN LA POBLACIÓN SIN RELACIÓN CON EL TRABAJO.</a:t>
            </a:r>
          </a:p>
        </p:txBody>
      </p:sp>
    </p:spTree>
    <p:extLst>
      <p:ext uri="{BB962C8B-B14F-4D97-AF65-F5344CB8AC3E}">
        <p14:creationId xmlns:p14="http://schemas.microsoft.com/office/powerpoint/2010/main" val="938707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371600" y="152400"/>
            <a:ext cx="7543800" cy="1066800"/>
          </a:xfrm>
        </p:spPr>
        <p:txBody>
          <a:bodyPr/>
          <a:lstStyle/>
          <a:p>
            <a:pPr eaLnBrk="1" hangingPunct="1"/>
            <a:r>
              <a:rPr lang="es-ES" sz="2800" smtClean="0">
                <a:solidFill>
                  <a:srgbClr val="FF3300"/>
                </a:solidFill>
                <a:latin typeface="Arial Black" pitchFamily="34" charset="0"/>
                <a:cs typeface="Times New Roman" pitchFamily="18" charset="0"/>
              </a:rPr>
              <a:t>ENFERMEDAD RELACIONADA CON EL TRABAJO:</a:t>
            </a:r>
            <a:r>
              <a:rPr lang="es-PA" sz="2800" smtClean="0">
                <a:solidFill>
                  <a:srgbClr val="FF3300"/>
                </a:solidFill>
                <a:latin typeface="Arial Black" pitchFamily="34" charset="0"/>
                <a:cs typeface="Times New Roman" pitchFamily="18" charset="0"/>
              </a:rPr>
              <a:t> (4)</a:t>
            </a:r>
          </a:p>
        </p:txBody>
      </p:sp>
      <p:sp>
        <p:nvSpPr>
          <p:cNvPr id="136195" name="Rectangle 3"/>
          <p:cNvSpPr>
            <a:spLocks noGrp="1" noChangeArrowheads="1"/>
          </p:cNvSpPr>
          <p:nvPr>
            <p:ph idx="1"/>
          </p:nvPr>
        </p:nvSpPr>
        <p:spPr>
          <a:xfrm>
            <a:off x="304800" y="1447800"/>
            <a:ext cx="8686800" cy="4038600"/>
          </a:xfrm>
        </p:spPr>
        <p:txBody>
          <a:bodyPr/>
          <a:lstStyle/>
          <a:p>
            <a:pPr marL="609600" indent="-609600" eaLnBrk="1" hangingPunct="1"/>
            <a:r>
              <a:rPr lang="es-PA" smtClean="0">
                <a:solidFill>
                  <a:srgbClr val="006600"/>
                </a:solidFill>
                <a:latin typeface="Arial Black" pitchFamily="34" charset="0"/>
              </a:rPr>
              <a:t>CRTERIOS DIAGNÓSTICOS:</a:t>
            </a:r>
          </a:p>
          <a:p>
            <a:pPr marL="609600" indent="-609600" algn="just" eaLnBrk="1" hangingPunct="1">
              <a:buFontTx/>
              <a:buAutoNum type="arabicPeriod"/>
            </a:pPr>
            <a:r>
              <a:rPr lang="es-ES" smtClean="0">
                <a:solidFill>
                  <a:srgbClr val="000066"/>
                </a:solidFill>
                <a:latin typeface="Arial Black" pitchFamily="34" charset="0"/>
                <a:cs typeface="Times New Roman" pitchFamily="18" charset="0"/>
              </a:rPr>
              <a:t>CRITERIO CLÍNICO N° 1:</a:t>
            </a:r>
            <a:r>
              <a:rPr lang="es-ES" smtClean="0">
                <a:solidFill>
                  <a:srgbClr val="00FF00"/>
                </a:solidFill>
                <a:latin typeface="Arial Black" pitchFamily="34" charset="0"/>
                <a:cs typeface="Times New Roman" pitchFamily="18" charset="0"/>
              </a:rPr>
              <a:t> </a:t>
            </a:r>
            <a:r>
              <a:rPr lang="es-ES" smtClean="0">
                <a:solidFill>
                  <a:srgbClr val="0000CC"/>
                </a:solidFill>
                <a:latin typeface="Arial Black" pitchFamily="34" charset="0"/>
                <a:cs typeface="Times New Roman" pitchFamily="18" charset="0"/>
              </a:rPr>
              <a:t>LA ENFERMEDAD SE INICIA EN EL PACIENTE LUEGO QUE ESTE INGRESO AL TRABAJO. DATOS DE LA HISTORIA CLÍNICA.</a:t>
            </a:r>
          </a:p>
        </p:txBody>
      </p:sp>
    </p:spTree>
    <p:extLst>
      <p:ext uri="{BB962C8B-B14F-4D97-AF65-F5344CB8AC3E}">
        <p14:creationId xmlns:p14="http://schemas.microsoft.com/office/powerpoint/2010/main" val="34471432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257300" y="152400"/>
            <a:ext cx="7772400" cy="990600"/>
          </a:xfrm>
        </p:spPr>
        <p:txBody>
          <a:bodyPr/>
          <a:lstStyle/>
          <a:p>
            <a:pPr eaLnBrk="1" hangingPunct="1"/>
            <a:r>
              <a:rPr lang="es-ES" sz="2800" b="1" smtClean="0">
                <a:solidFill>
                  <a:srgbClr val="FF3300"/>
                </a:solidFill>
                <a:latin typeface="Arial Black" pitchFamily="34" charset="0"/>
                <a:cs typeface="Times New Roman" pitchFamily="18" charset="0"/>
              </a:rPr>
              <a:t>ENFERMEDAD RELACIONADA CON EL TRABAJO:</a:t>
            </a:r>
            <a:r>
              <a:rPr lang="es-PA" sz="2800" b="1" smtClean="0">
                <a:solidFill>
                  <a:srgbClr val="FF3300"/>
                </a:solidFill>
                <a:latin typeface="Arial Black" pitchFamily="34" charset="0"/>
                <a:cs typeface="Times New Roman" pitchFamily="18" charset="0"/>
              </a:rPr>
              <a:t> (5)</a:t>
            </a:r>
          </a:p>
        </p:txBody>
      </p:sp>
      <p:sp>
        <p:nvSpPr>
          <p:cNvPr id="137219" name="Rectangle 3"/>
          <p:cNvSpPr>
            <a:spLocks noGrp="1" noChangeArrowheads="1"/>
          </p:cNvSpPr>
          <p:nvPr>
            <p:ph idx="1"/>
          </p:nvPr>
        </p:nvSpPr>
        <p:spPr>
          <a:xfrm>
            <a:off x="304800" y="1219200"/>
            <a:ext cx="8763000" cy="5029200"/>
          </a:xfrm>
        </p:spPr>
        <p:txBody>
          <a:bodyPr/>
          <a:lstStyle/>
          <a:p>
            <a:pPr marL="609600" indent="-609600" eaLnBrk="1" hangingPunct="1">
              <a:lnSpc>
                <a:spcPct val="90000"/>
              </a:lnSpc>
            </a:pPr>
            <a:r>
              <a:rPr lang="es-PA" smtClean="0">
                <a:solidFill>
                  <a:srgbClr val="006600"/>
                </a:solidFill>
                <a:latin typeface="Arial Black" pitchFamily="34" charset="0"/>
              </a:rPr>
              <a:t>CRTERIOS DIAGNÓSTICOS:</a:t>
            </a:r>
          </a:p>
          <a:p>
            <a:pPr marL="609600" indent="-609600" algn="just" eaLnBrk="1" hangingPunct="1">
              <a:lnSpc>
                <a:spcPct val="90000"/>
              </a:lnSpc>
              <a:buFontTx/>
              <a:buAutoNum type="arabicPeriod"/>
            </a:pPr>
            <a:r>
              <a:rPr lang="es-PA" smtClean="0">
                <a:solidFill>
                  <a:srgbClr val="000066"/>
                </a:solidFill>
                <a:latin typeface="Arial Black" pitchFamily="34" charset="0"/>
                <a:cs typeface="Times New Roman" pitchFamily="18" charset="0"/>
              </a:rPr>
              <a:t>CRITERIO CLÍNICO N° 2:</a:t>
            </a:r>
            <a:r>
              <a:rPr lang="es-PA" smtClean="0">
                <a:solidFill>
                  <a:srgbClr val="00FF00"/>
                </a:solidFill>
                <a:latin typeface="Arial Black" pitchFamily="34" charset="0"/>
                <a:cs typeface="Times New Roman" pitchFamily="18" charset="0"/>
              </a:rPr>
              <a:t> </a:t>
            </a:r>
            <a:r>
              <a:rPr lang="es-PA" smtClean="0">
                <a:solidFill>
                  <a:srgbClr val="0000CC"/>
                </a:solidFill>
                <a:latin typeface="Arial Black" pitchFamily="34" charset="0"/>
                <a:cs typeface="Times New Roman" pitchFamily="18" charset="0"/>
              </a:rPr>
              <a:t>LA ENFERMEDAD SE ALIVIA DURANTE LAS INTERRUPCIONES DEL TRABAJO.(VACACIONES, FERIADOS, PAROS LABORALES, SEPARACIÓN DEL PUESTO DE TRABAJO) DATOS DE  LA HISTORIA CLÍNICA Y NOTAS DE LA EVOLUCIÓN.  </a:t>
            </a:r>
          </a:p>
        </p:txBody>
      </p:sp>
    </p:spTree>
    <p:extLst>
      <p:ext uri="{BB962C8B-B14F-4D97-AF65-F5344CB8AC3E}">
        <p14:creationId xmlns:p14="http://schemas.microsoft.com/office/powerpoint/2010/main" val="42117919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371600" y="152400"/>
            <a:ext cx="7543800" cy="990600"/>
          </a:xfrm>
        </p:spPr>
        <p:txBody>
          <a:bodyPr/>
          <a:lstStyle/>
          <a:p>
            <a:pPr eaLnBrk="1" hangingPunct="1"/>
            <a:r>
              <a:rPr lang="es-ES" sz="2800" smtClean="0">
                <a:solidFill>
                  <a:srgbClr val="FF3300"/>
                </a:solidFill>
                <a:latin typeface="Arial Black" pitchFamily="34" charset="0"/>
                <a:cs typeface="Times New Roman" pitchFamily="18" charset="0"/>
              </a:rPr>
              <a:t>ENFERMEDAD RELACIONADA CON EL TRABAJO:</a:t>
            </a:r>
            <a:r>
              <a:rPr lang="es-PA" sz="2800" smtClean="0">
                <a:solidFill>
                  <a:srgbClr val="FF3300"/>
                </a:solidFill>
                <a:latin typeface="Arial Black" pitchFamily="34" charset="0"/>
                <a:cs typeface="Times New Roman" pitchFamily="18" charset="0"/>
              </a:rPr>
              <a:t> (6)</a:t>
            </a:r>
          </a:p>
        </p:txBody>
      </p:sp>
      <p:sp>
        <p:nvSpPr>
          <p:cNvPr id="138243" name="Rectangle 3"/>
          <p:cNvSpPr>
            <a:spLocks noGrp="1" noChangeArrowheads="1"/>
          </p:cNvSpPr>
          <p:nvPr>
            <p:ph idx="1"/>
          </p:nvPr>
        </p:nvSpPr>
        <p:spPr>
          <a:xfrm>
            <a:off x="381000" y="1371600"/>
            <a:ext cx="8610600" cy="5029200"/>
          </a:xfrm>
        </p:spPr>
        <p:txBody>
          <a:bodyPr/>
          <a:lstStyle/>
          <a:p>
            <a:pPr algn="just" eaLnBrk="1" hangingPunct="1"/>
            <a:r>
              <a:rPr lang="es-ES" b="1" smtClean="0">
                <a:solidFill>
                  <a:srgbClr val="006600"/>
                </a:solidFill>
                <a:latin typeface="Symbol" pitchFamily="18" charset="2"/>
                <a:cs typeface="Times New Roman" pitchFamily="18" charset="0"/>
              </a:rPr>
              <a:t>·</a:t>
            </a:r>
            <a:r>
              <a:rPr lang="es-ES" smtClean="0">
                <a:solidFill>
                  <a:srgbClr val="006600"/>
                </a:solidFill>
                <a:latin typeface="Arial Black" pitchFamily="34" charset="0"/>
                <a:cs typeface="Times New Roman" pitchFamily="18" charset="0"/>
              </a:rPr>
              <a:t>CRITERIO AMBIENTAL:</a:t>
            </a:r>
            <a:r>
              <a:rPr lang="es-ES" sz="2800" smtClean="0">
                <a:solidFill>
                  <a:srgbClr val="006600"/>
                </a:solidFill>
                <a:latin typeface="Arial Black" pitchFamily="34" charset="0"/>
                <a:cs typeface="Times New Roman" pitchFamily="18" charset="0"/>
              </a:rPr>
              <a:t> </a:t>
            </a:r>
            <a:endParaRPr lang="es-PA" sz="2800" smtClean="0">
              <a:solidFill>
                <a:srgbClr val="006600"/>
              </a:solidFill>
              <a:latin typeface="Arial Black" pitchFamily="34" charset="0"/>
              <a:cs typeface="Times New Roman" pitchFamily="18" charset="0"/>
            </a:endParaRPr>
          </a:p>
          <a:p>
            <a:pPr algn="just" eaLnBrk="1" hangingPunct="1"/>
            <a:r>
              <a:rPr lang="es-ES" smtClean="0">
                <a:solidFill>
                  <a:srgbClr val="0000CC"/>
                </a:solidFill>
                <a:latin typeface="Arial Black" pitchFamily="34" charset="0"/>
                <a:cs typeface="Times New Roman" pitchFamily="18" charset="0"/>
              </a:rPr>
              <a:t>LOS FACTORES DE RIESGO IMPUTABLES AL  DESENCADENAMIENTO DEL DAÑO, SE ENCUENTRAN EN EL AMBIENTE EN GENERAL. PERO TAMBIÉN HAN SIDO DEMOSTRADOS EN FORMA MARCADA EN LA ACTIVIDAD LABORAL DESEMPEÑADA.</a:t>
            </a:r>
          </a:p>
          <a:p>
            <a:pPr eaLnBrk="1" hangingPunct="1"/>
            <a:endParaRPr lang="es-PA" b="1" smtClean="0">
              <a:solidFill>
                <a:srgbClr val="0000CC"/>
              </a:solidFill>
              <a:cs typeface="Times New Roman" pitchFamily="18" charset="0"/>
            </a:endParaRPr>
          </a:p>
        </p:txBody>
      </p:sp>
    </p:spTree>
    <p:extLst>
      <p:ext uri="{BB962C8B-B14F-4D97-AF65-F5344CB8AC3E}">
        <p14:creationId xmlns:p14="http://schemas.microsoft.com/office/powerpoint/2010/main" val="41611228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371600" y="228600"/>
            <a:ext cx="7543800" cy="1143000"/>
          </a:xfrm>
        </p:spPr>
        <p:txBody>
          <a:bodyPr rtlCol="0">
            <a:normAutofit fontScale="90000"/>
          </a:bodyPr>
          <a:lstStyle/>
          <a:p>
            <a:pPr eaLnBrk="1" fontAlgn="auto" hangingPunct="1">
              <a:spcAft>
                <a:spcPts val="0"/>
              </a:spcAft>
              <a:defRPr/>
            </a:pPr>
            <a:r>
              <a:rPr lang="es-ES" sz="3600" dirty="0" smtClean="0">
                <a:solidFill>
                  <a:srgbClr val="FF3300"/>
                </a:solidFill>
                <a:latin typeface="Arial Black" pitchFamily="34" charset="0"/>
                <a:cs typeface="Times New Roman" pitchFamily="18" charset="0"/>
              </a:rPr>
              <a:t>ENFERMEDAD RELACIONADA CON EL TRABAJO:</a:t>
            </a:r>
            <a:r>
              <a:rPr lang="es-PA" sz="3600" dirty="0" smtClean="0">
                <a:solidFill>
                  <a:srgbClr val="FF3300"/>
                </a:solidFill>
                <a:latin typeface="Arial Black" pitchFamily="34" charset="0"/>
                <a:cs typeface="Times New Roman" pitchFamily="18" charset="0"/>
              </a:rPr>
              <a:t> </a:t>
            </a:r>
            <a:r>
              <a:rPr lang="es-PA" sz="1600" dirty="0" smtClean="0">
                <a:solidFill>
                  <a:srgbClr val="FF3300"/>
                </a:solidFill>
                <a:latin typeface="Arial Black" pitchFamily="34" charset="0"/>
                <a:cs typeface="Times New Roman" pitchFamily="18" charset="0"/>
              </a:rPr>
              <a:t>(7)</a:t>
            </a:r>
          </a:p>
        </p:txBody>
      </p:sp>
      <p:sp>
        <p:nvSpPr>
          <p:cNvPr id="139267" name="Rectangle 3"/>
          <p:cNvSpPr>
            <a:spLocks noGrp="1" noChangeArrowheads="1"/>
          </p:cNvSpPr>
          <p:nvPr>
            <p:ph idx="1"/>
          </p:nvPr>
        </p:nvSpPr>
        <p:spPr>
          <a:xfrm>
            <a:off x="304800" y="1524000"/>
            <a:ext cx="8686800" cy="5029200"/>
          </a:xfrm>
        </p:spPr>
        <p:txBody>
          <a:bodyPr/>
          <a:lstStyle/>
          <a:p>
            <a:pPr algn="just" eaLnBrk="1" hangingPunct="1"/>
            <a:r>
              <a:rPr lang="es-ES" smtClean="0">
                <a:solidFill>
                  <a:srgbClr val="006600"/>
                </a:solidFill>
                <a:latin typeface="Arial Black" pitchFamily="34" charset="0"/>
                <a:cs typeface="Times New Roman" pitchFamily="18" charset="0"/>
              </a:rPr>
              <a:t>CRITERIO EPIDEMIOLÓGÍCO: </a:t>
            </a:r>
            <a:endParaRPr lang="es-PA" smtClean="0">
              <a:solidFill>
                <a:srgbClr val="006600"/>
              </a:solidFill>
              <a:latin typeface="Arial Black" pitchFamily="34" charset="0"/>
              <a:cs typeface="Times New Roman" pitchFamily="18" charset="0"/>
            </a:endParaRPr>
          </a:p>
          <a:p>
            <a:pPr algn="just" eaLnBrk="1" hangingPunct="1">
              <a:buFontTx/>
              <a:buNone/>
            </a:pPr>
            <a:r>
              <a:rPr lang="es-PA" smtClean="0">
                <a:latin typeface="Arial Black" pitchFamily="34" charset="0"/>
                <a:cs typeface="Times New Roman" pitchFamily="18" charset="0"/>
              </a:rPr>
              <a:t>	</a:t>
            </a:r>
            <a:r>
              <a:rPr lang="es-ES" smtClean="0">
                <a:solidFill>
                  <a:srgbClr val="0000CC"/>
                </a:solidFill>
                <a:latin typeface="Arial Black" pitchFamily="34" charset="0"/>
                <a:cs typeface="Times New Roman" pitchFamily="18" charset="0"/>
              </a:rPr>
              <a:t>LA ENFERMEDAD TIENE UNA PREVALENCIA EN LOS COMPAÑEROS DE TRABAJO, SUPERIOR A LA PREVALENCIA DE LA MISMA ENFERMEDAD CONOCIDA EN LA POBLACIÓN GENERAL.</a:t>
            </a:r>
            <a:r>
              <a:rPr lang="es-ES" b="1" smtClean="0">
                <a:solidFill>
                  <a:srgbClr val="0000CC"/>
                </a:solidFill>
                <a:cs typeface="Times New Roman" pitchFamily="18" charset="0"/>
              </a:rPr>
              <a:t> </a:t>
            </a:r>
            <a:endParaRPr lang="es-PA" b="1" smtClean="0">
              <a:solidFill>
                <a:srgbClr val="0000CC"/>
              </a:solidFill>
              <a:cs typeface="Times New Roman" pitchFamily="18" charset="0"/>
            </a:endParaRPr>
          </a:p>
        </p:txBody>
      </p:sp>
    </p:spTree>
    <p:extLst>
      <p:ext uri="{BB962C8B-B14F-4D97-AF65-F5344CB8AC3E}">
        <p14:creationId xmlns:p14="http://schemas.microsoft.com/office/powerpoint/2010/main" val="17197366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s-ES" sz="3200" b="1" smtClean="0">
                <a:solidFill>
                  <a:srgbClr val="000066"/>
                </a:solidFill>
                <a:latin typeface="Arial Black" pitchFamily="34" charset="0"/>
                <a:cs typeface="Times New Roman" pitchFamily="18" charset="0"/>
              </a:rPr>
              <a:t>CRITERIOS DIFERENCIALES DE LA  (ERT)  Y LA  (ECAT). </a:t>
            </a:r>
            <a:r>
              <a:rPr lang="es-PA" sz="1600" b="1" smtClean="0">
                <a:solidFill>
                  <a:srgbClr val="000066"/>
                </a:solidFill>
                <a:latin typeface="Arial Black" pitchFamily="34" charset="0"/>
                <a:cs typeface="Times New Roman" pitchFamily="18" charset="0"/>
              </a:rPr>
              <a:t>(1)</a:t>
            </a:r>
          </a:p>
        </p:txBody>
      </p:sp>
      <p:sp>
        <p:nvSpPr>
          <p:cNvPr id="140291" name="Rectangle 3"/>
          <p:cNvSpPr>
            <a:spLocks noGrp="1" noChangeArrowheads="1"/>
          </p:cNvSpPr>
          <p:nvPr>
            <p:ph idx="1"/>
          </p:nvPr>
        </p:nvSpPr>
        <p:spPr>
          <a:xfrm>
            <a:off x="304800" y="1600200"/>
            <a:ext cx="8382000" cy="4525963"/>
          </a:xfrm>
        </p:spPr>
        <p:txBody>
          <a:bodyPr/>
          <a:lstStyle/>
          <a:p>
            <a:pPr algn="just" eaLnBrk="1" hangingPunct="1"/>
            <a:r>
              <a:rPr lang="es-ES" sz="2800" b="1" smtClean="0">
                <a:solidFill>
                  <a:srgbClr val="FFFF00"/>
                </a:solidFill>
                <a:latin typeface="Arial Black" pitchFamily="34" charset="0"/>
                <a:cs typeface="Times New Roman" pitchFamily="18" charset="0"/>
              </a:rPr>
              <a:t>·</a:t>
            </a:r>
            <a:r>
              <a:rPr lang="es-ES" sz="2800" b="1" smtClean="0">
                <a:solidFill>
                  <a:srgbClr val="006600"/>
                </a:solidFill>
                <a:latin typeface="Arial Black" pitchFamily="34" charset="0"/>
                <a:cs typeface="Times New Roman" pitchFamily="18" charset="0"/>
              </a:rPr>
              <a:t>EN LAS </a:t>
            </a:r>
            <a:r>
              <a:rPr lang="es-PA" sz="2800" b="1" smtClean="0">
                <a:solidFill>
                  <a:srgbClr val="006600"/>
                </a:solidFill>
                <a:latin typeface="Arial Black" pitchFamily="34" charset="0"/>
                <a:cs typeface="Times New Roman" pitchFamily="18" charset="0"/>
              </a:rPr>
              <a:t>(</a:t>
            </a:r>
            <a:r>
              <a:rPr lang="es-ES" sz="2800" b="1" smtClean="0">
                <a:solidFill>
                  <a:srgbClr val="006600"/>
                </a:solidFill>
                <a:latin typeface="Arial Black" pitchFamily="34" charset="0"/>
                <a:cs typeface="Times New Roman" pitchFamily="18" charset="0"/>
              </a:rPr>
              <a:t>ERT</a:t>
            </a:r>
            <a:r>
              <a:rPr lang="es-PA" sz="2800" b="1" smtClean="0">
                <a:solidFill>
                  <a:srgbClr val="006600"/>
                </a:solidFill>
                <a:latin typeface="Arial Black" pitchFamily="34" charset="0"/>
                <a:cs typeface="Times New Roman" pitchFamily="18" charset="0"/>
              </a:rPr>
              <a:t>)</a:t>
            </a:r>
            <a:r>
              <a:rPr lang="es-ES" sz="2800" b="1" smtClean="0">
                <a:solidFill>
                  <a:srgbClr val="006600"/>
                </a:solidFill>
                <a:latin typeface="Arial Black" pitchFamily="34" charset="0"/>
                <a:cs typeface="Times New Roman" pitchFamily="18" charset="0"/>
              </a:rPr>
              <a:t> </a:t>
            </a:r>
            <a:r>
              <a:rPr lang="es-PA" sz="2800" b="1" smtClean="0">
                <a:solidFill>
                  <a:srgbClr val="006600"/>
                </a:solidFill>
                <a:latin typeface="Arial Black" pitchFamily="34" charset="0"/>
                <a:cs typeface="Times New Roman" pitchFamily="18" charset="0"/>
              </a:rPr>
              <a:t>ENFERMEDADES RELACIONADAS CON EL TRABAJO:</a:t>
            </a:r>
            <a:endParaRPr lang="es-PA" sz="2400" b="1" smtClean="0">
              <a:solidFill>
                <a:srgbClr val="006600"/>
              </a:solidFill>
              <a:latin typeface="Arial Black" pitchFamily="34" charset="0"/>
              <a:cs typeface="Times New Roman" pitchFamily="18" charset="0"/>
            </a:endParaRPr>
          </a:p>
          <a:p>
            <a:pPr algn="just" eaLnBrk="1" hangingPunct="1"/>
            <a:r>
              <a:rPr lang="es-ES" sz="2800" b="1" smtClean="0">
                <a:solidFill>
                  <a:srgbClr val="0000CC"/>
                </a:solidFill>
                <a:latin typeface="Arial Black" pitchFamily="34" charset="0"/>
                <a:cs typeface="Times New Roman" pitchFamily="18" charset="0"/>
              </a:rPr>
              <a:t>LOS FACTORES </a:t>
            </a:r>
            <a:r>
              <a:rPr lang="es-PA" sz="2800" b="1" smtClean="0">
                <a:solidFill>
                  <a:srgbClr val="0000CC"/>
                </a:solidFill>
                <a:latin typeface="Arial Black" pitchFamily="34" charset="0"/>
                <a:cs typeface="Times New Roman" pitchFamily="18" charset="0"/>
              </a:rPr>
              <a:t>DE RIESGOS </a:t>
            </a:r>
            <a:r>
              <a:rPr lang="es-ES" sz="2800" b="1" smtClean="0">
                <a:solidFill>
                  <a:srgbClr val="0000CC"/>
                </a:solidFill>
                <a:latin typeface="Arial Black" pitchFamily="34" charset="0"/>
                <a:cs typeface="Times New Roman" pitchFamily="18" charset="0"/>
              </a:rPr>
              <a:t>LABORALES  SE ASOCIAN A OTROS E INCIDEN SOBRE LA ETIOPATOGENIA; ES DECIR DETERMINAN CAUSALMENTE EL INICIO Y ARRANQUE DE LA ENFERMEDAD.</a:t>
            </a:r>
          </a:p>
          <a:p>
            <a:pPr eaLnBrk="1" hangingPunct="1"/>
            <a:endParaRPr lang="es-PA" sz="2800" b="1" smtClean="0">
              <a:solidFill>
                <a:srgbClr val="0000CC"/>
              </a:solidFill>
              <a:latin typeface="Arial Black" pitchFamily="34" charset="0"/>
              <a:cs typeface="Times New Roman" pitchFamily="18" charset="0"/>
            </a:endParaRPr>
          </a:p>
        </p:txBody>
      </p:sp>
    </p:spTree>
    <p:extLst>
      <p:ext uri="{BB962C8B-B14F-4D97-AF65-F5344CB8AC3E}">
        <p14:creationId xmlns:p14="http://schemas.microsoft.com/office/powerpoint/2010/main" val="2467226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371600" y="228600"/>
            <a:ext cx="7543800" cy="990600"/>
          </a:xfrm>
        </p:spPr>
        <p:txBody>
          <a:bodyPr rtlCol="0">
            <a:normAutofit fontScale="90000"/>
          </a:bodyPr>
          <a:lstStyle/>
          <a:p>
            <a:pPr eaLnBrk="1" fontAlgn="auto" hangingPunct="1">
              <a:spcAft>
                <a:spcPts val="0"/>
              </a:spcAft>
              <a:defRPr/>
            </a:pPr>
            <a:r>
              <a:rPr lang="es-ES" sz="3200" dirty="0" smtClean="0">
                <a:solidFill>
                  <a:srgbClr val="FF3300"/>
                </a:solidFill>
                <a:latin typeface="Arial Black" pitchFamily="34" charset="0"/>
                <a:cs typeface="Times New Roman" pitchFamily="18" charset="0"/>
              </a:rPr>
              <a:t>CRITERIOS DIFERENCIALES DE LA  (ERT)  Y LA  (E</a:t>
            </a:r>
            <a:r>
              <a:rPr lang="es-PA" sz="3200" dirty="0" smtClean="0">
                <a:solidFill>
                  <a:srgbClr val="FF3300"/>
                </a:solidFill>
                <a:latin typeface="Arial Black" pitchFamily="34" charset="0"/>
                <a:cs typeface="Times New Roman" pitchFamily="18" charset="0"/>
              </a:rPr>
              <a:t>C</a:t>
            </a:r>
            <a:r>
              <a:rPr lang="es-ES" sz="3200" dirty="0" smtClean="0">
                <a:solidFill>
                  <a:srgbClr val="FF3300"/>
                </a:solidFill>
                <a:latin typeface="Arial Black" pitchFamily="34" charset="0"/>
                <a:cs typeface="Times New Roman" pitchFamily="18" charset="0"/>
              </a:rPr>
              <a:t>AT). </a:t>
            </a:r>
            <a:r>
              <a:rPr lang="es-PA" sz="1600" dirty="0" smtClean="0">
                <a:solidFill>
                  <a:srgbClr val="FF3300"/>
                </a:solidFill>
                <a:latin typeface="Arial Black" pitchFamily="34" charset="0"/>
                <a:cs typeface="Times New Roman" pitchFamily="18" charset="0"/>
              </a:rPr>
              <a:t>(2)</a:t>
            </a:r>
          </a:p>
        </p:txBody>
      </p:sp>
      <p:sp>
        <p:nvSpPr>
          <p:cNvPr id="141315" name="Rectangle 3"/>
          <p:cNvSpPr>
            <a:spLocks noGrp="1" noChangeArrowheads="1"/>
          </p:cNvSpPr>
          <p:nvPr>
            <p:ph idx="1"/>
          </p:nvPr>
        </p:nvSpPr>
        <p:spPr>
          <a:xfrm>
            <a:off x="228600" y="1295400"/>
            <a:ext cx="8763000" cy="5029200"/>
          </a:xfrm>
        </p:spPr>
        <p:txBody>
          <a:bodyPr/>
          <a:lstStyle/>
          <a:p>
            <a:pPr algn="just" eaLnBrk="1" hangingPunct="1"/>
            <a:r>
              <a:rPr lang="es-ES" b="1" smtClean="0">
                <a:solidFill>
                  <a:srgbClr val="000066"/>
                </a:solidFill>
                <a:latin typeface="Arial Black" pitchFamily="34" charset="0"/>
                <a:cs typeface="Times New Roman" pitchFamily="18" charset="0"/>
              </a:rPr>
              <a:t>·</a:t>
            </a:r>
            <a:r>
              <a:rPr lang="es-ES" smtClean="0">
                <a:solidFill>
                  <a:srgbClr val="000066"/>
                </a:solidFill>
                <a:latin typeface="Arial Black" pitchFamily="34" charset="0"/>
                <a:cs typeface="Times New Roman" pitchFamily="18" charset="0"/>
              </a:rPr>
              <a:t>EN LAS </a:t>
            </a:r>
            <a:r>
              <a:rPr lang="es-PA" smtClean="0">
                <a:solidFill>
                  <a:srgbClr val="000066"/>
                </a:solidFill>
                <a:latin typeface="Arial Black" pitchFamily="34" charset="0"/>
                <a:cs typeface="Times New Roman" pitchFamily="18" charset="0"/>
              </a:rPr>
              <a:t>(</a:t>
            </a:r>
            <a:r>
              <a:rPr lang="es-ES" smtClean="0">
                <a:solidFill>
                  <a:srgbClr val="000066"/>
                </a:solidFill>
                <a:latin typeface="Arial Black" pitchFamily="34" charset="0"/>
                <a:cs typeface="Times New Roman" pitchFamily="18" charset="0"/>
              </a:rPr>
              <a:t>E</a:t>
            </a:r>
            <a:r>
              <a:rPr lang="es-PA" smtClean="0">
                <a:solidFill>
                  <a:srgbClr val="000066"/>
                </a:solidFill>
                <a:latin typeface="Arial Black" pitchFamily="34" charset="0"/>
                <a:cs typeface="Times New Roman" pitchFamily="18" charset="0"/>
              </a:rPr>
              <a:t>CA</a:t>
            </a:r>
            <a:r>
              <a:rPr lang="es-ES" smtClean="0">
                <a:solidFill>
                  <a:srgbClr val="000066"/>
                </a:solidFill>
                <a:latin typeface="Arial Black" pitchFamily="34" charset="0"/>
                <a:cs typeface="Times New Roman" pitchFamily="18" charset="0"/>
              </a:rPr>
              <a:t>T</a:t>
            </a:r>
            <a:r>
              <a:rPr lang="es-PA" smtClean="0">
                <a:solidFill>
                  <a:srgbClr val="000066"/>
                </a:solidFill>
                <a:latin typeface="Arial Black" pitchFamily="34" charset="0"/>
                <a:cs typeface="Times New Roman" pitchFamily="18" charset="0"/>
              </a:rPr>
              <a:t>)</a:t>
            </a:r>
            <a:r>
              <a:rPr lang="es-ES" smtClean="0">
                <a:solidFill>
                  <a:srgbClr val="000066"/>
                </a:solidFill>
                <a:latin typeface="Arial Black" pitchFamily="34" charset="0"/>
                <a:cs typeface="Times New Roman" pitchFamily="18" charset="0"/>
              </a:rPr>
              <a:t> </a:t>
            </a:r>
            <a:r>
              <a:rPr lang="es-PA" smtClean="0">
                <a:solidFill>
                  <a:srgbClr val="000066"/>
                </a:solidFill>
                <a:latin typeface="Arial Black" pitchFamily="34" charset="0"/>
                <a:cs typeface="Times New Roman" pitchFamily="18" charset="0"/>
              </a:rPr>
              <a:t>ENFERMEDADES COMÚNES AGRAVADAS POR EL TRABAJO:</a:t>
            </a:r>
          </a:p>
          <a:p>
            <a:pPr algn="just" eaLnBrk="1" hangingPunct="1"/>
            <a:r>
              <a:rPr lang="es-ES" b="1" smtClean="0">
                <a:latin typeface="Arial Black" pitchFamily="34" charset="0"/>
                <a:cs typeface="Times New Roman" pitchFamily="18" charset="0"/>
              </a:rPr>
              <a:t>·</a:t>
            </a:r>
            <a:r>
              <a:rPr lang="es-ES" b="1" smtClean="0">
                <a:solidFill>
                  <a:srgbClr val="0000CC"/>
                </a:solidFill>
                <a:latin typeface="Arial Black" pitchFamily="34" charset="0"/>
                <a:cs typeface="Times New Roman" pitchFamily="18" charset="0"/>
              </a:rPr>
              <a:t>LOS FACTORES DE RIESGO LABORALES ENCONTRADOS NO INCIDEN EN EL ARRANQUE DE LA ENFERMEDAD, PERO SI EN SU EVOLUCIÓN Y FORMAS CLÍNICAS.</a:t>
            </a:r>
            <a:r>
              <a:rPr lang="es-ES" b="1" smtClean="0">
                <a:solidFill>
                  <a:srgbClr val="0000CC"/>
                </a:solidFill>
                <a:cs typeface="Times New Roman" pitchFamily="18" charset="0"/>
              </a:rPr>
              <a:t> </a:t>
            </a:r>
          </a:p>
          <a:p>
            <a:pPr eaLnBrk="1" hangingPunct="1"/>
            <a:endParaRPr lang="es-PA" b="1" smtClean="0">
              <a:solidFill>
                <a:srgbClr val="0000CC"/>
              </a:solidFill>
              <a:cs typeface="Times New Roman" pitchFamily="18" charset="0"/>
            </a:endParaRPr>
          </a:p>
        </p:txBody>
      </p:sp>
    </p:spTree>
    <p:extLst>
      <p:ext uri="{BB962C8B-B14F-4D97-AF65-F5344CB8AC3E}">
        <p14:creationId xmlns:p14="http://schemas.microsoft.com/office/powerpoint/2010/main" val="183669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47700" y="228600"/>
            <a:ext cx="7886700" cy="990600"/>
          </a:xfrm>
        </p:spPr>
        <p:txBody>
          <a:bodyPr rtlCol="0">
            <a:normAutofit fontScale="90000"/>
          </a:bodyPr>
          <a:lstStyle/>
          <a:p>
            <a:pPr eaLnBrk="1" fontAlgn="auto" hangingPunct="1">
              <a:spcAft>
                <a:spcPts val="0"/>
              </a:spcAft>
              <a:tabLst>
                <a:tab pos="6570663" algn="l"/>
              </a:tabLst>
              <a:defRPr/>
            </a:pPr>
            <a:r>
              <a:rPr lang="es-PA" sz="3200" b="1" dirty="0" smtClean="0">
                <a:solidFill>
                  <a:srgbClr val="CC0000"/>
                </a:solidFill>
              </a:rPr>
              <a:t>CONCEPTO DE TRABAJO</a:t>
            </a:r>
            <a:br>
              <a:rPr lang="es-PA" sz="3200" b="1" dirty="0" smtClean="0">
                <a:solidFill>
                  <a:srgbClr val="CC0000"/>
                </a:solidFill>
              </a:rPr>
            </a:br>
            <a:r>
              <a:rPr lang="es-PA" sz="3200" b="1" dirty="0" smtClean="0">
                <a:solidFill>
                  <a:schemeClr val="folHlink"/>
                </a:solidFill>
              </a:rPr>
              <a:t>TRABAJO MANUAL</a:t>
            </a:r>
            <a:endParaRPr lang="es-ES" sz="3200" b="1" dirty="0" smtClean="0">
              <a:solidFill>
                <a:schemeClr val="folHlink"/>
              </a:solidFill>
            </a:endParaRPr>
          </a:p>
        </p:txBody>
      </p:sp>
      <p:sp>
        <p:nvSpPr>
          <p:cNvPr id="38915" name="Rectangle 3"/>
          <p:cNvSpPr>
            <a:spLocks noGrp="1" noChangeArrowheads="1"/>
          </p:cNvSpPr>
          <p:nvPr>
            <p:ph idx="1"/>
          </p:nvPr>
        </p:nvSpPr>
        <p:spPr>
          <a:xfrm>
            <a:off x="304800" y="1371600"/>
            <a:ext cx="8724900" cy="4876800"/>
          </a:xfrm>
        </p:spPr>
        <p:txBody>
          <a:bodyPr/>
          <a:lstStyle/>
          <a:p>
            <a:pPr eaLnBrk="1" hangingPunct="1"/>
            <a:r>
              <a:rPr lang="es-PA" b="1" smtClean="0">
                <a:solidFill>
                  <a:srgbClr val="573356"/>
                </a:solidFill>
              </a:rPr>
              <a:t>PLATÓN. </a:t>
            </a:r>
            <a:r>
              <a:rPr lang="es-ES" b="1" smtClean="0">
                <a:solidFill>
                  <a:srgbClr val="573356"/>
                </a:solidFill>
              </a:rPr>
              <a:t>(c. 428-c. 347 a.C.)</a:t>
            </a:r>
            <a:endParaRPr lang="es-PA" b="1" smtClean="0">
              <a:solidFill>
                <a:srgbClr val="573356"/>
              </a:solidFill>
            </a:endParaRPr>
          </a:p>
          <a:p>
            <a:pPr lvl="4" eaLnBrk="1" hangingPunct="1">
              <a:buFontTx/>
              <a:buNone/>
            </a:pPr>
            <a:r>
              <a:rPr lang="es-PA" b="1" smtClean="0">
                <a:solidFill>
                  <a:srgbClr val="573356"/>
                </a:solidFill>
              </a:rPr>
              <a:t>	    </a:t>
            </a:r>
            <a:r>
              <a:rPr lang="es-PA" b="1" smtClean="0">
                <a:solidFill>
                  <a:srgbClr val="000066"/>
                </a:solidFill>
              </a:rPr>
              <a:t>OBRAS</a:t>
            </a:r>
            <a:r>
              <a:rPr lang="es-PA" b="1" smtClean="0">
                <a:solidFill>
                  <a:srgbClr val="573356"/>
                </a:solidFill>
              </a:rPr>
              <a:t>: DIALOGOS. LA REPÚBLICA. </a:t>
            </a:r>
          </a:p>
          <a:p>
            <a:pPr lvl="4" eaLnBrk="1" hangingPunct="1">
              <a:buFontTx/>
              <a:buNone/>
            </a:pPr>
            <a:r>
              <a:rPr lang="es-PA" b="1" smtClean="0">
                <a:solidFill>
                  <a:srgbClr val="573356"/>
                </a:solidFill>
              </a:rPr>
              <a:t>       F</a:t>
            </a:r>
            <a:r>
              <a:rPr lang="es-ES" b="1" smtClean="0">
                <a:solidFill>
                  <a:srgbClr val="573356"/>
                </a:solidFill>
              </a:rPr>
              <a:t>UNDÓ EN ATENAS LA ACADEMIA</a:t>
            </a:r>
            <a:r>
              <a:rPr lang="es-ES" smtClean="0">
                <a:solidFill>
                  <a:srgbClr val="573356"/>
                </a:solidFill>
              </a:rPr>
              <a:t>,</a:t>
            </a:r>
            <a:endParaRPr lang="es-ES" b="1" smtClean="0">
              <a:solidFill>
                <a:srgbClr val="573356"/>
              </a:solidFill>
            </a:endParaRPr>
          </a:p>
          <a:p>
            <a:pPr lvl="1" eaLnBrk="1" hangingPunct="1">
              <a:spcBef>
                <a:spcPct val="0"/>
              </a:spcBef>
              <a:spcAft>
                <a:spcPts val="700"/>
              </a:spcAft>
              <a:buFontTx/>
              <a:buNone/>
            </a:pPr>
            <a:endParaRPr lang="es-PA" sz="2000" b="1" smtClean="0">
              <a:solidFill>
                <a:srgbClr val="573356"/>
              </a:solidFill>
            </a:endParaRPr>
          </a:p>
          <a:p>
            <a:pPr lvl="1" eaLnBrk="1" hangingPunct="1">
              <a:spcBef>
                <a:spcPct val="0"/>
              </a:spcBef>
              <a:spcAft>
                <a:spcPts val="700"/>
              </a:spcAft>
              <a:buFontTx/>
              <a:buNone/>
            </a:pPr>
            <a:r>
              <a:rPr lang="es-PA" sz="2000" b="1" smtClean="0"/>
              <a:t>				“SABIO GRIEGO”</a:t>
            </a:r>
          </a:p>
          <a:p>
            <a:pPr lvl="1" eaLnBrk="1" hangingPunct="1">
              <a:spcBef>
                <a:spcPct val="0"/>
              </a:spcBef>
              <a:spcAft>
                <a:spcPts val="700"/>
              </a:spcAft>
              <a:buFontTx/>
              <a:buNone/>
            </a:pPr>
            <a:endParaRPr lang="es-PA" sz="2000" b="1" smtClean="0">
              <a:solidFill>
                <a:schemeClr val="hlink"/>
              </a:solidFill>
            </a:endParaRPr>
          </a:p>
          <a:p>
            <a:pPr lvl="1" algn="ctr" eaLnBrk="1" hangingPunct="1">
              <a:spcBef>
                <a:spcPct val="0"/>
              </a:spcBef>
              <a:spcAft>
                <a:spcPts val="700"/>
              </a:spcAft>
              <a:buFontTx/>
              <a:buNone/>
            </a:pPr>
            <a:r>
              <a:rPr lang="es-PA" sz="3600" b="1" smtClean="0">
                <a:solidFill>
                  <a:srgbClr val="CC3300"/>
                </a:solidFill>
              </a:rPr>
              <a:t>“EL TRABAJO ERA DIGNO DE LOS ESCLAVOS”</a:t>
            </a:r>
          </a:p>
          <a:p>
            <a:pPr lvl="1"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ES" sz="2000" b="1" smtClean="0">
              <a:solidFill>
                <a:srgbClr val="573356"/>
              </a:solidFill>
            </a:endParaRPr>
          </a:p>
        </p:txBody>
      </p:sp>
      <p:sp>
        <p:nvSpPr>
          <p:cNvPr id="61444" name="Rectangle 4"/>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pic>
        <p:nvPicPr>
          <p:cNvPr id="61445" name="Picture 5"/>
          <p:cNvPicPr>
            <a:picLocks noChangeAspect="1" noChangeArrowheads="1"/>
          </p:cNvPicPr>
          <p:nvPr/>
        </p:nvPicPr>
        <p:blipFill>
          <a:blip r:embed="rId2" cstate="print">
            <a:lum contrast="26000"/>
          </a:blip>
          <a:srcRect b="9842"/>
          <a:stretch>
            <a:fillRect/>
          </a:stretch>
        </p:blipFill>
        <p:spPr bwMode="auto">
          <a:xfrm>
            <a:off x="609600" y="1905000"/>
            <a:ext cx="2057400" cy="1647825"/>
          </a:xfrm>
          <a:prstGeom prst="rect">
            <a:avLst/>
          </a:prstGeom>
          <a:noFill/>
          <a:ln w="9525">
            <a:noFill/>
            <a:miter lim="800000"/>
            <a:headEnd/>
            <a:tailEnd/>
          </a:ln>
        </p:spPr>
      </p:pic>
      <p:sp>
        <p:nvSpPr>
          <p:cNvPr id="61446" name="Rectangle 6"/>
          <p:cNvSpPr>
            <a:spLocks noChangeArrowheads="1"/>
          </p:cNvSpPr>
          <p:nvPr/>
        </p:nvSpPr>
        <p:spPr bwMode="auto">
          <a:xfrm>
            <a:off x="3238500" y="2914650"/>
            <a:ext cx="9144000" cy="0"/>
          </a:xfrm>
          <a:prstGeom prst="rect">
            <a:avLst/>
          </a:prstGeom>
          <a:noFill/>
          <a:ln w="9525">
            <a:noFill/>
            <a:miter lim="800000"/>
            <a:headEnd/>
            <a:tailEnd/>
          </a:ln>
        </p:spPr>
        <p:txBody>
          <a:bodyPr>
            <a:spAutoFit/>
          </a:bodyPr>
          <a:lstStyle/>
          <a:p>
            <a:endParaRPr lang="es-ES"/>
          </a:p>
        </p:txBody>
      </p:sp>
      <p:pic>
        <p:nvPicPr>
          <p:cNvPr id="61447" name="Picture 7"/>
          <p:cNvPicPr>
            <a:picLocks noChangeAspect="1" noChangeArrowheads="1"/>
          </p:cNvPicPr>
          <p:nvPr/>
        </p:nvPicPr>
        <p:blipFill>
          <a:blip r:embed="rId3" cstate="print"/>
          <a:srcRect b="5559"/>
          <a:stretch>
            <a:fillRect/>
          </a:stretch>
        </p:blipFill>
        <p:spPr bwMode="auto">
          <a:xfrm>
            <a:off x="2971800" y="4953000"/>
            <a:ext cx="3962400" cy="1528763"/>
          </a:xfrm>
          <a:prstGeom prst="rect">
            <a:avLst/>
          </a:prstGeom>
          <a:noFill/>
          <a:ln w="9525">
            <a:noFill/>
            <a:miter lim="800000"/>
            <a:headEnd/>
            <a:tailEnd/>
          </a:ln>
        </p:spPr>
      </p:pic>
    </p:spTree>
    <p:extLst>
      <p:ext uri="{BB962C8B-B14F-4D97-AF65-F5344CB8AC3E}">
        <p14:creationId xmlns:p14="http://schemas.microsoft.com/office/powerpoint/2010/main" val="347024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p:cTn id="7" dur="500" fill="hold"/>
                                        <p:tgtEl>
                                          <p:spTgt spid="389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8915">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anim calcmode="lin" valueType="num">
                                      <p:cBhvr>
                                        <p:cTn id="11" dur="500" fill="hold"/>
                                        <p:tgtEl>
                                          <p:spTgt spid="38915">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38915">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anim calcmode="lin" valueType="num">
                                      <p:cBhvr>
                                        <p:cTn id="15" dur="500" fill="hold"/>
                                        <p:tgtEl>
                                          <p:spTgt spid="38915">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8915">
                                            <p:txEl>
                                              <p:pRg st="2" end="2"/>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38915">
                                            <p:txEl>
                                              <p:pRg st="4" end="4"/>
                                            </p:txEl>
                                          </p:spTgt>
                                        </p:tgtEl>
                                        <p:attrNameLst>
                                          <p:attrName>style.visibility</p:attrName>
                                        </p:attrNameLst>
                                      </p:cBhvr>
                                      <p:to>
                                        <p:strVal val="visible"/>
                                      </p:to>
                                    </p:set>
                                    <p:anim calcmode="lin" valueType="num">
                                      <p:cBhvr>
                                        <p:cTn id="19" dur="500" fill="hold"/>
                                        <p:tgtEl>
                                          <p:spTgt spid="38915">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8915">
                                            <p:txEl>
                                              <p:pRg st="4" end="4"/>
                                            </p:tx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8915">
                                            <p:txEl>
                                              <p:pRg st="6" end="6"/>
                                            </p:txEl>
                                          </p:spTgt>
                                        </p:tgtEl>
                                        <p:attrNameLst>
                                          <p:attrName>style.visibility</p:attrName>
                                        </p:attrNameLst>
                                      </p:cBhvr>
                                      <p:to>
                                        <p:strVal val="visible"/>
                                      </p:to>
                                    </p:set>
                                    <p:anim calcmode="lin" valueType="num">
                                      <p:cBhvr>
                                        <p:cTn id="23" dur="500" fill="hold"/>
                                        <p:tgtEl>
                                          <p:spTgt spid="38915">
                                            <p:txEl>
                                              <p:pRg st="6" end="6"/>
                                            </p:txEl>
                                          </p:spTgt>
                                        </p:tgtEl>
                                        <p:attrNameLst>
                                          <p:attrName>ppt_w</p:attrName>
                                        </p:attrNameLst>
                                      </p:cBhvr>
                                      <p:tavLst>
                                        <p:tav tm="0">
                                          <p:val>
                                            <p:fltVal val="0"/>
                                          </p:val>
                                        </p:tav>
                                        <p:tav tm="100000">
                                          <p:val>
                                            <p:strVal val="#ppt_w"/>
                                          </p:val>
                                        </p:tav>
                                      </p:tavLst>
                                    </p:anim>
                                    <p:anim calcmode="lin" valueType="num">
                                      <p:cBhvr>
                                        <p:cTn id="24" dur="500" fill="hold"/>
                                        <p:tgtEl>
                                          <p:spTgt spid="38915">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autoUpdateAnimBg="0"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266825" y="0"/>
            <a:ext cx="7735888" cy="5948363"/>
          </a:xfrm>
          <a:prstGeom prst="rect">
            <a:avLst/>
          </a:prstGeom>
          <a:noFill/>
          <a:ln w="12700" cap="sq">
            <a:noFill/>
            <a:miter lim="800000"/>
            <a:headEnd type="none" w="sm" len="sm"/>
            <a:tailEnd type="none" w="sm" len="sm"/>
          </a:ln>
        </p:spPr>
        <p:txBody>
          <a:bodyPr>
            <a:spAutoFit/>
          </a:bodyPr>
          <a:lstStyle/>
          <a:p>
            <a:pPr algn="ctr">
              <a:spcBef>
                <a:spcPct val="50000"/>
              </a:spcBef>
            </a:pPr>
            <a:r>
              <a:rPr lang="es-ES" sz="3600">
                <a:solidFill>
                  <a:schemeClr val="hlink"/>
                </a:solidFill>
                <a:latin typeface="Arial Black" pitchFamily="34" charset="0"/>
                <a:cs typeface="Times New Roman" pitchFamily="18" charset="0"/>
              </a:rPr>
              <a:t>EL DIAGNÓSTICO O DETECCIÓN PRECOZ</a:t>
            </a:r>
            <a:r>
              <a:rPr lang="es-ES" sz="3600">
                <a:solidFill>
                  <a:srgbClr val="000000"/>
                </a:solidFill>
                <a:latin typeface="Arial Black" pitchFamily="34" charset="0"/>
                <a:cs typeface="Times New Roman" pitchFamily="18" charset="0"/>
              </a:rPr>
              <a:t> </a:t>
            </a:r>
            <a:endParaRPr lang="es-MX" sz="3600">
              <a:solidFill>
                <a:srgbClr val="000000"/>
              </a:solidFill>
              <a:latin typeface="Arial Black" pitchFamily="34" charset="0"/>
              <a:cs typeface="Times New Roman" pitchFamily="18" charset="0"/>
            </a:endParaRPr>
          </a:p>
          <a:p>
            <a:pPr algn="just">
              <a:spcBef>
                <a:spcPct val="50000"/>
              </a:spcBef>
            </a:pPr>
            <a:r>
              <a:rPr lang="es-ES" sz="3200" b="1">
                <a:solidFill>
                  <a:srgbClr val="000066"/>
                </a:solidFill>
                <a:latin typeface="Arial Black" pitchFamily="34" charset="0"/>
                <a:cs typeface="Times New Roman" pitchFamily="18" charset="0"/>
              </a:rPr>
              <a:t>“</a:t>
            </a:r>
            <a:r>
              <a:rPr lang="es-MX" sz="3200" b="1">
                <a:solidFill>
                  <a:srgbClr val="000066"/>
                </a:solidFill>
                <a:latin typeface="Arial Black" pitchFamily="34" charset="0"/>
                <a:cs typeface="Times New Roman" pitchFamily="18" charset="0"/>
              </a:rPr>
              <a:t>ES </a:t>
            </a:r>
            <a:r>
              <a:rPr lang="es-ES" sz="3200" b="1">
                <a:solidFill>
                  <a:srgbClr val="000066"/>
                </a:solidFill>
                <a:latin typeface="Arial Black" pitchFamily="34" charset="0"/>
                <a:cs typeface="Arial" charset="0"/>
              </a:rPr>
              <a:t>EL DESCUBRIMIENTO DE </a:t>
            </a:r>
            <a:r>
              <a:rPr lang="es-MX" sz="3200" b="1">
                <a:solidFill>
                  <a:srgbClr val="000066"/>
                </a:solidFill>
                <a:latin typeface="Arial Black" pitchFamily="34" charset="0"/>
                <a:cs typeface="Arial" charset="0"/>
              </a:rPr>
              <a:t>LAS </a:t>
            </a:r>
            <a:r>
              <a:rPr lang="es-ES" sz="3200" b="1">
                <a:solidFill>
                  <a:srgbClr val="000066"/>
                </a:solidFill>
                <a:latin typeface="Arial Black" pitchFamily="34" charset="0"/>
                <a:cs typeface="Arial" charset="0"/>
              </a:rPr>
              <a:t>ALTERACIONES EN LOS MECANISMOS HOMEOSTÁTICOS Y COMPENSADORES</a:t>
            </a:r>
            <a:r>
              <a:rPr lang="es-MX" sz="3200" b="1">
                <a:solidFill>
                  <a:srgbClr val="000066"/>
                </a:solidFill>
                <a:latin typeface="Arial Black" pitchFamily="34" charset="0"/>
                <a:cs typeface="Arial" charset="0"/>
              </a:rPr>
              <a:t>.</a:t>
            </a:r>
          </a:p>
          <a:p>
            <a:pPr algn="just">
              <a:spcBef>
                <a:spcPct val="50000"/>
              </a:spcBef>
            </a:pPr>
            <a:r>
              <a:rPr lang="es-ES" sz="2800" b="1">
                <a:solidFill>
                  <a:srgbClr val="0033CC"/>
                </a:solidFill>
                <a:latin typeface="Arial Black" pitchFamily="34" charset="0"/>
                <a:cs typeface="Arial" charset="0"/>
              </a:rPr>
              <a:t>CUANDO LAS VARIACIONES BIOQUÍMICAS, MORFOLÓGICAS Y FUNCIONALES SON TODAVÍA REVERSIBLES.”</a:t>
            </a:r>
            <a:r>
              <a:rPr lang="es-ES" sz="2800" b="1">
                <a:solidFill>
                  <a:srgbClr val="0000CC"/>
                </a:solidFill>
                <a:latin typeface="Arial Unicode MS" pitchFamily="34" charset="-128"/>
                <a:cs typeface="Times New Roman" pitchFamily="18" charset="0"/>
              </a:rPr>
              <a:t> </a:t>
            </a:r>
            <a:endParaRPr lang="es-MX" sz="2800" b="1">
              <a:solidFill>
                <a:srgbClr val="0000CC"/>
              </a:solidFill>
              <a:latin typeface="Arial Unicode MS" pitchFamily="34" charset="-128"/>
              <a:cs typeface="Times New Roman" pitchFamily="18" charset="0"/>
            </a:endParaRPr>
          </a:p>
          <a:p>
            <a:pPr algn="just">
              <a:spcBef>
                <a:spcPct val="50000"/>
              </a:spcBef>
            </a:pPr>
            <a:r>
              <a:rPr lang="es-ES" sz="2800" u="sng">
                <a:solidFill>
                  <a:schemeClr val="accent2"/>
                </a:solidFill>
                <a:latin typeface="Arial Black" pitchFamily="34" charset="0"/>
                <a:cs typeface="Times New Roman" pitchFamily="18" charset="0"/>
              </a:rPr>
              <a:t>COMITÉ DE EXPERTOS OMS 1973.</a:t>
            </a:r>
            <a:r>
              <a:rPr lang="es-ES" sz="2800">
                <a:cs typeface="Times New Roman" pitchFamily="18" charset="0"/>
              </a:rPr>
              <a:t> </a:t>
            </a:r>
          </a:p>
        </p:txBody>
      </p:sp>
    </p:spTree>
    <p:extLst>
      <p:ext uri="{BB962C8B-B14F-4D97-AF65-F5344CB8AC3E}">
        <p14:creationId xmlns:p14="http://schemas.microsoft.com/office/powerpoint/2010/main" val="205837026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1026"/>
          <p:cNvSpPr txBox="1">
            <a:spLocks noChangeArrowheads="1"/>
          </p:cNvSpPr>
          <p:nvPr/>
        </p:nvSpPr>
        <p:spPr bwMode="auto">
          <a:xfrm>
            <a:off x="228600" y="160338"/>
            <a:ext cx="8845550" cy="6392862"/>
          </a:xfrm>
          <a:prstGeom prst="rect">
            <a:avLst/>
          </a:prstGeom>
          <a:noFill/>
          <a:ln w="12700" cap="sq">
            <a:noFill/>
            <a:miter lim="800000"/>
            <a:headEnd type="none" w="sm" len="sm"/>
            <a:tailEnd type="none" w="sm" len="sm"/>
          </a:ln>
        </p:spPr>
        <p:txBody>
          <a:bodyPr>
            <a:spAutoFit/>
          </a:bodyPr>
          <a:lstStyle/>
          <a:p>
            <a:pPr marL="457200" indent="-457200" algn="ctr">
              <a:lnSpc>
                <a:spcPct val="80000"/>
              </a:lnSpc>
              <a:spcBef>
                <a:spcPct val="50000"/>
              </a:spcBef>
            </a:pPr>
            <a:r>
              <a:rPr lang="es-ES" sz="3600">
                <a:solidFill>
                  <a:schemeClr val="hlink"/>
                </a:solidFill>
                <a:latin typeface="Arial Black" pitchFamily="34" charset="0"/>
                <a:cs typeface="Times New Roman" pitchFamily="18" charset="0"/>
              </a:rPr>
              <a:t>EL DIAGNÓSTICO O DETECCIÓN </a:t>
            </a:r>
            <a:r>
              <a:rPr lang="es-MX" sz="3600">
                <a:solidFill>
                  <a:schemeClr val="hlink"/>
                </a:solidFill>
                <a:latin typeface="Arial Black" pitchFamily="34" charset="0"/>
                <a:cs typeface="Times New Roman" pitchFamily="18" charset="0"/>
              </a:rPr>
              <a:t>TEM</a:t>
            </a:r>
            <a:r>
              <a:rPr lang="es-ES" sz="3600">
                <a:solidFill>
                  <a:schemeClr val="hlink"/>
                </a:solidFill>
                <a:latin typeface="Arial Black" pitchFamily="34" charset="0"/>
                <a:cs typeface="Times New Roman" pitchFamily="18" charset="0"/>
              </a:rPr>
              <a:t>PR</a:t>
            </a:r>
            <a:r>
              <a:rPr lang="es-MX" sz="3600">
                <a:solidFill>
                  <a:schemeClr val="hlink"/>
                </a:solidFill>
                <a:latin typeface="Arial Black" pitchFamily="34" charset="0"/>
                <a:cs typeface="Times New Roman" pitchFamily="18" charset="0"/>
              </a:rPr>
              <a:t>ANA</a:t>
            </a:r>
            <a:r>
              <a:rPr lang="es-ES" sz="3600">
                <a:solidFill>
                  <a:srgbClr val="000000"/>
                </a:solidFill>
                <a:latin typeface="Arial Black" pitchFamily="34" charset="0"/>
                <a:cs typeface="Times New Roman" pitchFamily="18" charset="0"/>
              </a:rPr>
              <a:t> </a:t>
            </a:r>
            <a:endParaRPr lang="es-MX" sz="3600">
              <a:solidFill>
                <a:srgbClr val="000000"/>
              </a:solidFill>
              <a:latin typeface="Arial Black" pitchFamily="34" charset="0"/>
              <a:cs typeface="Times New Roman" pitchFamily="18" charset="0"/>
            </a:endParaRPr>
          </a:p>
          <a:p>
            <a:pPr marL="457200" indent="-457200" algn="just">
              <a:lnSpc>
                <a:spcPct val="85000"/>
              </a:lnSpc>
              <a:spcBef>
                <a:spcPct val="50000"/>
              </a:spcBef>
            </a:pPr>
            <a:r>
              <a:rPr lang="es-MX" sz="3200" b="1">
                <a:solidFill>
                  <a:srgbClr val="000066"/>
                </a:solidFill>
                <a:latin typeface="Arial Black" pitchFamily="34" charset="0"/>
                <a:cs typeface="Times New Roman" pitchFamily="18" charset="0"/>
              </a:rPr>
              <a:t>	ES LA IDENTIFICACIÓN FÍSICO-CLÍNICA DE UNA ENFERMEDAD BASANDOSE EN LOS SÍGNOS Y SÍNTOMAS DE LA MISMA. UTILIZANDO LA INSPECCIÓN, LA PALPACIÓN, LA PERCUSIÓN LA  AUSCULTACIÓN Y LOS MEDIOS DIAGNÓSTICOS.</a:t>
            </a:r>
          </a:p>
          <a:p>
            <a:pPr marL="457200" indent="-457200" algn="just">
              <a:spcBef>
                <a:spcPct val="50000"/>
              </a:spcBef>
            </a:pPr>
            <a:r>
              <a:rPr lang="es-MX" b="1">
                <a:solidFill>
                  <a:srgbClr val="000066"/>
                </a:solidFill>
                <a:latin typeface="Arial Black" pitchFamily="34" charset="0"/>
                <a:cs typeface="Times New Roman" pitchFamily="18" charset="0"/>
              </a:rPr>
              <a:t>PUEDE SER;</a:t>
            </a:r>
          </a:p>
          <a:p>
            <a:pPr marL="457200" indent="-457200" algn="just">
              <a:lnSpc>
                <a:spcPct val="130000"/>
              </a:lnSpc>
              <a:spcBef>
                <a:spcPct val="50000"/>
              </a:spcBef>
              <a:buFontTx/>
              <a:buAutoNum type="alphaUcPeriod"/>
            </a:pPr>
            <a:r>
              <a:rPr lang="es-MX" b="1">
                <a:solidFill>
                  <a:schemeClr val="accent2"/>
                </a:solidFill>
                <a:latin typeface="Arial Black" pitchFamily="34" charset="0"/>
                <a:cs typeface="Times New Roman" pitchFamily="18" charset="0"/>
              </a:rPr>
              <a:t>TOPOGRÁFICA. 	C. DIFERENCIAL.</a:t>
            </a:r>
          </a:p>
          <a:p>
            <a:pPr marL="457200" indent="-457200" algn="just">
              <a:lnSpc>
                <a:spcPct val="130000"/>
              </a:lnSpc>
              <a:spcBef>
                <a:spcPct val="50000"/>
              </a:spcBef>
              <a:buFontTx/>
              <a:buAutoNum type="alphaUcPeriod"/>
            </a:pPr>
            <a:r>
              <a:rPr lang="es-MX" b="1">
                <a:solidFill>
                  <a:schemeClr val="accent2"/>
                </a:solidFill>
                <a:latin typeface="Arial Black" pitchFamily="34" charset="0"/>
                <a:cs typeface="Times New Roman" pitchFamily="18" charset="0"/>
              </a:rPr>
              <a:t>POR EXCLUSIÓN.	D. EX - JUVANTIBUS.</a:t>
            </a:r>
          </a:p>
        </p:txBody>
      </p:sp>
      <p:graphicFrame>
        <p:nvGraphicFramePr>
          <p:cNvPr id="26626" name="Object 2"/>
          <p:cNvGraphicFramePr>
            <a:graphicFrameLocks noChangeAspect="1"/>
          </p:cNvGraphicFramePr>
          <p:nvPr/>
        </p:nvGraphicFramePr>
        <p:xfrm>
          <a:off x="7543800" y="4038600"/>
          <a:ext cx="1447800" cy="1185863"/>
        </p:xfrm>
        <a:graphic>
          <a:graphicData uri="http://schemas.openxmlformats.org/presentationml/2006/ole">
            <mc:AlternateContent xmlns:mc="http://schemas.openxmlformats.org/markup-compatibility/2006">
              <mc:Choice xmlns:v="urn:schemas-microsoft-com:vml" Requires="v">
                <p:oleObj spid="_x0000_s20487" name="Fotografía de Photo Editor" r:id="rId3" imgW="2534004" imgH="2076740" progId="">
                  <p:embed/>
                </p:oleObj>
              </mc:Choice>
              <mc:Fallback>
                <p:oleObj name="Fotografía de Photo Editor" r:id="rId3" imgW="2534004" imgH="20767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4038600"/>
                        <a:ext cx="1447800"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493752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1026"/>
          <p:cNvSpPr txBox="1">
            <a:spLocks noChangeArrowheads="1"/>
          </p:cNvSpPr>
          <p:nvPr/>
        </p:nvSpPr>
        <p:spPr bwMode="auto">
          <a:xfrm>
            <a:off x="1266825" y="0"/>
            <a:ext cx="7735888" cy="4784725"/>
          </a:xfrm>
          <a:prstGeom prst="rect">
            <a:avLst/>
          </a:prstGeom>
          <a:noFill/>
          <a:ln w="12700" cap="sq">
            <a:noFill/>
            <a:miter lim="800000"/>
            <a:headEnd type="none" w="sm" len="sm"/>
            <a:tailEnd type="none" w="sm" len="sm"/>
          </a:ln>
        </p:spPr>
        <p:txBody>
          <a:bodyPr>
            <a:spAutoFit/>
          </a:bodyPr>
          <a:lstStyle/>
          <a:p>
            <a:pPr marL="457200" indent="-457200" algn="ctr">
              <a:spcBef>
                <a:spcPct val="50000"/>
              </a:spcBef>
            </a:pPr>
            <a:r>
              <a:rPr lang="es-ES" sz="3200">
                <a:solidFill>
                  <a:schemeClr val="hlink"/>
                </a:solidFill>
                <a:latin typeface="Arial Black" pitchFamily="34" charset="0"/>
                <a:cs typeface="Times New Roman" pitchFamily="18" charset="0"/>
              </a:rPr>
              <a:t>EL </a:t>
            </a:r>
            <a:r>
              <a:rPr lang="es-MX" sz="3200">
                <a:solidFill>
                  <a:schemeClr val="hlink"/>
                </a:solidFill>
                <a:latin typeface="Arial Black" pitchFamily="34" charset="0"/>
                <a:cs typeface="Times New Roman" pitchFamily="18" charset="0"/>
              </a:rPr>
              <a:t>EXÁMEN PRE-OCUPACIONAL</a:t>
            </a:r>
            <a:r>
              <a:rPr lang="es-ES" sz="3600">
                <a:solidFill>
                  <a:srgbClr val="000000"/>
                </a:solidFill>
                <a:latin typeface="Arial Black" pitchFamily="34" charset="0"/>
                <a:cs typeface="Times New Roman" pitchFamily="18" charset="0"/>
              </a:rPr>
              <a:t> </a:t>
            </a:r>
            <a:endParaRPr lang="es-MX" sz="3600">
              <a:solidFill>
                <a:srgbClr val="000000"/>
              </a:solidFill>
              <a:latin typeface="Arial Black" pitchFamily="34" charset="0"/>
              <a:cs typeface="Times New Roman" pitchFamily="18" charset="0"/>
            </a:endParaRPr>
          </a:p>
          <a:p>
            <a:pPr marL="457200" indent="-457200" algn="just">
              <a:spcBef>
                <a:spcPct val="50000"/>
              </a:spcBef>
            </a:pPr>
            <a:r>
              <a:rPr lang="es-MX" sz="3200" b="1">
                <a:solidFill>
                  <a:srgbClr val="000066"/>
                </a:solidFill>
                <a:latin typeface="Arial Black" pitchFamily="34" charset="0"/>
                <a:cs typeface="Times New Roman" pitchFamily="18" charset="0"/>
              </a:rPr>
              <a:t>	SEGÚN EL PERFILOGRAMA ESTABLECIDO POR LA PARTE TÉCNICA Y LA PARTE  PSICOSOCIOLABORAL ES LA EVALUACIÓN Y MEDICIÓN DE LA CAPACIDAD FÍSICA Y MENTAL (APTITUD) FRENTE A LAS EXIGENCIAS DEL PUESTO.</a:t>
            </a:r>
            <a:endParaRPr lang="es-MX" b="1">
              <a:solidFill>
                <a:schemeClr val="accent2"/>
              </a:solidFill>
              <a:latin typeface="Arial Black" pitchFamily="34" charset="0"/>
              <a:cs typeface="Times New Roman" pitchFamily="18" charset="0"/>
            </a:endParaRPr>
          </a:p>
        </p:txBody>
      </p:sp>
      <p:graphicFrame>
        <p:nvGraphicFramePr>
          <p:cNvPr id="27650" name="Object 2"/>
          <p:cNvGraphicFramePr>
            <a:graphicFrameLocks noChangeAspect="1"/>
          </p:cNvGraphicFramePr>
          <p:nvPr/>
        </p:nvGraphicFramePr>
        <p:xfrm>
          <a:off x="4129088" y="4779963"/>
          <a:ext cx="2347912" cy="1924050"/>
        </p:xfrm>
        <a:graphic>
          <a:graphicData uri="http://schemas.openxmlformats.org/presentationml/2006/ole">
            <mc:AlternateContent xmlns:mc="http://schemas.openxmlformats.org/markup-compatibility/2006">
              <mc:Choice xmlns:v="urn:schemas-microsoft-com:vml" Requires="v">
                <p:oleObj spid="_x0000_s21511" name="Fotografía de Photo Editor" r:id="rId3" imgW="2534004" imgH="2076740" progId="">
                  <p:embed/>
                </p:oleObj>
              </mc:Choice>
              <mc:Fallback>
                <p:oleObj name="Fotografía de Photo Editor" r:id="rId3" imgW="2534004" imgH="20767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088" y="4779963"/>
                        <a:ext cx="2347912"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601666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304800" y="152400"/>
            <a:ext cx="8628063" cy="6178550"/>
          </a:xfrm>
          <a:prstGeom prst="rect">
            <a:avLst/>
          </a:prstGeom>
          <a:noFill/>
          <a:ln w="12700" cap="sq">
            <a:noFill/>
            <a:miter lim="800000"/>
            <a:headEnd type="none" w="sm" len="sm"/>
            <a:tailEnd type="none" w="sm" len="sm"/>
          </a:ln>
        </p:spPr>
        <p:txBody>
          <a:bodyPr>
            <a:spAutoFit/>
          </a:bodyPr>
          <a:lstStyle/>
          <a:p>
            <a:pPr algn="just">
              <a:spcBef>
                <a:spcPct val="50000"/>
              </a:spcBef>
              <a:buFontTx/>
              <a:buChar char="•"/>
            </a:pPr>
            <a:r>
              <a:rPr lang="es-MX" sz="2800">
                <a:solidFill>
                  <a:srgbClr val="CC3300"/>
                </a:solidFill>
                <a:latin typeface="Arial Black" pitchFamily="34" charset="0"/>
                <a:cs typeface="Times New Roman" pitchFamily="18" charset="0"/>
              </a:rPr>
              <a:t>ACCIDENTE DE TRABAJO:</a:t>
            </a:r>
            <a:r>
              <a:rPr lang="es-MX">
                <a:solidFill>
                  <a:srgbClr val="000066"/>
                </a:solidFill>
                <a:latin typeface="Arial Black" pitchFamily="34" charset="0"/>
                <a:cs typeface="Times New Roman" pitchFamily="18" charset="0"/>
              </a:rPr>
              <a:t> </a:t>
            </a:r>
            <a:r>
              <a:rPr lang="es-ES">
                <a:solidFill>
                  <a:srgbClr val="000066"/>
                </a:solidFill>
                <a:latin typeface="Arial Black" pitchFamily="34" charset="0"/>
                <a:cs typeface="Times New Roman" pitchFamily="18" charset="0"/>
              </a:rPr>
              <a:t>SUCESO ANORMAL, NO QUERIDO NI DESEADO QUE SE PRESENTA DE FORMA INESPERADA BRUSCA Y</a:t>
            </a:r>
            <a:r>
              <a:rPr lang="es-MX">
                <a:solidFill>
                  <a:srgbClr val="000066"/>
                </a:solidFill>
                <a:latin typeface="Arial Black" pitchFamily="34" charset="0"/>
                <a:cs typeface="Times New Roman" pitchFamily="18" charset="0"/>
              </a:rPr>
              <a:t> VIOLENTA</a:t>
            </a:r>
            <a:r>
              <a:rPr lang="es-ES">
                <a:solidFill>
                  <a:srgbClr val="000066"/>
                </a:solidFill>
                <a:latin typeface="Arial Black" pitchFamily="34" charset="0"/>
                <a:cs typeface="Times New Roman" pitchFamily="18" charset="0"/>
              </a:rPr>
              <a:t>, </a:t>
            </a:r>
            <a:r>
              <a:rPr lang="es-ES">
                <a:solidFill>
                  <a:srgbClr val="000066"/>
                </a:solidFill>
                <a:latin typeface="Arial Black" pitchFamily="34" charset="0"/>
              </a:rPr>
              <a:t>INPREDECIBLE EN SU EVOLUCIÓN UNA VEZ SE HAYA INICIADO,</a:t>
            </a:r>
            <a:r>
              <a:rPr lang="es-ES" b="1" i="1" u="sng">
                <a:latin typeface="Arial Black" pitchFamily="34" charset="0"/>
              </a:rPr>
              <a:t> </a:t>
            </a:r>
            <a:r>
              <a:rPr lang="es-ES">
                <a:solidFill>
                  <a:srgbClr val="000066"/>
                </a:solidFill>
                <a:latin typeface="Arial Black" pitchFamily="34" charset="0"/>
                <a:cs typeface="Times New Roman" pitchFamily="18" charset="0"/>
              </a:rPr>
              <a:t>NORMALMENTE EVITABLE, QUE INTERRUMPE LA CONTINUIDAD DEL TRABAJO Y PUEDE CAUSAR LESIONES A LAS PERSONAS. PUEDE DEFINI</a:t>
            </a:r>
            <a:r>
              <a:rPr lang="es-MX">
                <a:solidFill>
                  <a:srgbClr val="000066"/>
                </a:solidFill>
                <a:latin typeface="Arial Black" pitchFamily="34" charset="0"/>
                <a:cs typeface="Times New Roman" pitchFamily="18" charset="0"/>
              </a:rPr>
              <a:t>RSE DES</a:t>
            </a:r>
            <a:r>
              <a:rPr lang="es-ES">
                <a:solidFill>
                  <a:srgbClr val="000066"/>
                </a:solidFill>
                <a:latin typeface="Arial Black" pitchFamily="34" charset="0"/>
                <a:cs typeface="Times New Roman" pitchFamily="18" charset="0"/>
              </a:rPr>
              <a:t>DE VARIOS PUNTOS DE</a:t>
            </a:r>
            <a:r>
              <a:rPr lang="es-MX">
                <a:solidFill>
                  <a:srgbClr val="000066"/>
                </a:solidFill>
                <a:latin typeface="Arial Black" pitchFamily="34" charset="0"/>
                <a:cs typeface="Times New Roman" pitchFamily="18" charset="0"/>
              </a:rPr>
              <a:t> VISTA</a:t>
            </a:r>
          </a:p>
          <a:p>
            <a:pPr algn="just">
              <a:spcBef>
                <a:spcPct val="50000"/>
              </a:spcBef>
              <a:buFontTx/>
              <a:buChar char="•"/>
            </a:pPr>
            <a:r>
              <a:rPr lang="es-ES">
                <a:solidFill>
                  <a:srgbClr val="0000CC"/>
                </a:solidFill>
                <a:latin typeface="Arial Black" pitchFamily="34" charset="0"/>
                <a:cs typeface="Times New Roman" pitchFamily="18" charset="0"/>
              </a:rPr>
              <a:t>1.      SOCIO- HISTÓRICO.</a:t>
            </a:r>
            <a:endParaRPr lang="es-MX">
              <a:solidFill>
                <a:srgbClr val="0000CC"/>
              </a:solidFill>
              <a:latin typeface="Arial Black" pitchFamily="34" charset="0"/>
              <a:cs typeface="Times New Roman" pitchFamily="18" charset="0"/>
            </a:endParaRPr>
          </a:p>
          <a:p>
            <a:pPr algn="just">
              <a:spcBef>
                <a:spcPct val="50000"/>
              </a:spcBef>
              <a:buFontTx/>
              <a:buChar char="•"/>
            </a:pPr>
            <a:r>
              <a:rPr lang="es-ES">
                <a:solidFill>
                  <a:srgbClr val="0000CC"/>
                </a:solidFill>
                <a:latin typeface="Arial Black" pitchFamily="34" charset="0"/>
                <a:cs typeface="Times New Roman" pitchFamily="18" charset="0"/>
              </a:rPr>
              <a:t>2.      JURÍDICO.</a:t>
            </a:r>
            <a:endParaRPr lang="es-MX">
              <a:solidFill>
                <a:srgbClr val="0000CC"/>
              </a:solidFill>
              <a:latin typeface="Arial Black" pitchFamily="34" charset="0"/>
              <a:cs typeface="Times New Roman" pitchFamily="18" charset="0"/>
            </a:endParaRPr>
          </a:p>
          <a:p>
            <a:pPr algn="just">
              <a:spcBef>
                <a:spcPct val="50000"/>
              </a:spcBef>
              <a:buFontTx/>
              <a:buChar char="•"/>
            </a:pPr>
            <a:r>
              <a:rPr lang="es-ES">
                <a:solidFill>
                  <a:srgbClr val="0000CC"/>
                </a:solidFill>
                <a:latin typeface="Arial Black" pitchFamily="34" charset="0"/>
                <a:cs typeface="Times New Roman" pitchFamily="18" charset="0"/>
              </a:rPr>
              <a:t>3.      EPIDEMIOLÓGICO.</a:t>
            </a:r>
            <a:endParaRPr lang="es-MX">
              <a:solidFill>
                <a:srgbClr val="0000CC"/>
              </a:solidFill>
              <a:latin typeface="Arial Black" pitchFamily="34" charset="0"/>
              <a:cs typeface="Times New Roman" pitchFamily="18" charset="0"/>
            </a:endParaRPr>
          </a:p>
          <a:p>
            <a:pPr algn="just">
              <a:spcBef>
                <a:spcPct val="50000"/>
              </a:spcBef>
              <a:buFontTx/>
              <a:buChar char="•"/>
            </a:pPr>
            <a:r>
              <a:rPr lang="es-ES">
                <a:solidFill>
                  <a:srgbClr val="0000CC"/>
                </a:solidFill>
                <a:latin typeface="Arial Black" pitchFamily="34" charset="0"/>
                <a:cs typeface="Times New Roman" pitchFamily="18" charset="0"/>
              </a:rPr>
              <a:t>4.      MÉDICO BIOLOGISTA.</a:t>
            </a:r>
            <a:endParaRPr lang="es-MX">
              <a:solidFill>
                <a:srgbClr val="0000CC"/>
              </a:solidFill>
              <a:latin typeface="Arial Black" pitchFamily="34" charset="0"/>
              <a:cs typeface="Times New Roman" pitchFamily="18" charset="0"/>
            </a:endParaRPr>
          </a:p>
          <a:p>
            <a:pPr algn="just">
              <a:spcBef>
                <a:spcPct val="50000"/>
              </a:spcBef>
              <a:buFontTx/>
              <a:buChar char="•"/>
            </a:pPr>
            <a:r>
              <a:rPr lang="es-ES">
                <a:solidFill>
                  <a:srgbClr val="0000CC"/>
                </a:solidFill>
                <a:latin typeface="Arial Black" pitchFamily="34" charset="0"/>
                <a:cs typeface="Times New Roman" pitchFamily="18" charset="0"/>
              </a:rPr>
              <a:t>5.      TÉCNICO.</a:t>
            </a:r>
          </a:p>
        </p:txBody>
      </p:sp>
    </p:spTree>
    <p:extLst>
      <p:ext uri="{BB962C8B-B14F-4D97-AF65-F5344CB8AC3E}">
        <p14:creationId xmlns:p14="http://schemas.microsoft.com/office/powerpoint/2010/main" val="22320571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p:cNvSpPr txBox="1">
            <a:spLocks noChangeArrowheads="1"/>
          </p:cNvSpPr>
          <p:nvPr/>
        </p:nvSpPr>
        <p:spPr bwMode="auto">
          <a:xfrm>
            <a:off x="381000" y="152400"/>
            <a:ext cx="8534400" cy="6132513"/>
          </a:xfrm>
          <a:prstGeom prst="rect">
            <a:avLst/>
          </a:prstGeom>
          <a:noFill/>
          <a:ln w="12700" cap="sq">
            <a:noFill/>
            <a:miter lim="800000"/>
            <a:headEnd type="none" w="sm" len="sm"/>
            <a:tailEnd type="none" w="sm" len="sm"/>
          </a:ln>
        </p:spPr>
        <p:txBody>
          <a:bodyPr>
            <a:spAutoFit/>
          </a:bodyPr>
          <a:lstStyle/>
          <a:p>
            <a:pPr algn="ctr">
              <a:spcBef>
                <a:spcPct val="50000"/>
              </a:spcBef>
              <a:buFontTx/>
              <a:buChar char="•"/>
            </a:pPr>
            <a:r>
              <a:rPr lang="es-MX" sz="3200">
                <a:solidFill>
                  <a:srgbClr val="CC3300"/>
                </a:solidFill>
                <a:latin typeface="Arial Black" pitchFamily="34" charset="0"/>
                <a:cs typeface="Times New Roman" pitchFamily="18" charset="0"/>
              </a:rPr>
              <a:t>INCIDENTE DE TRABAJO:</a:t>
            </a:r>
            <a:r>
              <a:rPr lang="es-MX">
                <a:solidFill>
                  <a:srgbClr val="000066"/>
                </a:solidFill>
                <a:latin typeface="Arial Black" pitchFamily="34" charset="0"/>
                <a:cs typeface="Times New Roman" pitchFamily="18" charset="0"/>
              </a:rPr>
              <a:t> </a:t>
            </a:r>
          </a:p>
          <a:p>
            <a:pPr algn="just">
              <a:spcBef>
                <a:spcPct val="50000"/>
              </a:spcBef>
            </a:pPr>
            <a:r>
              <a:rPr lang="es-ES" sz="2800">
                <a:solidFill>
                  <a:srgbClr val="000066"/>
                </a:solidFill>
                <a:latin typeface="Arial Black" pitchFamily="34" charset="0"/>
                <a:cs typeface="Times New Roman" pitchFamily="18" charset="0"/>
              </a:rPr>
              <a:t>SUCESO ANORMAL, NO QUERIDO NI DESEADO QUE SE PRESENTA DE FORMA INESPERADA BRUSCA Y</a:t>
            </a:r>
            <a:r>
              <a:rPr lang="es-MX" sz="2800">
                <a:solidFill>
                  <a:srgbClr val="000066"/>
                </a:solidFill>
                <a:latin typeface="Arial Black" pitchFamily="34" charset="0"/>
                <a:cs typeface="Times New Roman" pitchFamily="18" charset="0"/>
              </a:rPr>
              <a:t> VIOLENTA</a:t>
            </a:r>
            <a:r>
              <a:rPr lang="es-ES" sz="2800">
                <a:solidFill>
                  <a:srgbClr val="000066"/>
                </a:solidFill>
                <a:latin typeface="Arial Black" pitchFamily="34" charset="0"/>
                <a:cs typeface="Times New Roman" pitchFamily="18" charset="0"/>
              </a:rPr>
              <a:t>, INPREDECIBLE EN SU EVOLUCIÓN UNA VEZ SE HAYA INICIADO,  NORMALMENTE EVITABLE, QUE INTERRUMPE LA CONTINUIDAD DEL TRABAJO Y PUEDE CAUSAR DAÑO A LA MATERIA PRIMA,  AL PRODUCTO TERMINADO, A LAS ESTRUCTURAS DE LA EMPRESA, ETC. NO ASI A LAS PERSONAS. </a:t>
            </a:r>
            <a:endParaRPr lang="es-MX" sz="2800">
              <a:solidFill>
                <a:srgbClr val="000066"/>
              </a:solidFill>
              <a:latin typeface="Arial Black" pitchFamily="34" charset="0"/>
              <a:cs typeface="Times New Roman" pitchFamily="18" charset="0"/>
            </a:endParaRPr>
          </a:p>
          <a:p>
            <a:pPr algn="just">
              <a:spcBef>
                <a:spcPct val="50000"/>
              </a:spcBef>
              <a:buFontTx/>
              <a:buChar char="•"/>
            </a:pPr>
            <a:endParaRPr lang="es-ES" sz="2800">
              <a:solidFill>
                <a:srgbClr val="0000CC"/>
              </a:solidFill>
              <a:latin typeface="Arial Black" pitchFamily="34" charset="0"/>
              <a:cs typeface="Times New Roman" pitchFamily="18" charset="0"/>
            </a:endParaRPr>
          </a:p>
        </p:txBody>
      </p:sp>
    </p:spTree>
    <p:extLst>
      <p:ext uri="{BB962C8B-B14F-4D97-AF65-F5344CB8AC3E}">
        <p14:creationId xmlns:p14="http://schemas.microsoft.com/office/powerpoint/2010/main" val="27259349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06363" y="304800"/>
            <a:ext cx="9002712" cy="6524625"/>
          </a:xfrm>
          <a:prstGeom prst="rect">
            <a:avLst/>
          </a:prstGeom>
          <a:solidFill>
            <a:schemeClr val="bg1"/>
          </a:solidFill>
          <a:ln w="9525">
            <a:noFill/>
            <a:miter lim="800000"/>
            <a:headEnd/>
            <a:tailEnd/>
          </a:ln>
          <a:effectLst>
            <a:outerShdw dist="107763" dir="18900000" algn="ctr" rotWithShape="0">
              <a:schemeClr val="bg2"/>
            </a:outerShdw>
          </a:effectLst>
        </p:spPr>
        <p:txBody>
          <a:bodyPr>
            <a:spAutoFit/>
          </a:bodyPr>
          <a:lstStyle/>
          <a:p>
            <a:pPr algn="ctr">
              <a:spcBef>
                <a:spcPct val="50000"/>
              </a:spcBef>
              <a:defRPr/>
            </a:pPr>
            <a:r>
              <a:rPr lang="es-MX" b="1" dirty="0">
                <a:solidFill>
                  <a:srgbClr val="800000"/>
                </a:solidFill>
                <a:latin typeface="Arial Black" pitchFamily="34" charset="0"/>
              </a:rPr>
              <a:t>CRITERIOS MEDICO LEGALES</a:t>
            </a:r>
          </a:p>
          <a:p>
            <a:pPr algn="just">
              <a:spcBef>
                <a:spcPct val="50000"/>
              </a:spcBef>
              <a:defRPr/>
            </a:pPr>
            <a:r>
              <a:rPr lang="es-MX" b="1" dirty="0">
                <a:solidFill>
                  <a:srgbClr val="000066"/>
                </a:solidFill>
                <a:latin typeface="Arial Black" pitchFamily="34" charset="0"/>
              </a:rPr>
              <a:t>DE LA AGRAVACION DE UN ESTADO PATOLOGICO POR UN RIESGO </a:t>
            </a:r>
            <a:r>
              <a:rPr lang="es-MX" b="1" dirty="0">
                <a:solidFill>
                  <a:schemeClr val="accent2"/>
                </a:solidFill>
                <a:latin typeface="Arial Black" pitchFamily="34" charset="0"/>
              </a:rPr>
              <a:t>LABORAL</a:t>
            </a:r>
          </a:p>
          <a:p>
            <a:pPr>
              <a:spcBef>
                <a:spcPct val="50000"/>
              </a:spcBef>
              <a:defRPr/>
            </a:pPr>
            <a:r>
              <a:rPr lang="es-MX" b="1" dirty="0">
                <a:solidFill>
                  <a:schemeClr val="accent2"/>
                </a:solidFill>
                <a:latin typeface="Arial Black" pitchFamily="34" charset="0"/>
              </a:rPr>
              <a:t>1. EXISTE AGRAVACION SI HAY:</a:t>
            </a:r>
          </a:p>
          <a:p>
            <a:pPr>
              <a:spcBef>
                <a:spcPct val="50000"/>
              </a:spcBef>
              <a:defRPr/>
            </a:pPr>
            <a:r>
              <a:rPr lang="es-MX" dirty="0">
                <a:solidFill>
                  <a:srgbClr val="000066"/>
                </a:solidFill>
                <a:latin typeface="Arial Black" pitchFamily="34" charset="0"/>
              </a:rPr>
              <a:t>	</a:t>
            </a:r>
            <a:r>
              <a:rPr lang="es-MX" b="1" dirty="0">
                <a:solidFill>
                  <a:srgbClr val="000066"/>
                </a:solidFill>
                <a:latin typeface="Arial Black" pitchFamily="34" charset="0"/>
              </a:rPr>
              <a:t>IMPUTABILIDAD PARCIAL</a:t>
            </a:r>
          </a:p>
          <a:p>
            <a:pPr>
              <a:spcBef>
                <a:spcPct val="50000"/>
              </a:spcBef>
              <a:buFont typeface="Wingdings" pitchFamily="2" charset="2"/>
              <a:buChar char="§"/>
              <a:defRPr/>
            </a:pPr>
            <a:r>
              <a:rPr lang="es-MX" sz="2800" dirty="0">
                <a:solidFill>
                  <a:srgbClr val="000066"/>
                </a:solidFill>
                <a:latin typeface="Arial Black" pitchFamily="34" charset="0"/>
              </a:rPr>
              <a:t>ACELERACION DEL ESTADO PATOLOGICO EXISTENTE CON MANIFESTACION DE NUEVOS SINTOMAS Y SIGNOS</a:t>
            </a:r>
          </a:p>
          <a:p>
            <a:pPr>
              <a:spcBef>
                <a:spcPct val="50000"/>
              </a:spcBef>
              <a:buFont typeface="Wingdings" pitchFamily="2" charset="2"/>
              <a:buChar char="§"/>
              <a:defRPr/>
            </a:pPr>
            <a:r>
              <a:rPr lang="es-MX" sz="2800" dirty="0">
                <a:solidFill>
                  <a:srgbClr val="000066"/>
                </a:solidFill>
                <a:latin typeface="Arial Black" pitchFamily="34" charset="0"/>
              </a:rPr>
              <a:t>REACTIVACION DE UN PROCESO LATENTE O INACTIVO</a:t>
            </a:r>
          </a:p>
          <a:p>
            <a:pPr>
              <a:spcBef>
                <a:spcPct val="50000"/>
              </a:spcBef>
              <a:buFont typeface="Wingdings" pitchFamily="2" charset="2"/>
              <a:buChar char="§"/>
              <a:defRPr/>
            </a:pPr>
            <a:r>
              <a:rPr lang="es-MX" sz="2800" dirty="0">
                <a:solidFill>
                  <a:srgbClr val="000066"/>
                </a:solidFill>
                <a:latin typeface="Arial Black" pitchFamily="34" charset="0"/>
              </a:rPr>
              <a:t>AGUDIZACION DEL COMPEJO SINTOMATICO-SIGNOLOGICO (ENFERMEDAD EN EVOLUCION)</a:t>
            </a:r>
            <a:endParaRPr lang="es-MX" sz="2800" dirty="0"/>
          </a:p>
        </p:txBody>
      </p:sp>
    </p:spTree>
    <p:extLst>
      <p:ext uri="{BB962C8B-B14F-4D97-AF65-F5344CB8AC3E}">
        <p14:creationId xmlns:p14="http://schemas.microsoft.com/office/powerpoint/2010/main" val="5436775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304800" y="312738"/>
            <a:ext cx="8534400" cy="6240462"/>
          </a:xfrm>
          <a:prstGeom prst="rect">
            <a:avLst/>
          </a:prstGeom>
          <a:solidFill>
            <a:schemeClr val="bg1"/>
          </a:solidFill>
          <a:ln w="9525">
            <a:noFill/>
            <a:miter lim="800000"/>
            <a:headEnd/>
            <a:tailEnd/>
          </a:ln>
          <a:effectLst>
            <a:outerShdw dist="107763" dir="18900000" algn="ctr" rotWithShape="0">
              <a:schemeClr val="bg2"/>
            </a:outerShdw>
          </a:effectLst>
        </p:spPr>
        <p:txBody>
          <a:bodyPr>
            <a:spAutoFit/>
          </a:bodyPr>
          <a:lstStyle/>
          <a:p>
            <a:pPr algn="ctr">
              <a:spcBef>
                <a:spcPct val="50000"/>
              </a:spcBef>
              <a:defRPr/>
            </a:pPr>
            <a:r>
              <a:rPr lang="es-MX" sz="2000" u="sng" dirty="0">
                <a:solidFill>
                  <a:srgbClr val="800000"/>
                </a:solidFill>
                <a:latin typeface="Arial Black" pitchFamily="34" charset="0"/>
              </a:rPr>
              <a:t>CRITERIOS MEDICO LEGALES</a:t>
            </a:r>
          </a:p>
          <a:p>
            <a:pPr algn="ctr">
              <a:spcBef>
                <a:spcPct val="50000"/>
              </a:spcBef>
              <a:defRPr/>
            </a:pPr>
            <a:r>
              <a:rPr lang="es-MX" sz="2000" u="sng" dirty="0">
                <a:solidFill>
                  <a:srgbClr val="800000"/>
                </a:solidFill>
                <a:latin typeface="Arial Black" pitchFamily="34" charset="0"/>
              </a:rPr>
              <a:t>DE LA AGRAVACION DE UN ESTADO PATOLOGICO PREVIO</a:t>
            </a:r>
          </a:p>
          <a:p>
            <a:pPr algn="ctr">
              <a:spcBef>
                <a:spcPct val="50000"/>
              </a:spcBef>
              <a:defRPr/>
            </a:pPr>
            <a:r>
              <a:rPr lang="es-MX" sz="2000" u="sng" dirty="0">
                <a:solidFill>
                  <a:srgbClr val="800000"/>
                </a:solidFill>
                <a:latin typeface="Arial Black" pitchFamily="34" charset="0"/>
              </a:rPr>
              <a:t>POR UN RIESGO LABORAL</a:t>
            </a:r>
          </a:p>
          <a:p>
            <a:pPr>
              <a:spcBef>
                <a:spcPct val="50000"/>
              </a:spcBef>
              <a:buFont typeface="Wingdings" pitchFamily="2" charset="2"/>
              <a:buNone/>
              <a:defRPr/>
            </a:pPr>
            <a:r>
              <a:rPr lang="es-MX" b="1" u="sng" dirty="0">
                <a:solidFill>
                  <a:srgbClr val="000066"/>
                </a:solidFill>
                <a:latin typeface="Arial Black" pitchFamily="34" charset="0"/>
              </a:rPr>
              <a:t>IMPUTABILIDAD TOTAL</a:t>
            </a:r>
          </a:p>
          <a:p>
            <a:pPr>
              <a:spcBef>
                <a:spcPct val="50000"/>
              </a:spcBef>
              <a:buFont typeface="Wingdings" pitchFamily="2" charset="2"/>
              <a:buChar char="§"/>
              <a:defRPr/>
            </a:pPr>
            <a:r>
              <a:rPr lang="es-MX" dirty="0">
                <a:solidFill>
                  <a:srgbClr val="000066"/>
                </a:solidFill>
                <a:latin typeface="Arial Black" pitchFamily="34" charset="0"/>
              </a:rPr>
              <a:t>PROCESO LATENTE QUE NO HABRIA EVOLUCIONADO HACIA UNA LESION SIN LA INTERVENCION DEL RIESGO LABORAL</a:t>
            </a:r>
          </a:p>
          <a:p>
            <a:pPr>
              <a:spcBef>
                <a:spcPct val="50000"/>
              </a:spcBef>
              <a:buFont typeface="Wingdings" pitchFamily="2" charset="2"/>
              <a:buNone/>
              <a:defRPr/>
            </a:pPr>
            <a:r>
              <a:rPr lang="es-MX" b="1" u="sng" dirty="0">
                <a:solidFill>
                  <a:srgbClr val="000066"/>
                </a:solidFill>
                <a:latin typeface="Arial Black" pitchFamily="34" charset="0"/>
              </a:rPr>
              <a:t>2. NO HAY AGRAVACION CUANDO:</a:t>
            </a:r>
            <a:r>
              <a:rPr lang="es-MX" b="1" dirty="0">
                <a:solidFill>
                  <a:srgbClr val="000066"/>
                </a:solidFill>
                <a:latin typeface="Arial Black" pitchFamily="34" charset="0"/>
              </a:rPr>
              <a:t>  (SIN IMPUTABILIDAD)</a:t>
            </a:r>
          </a:p>
          <a:p>
            <a:pPr>
              <a:spcBef>
                <a:spcPct val="50000"/>
              </a:spcBef>
              <a:buFont typeface="Wingdings" pitchFamily="2" charset="2"/>
              <a:buChar char="§"/>
              <a:defRPr/>
            </a:pPr>
            <a:r>
              <a:rPr lang="es-MX" dirty="0">
                <a:solidFill>
                  <a:srgbClr val="000066"/>
                </a:solidFill>
                <a:latin typeface="Arial Black" pitchFamily="34" charset="0"/>
              </a:rPr>
              <a:t>EL ESTADO PATOLOGICO PREVIO ESTA EN FASE DE EVOLUCION AVANZADA.</a:t>
            </a:r>
          </a:p>
          <a:p>
            <a:pPr>
              <a:spcBef>
                <a:spcPct val="50000"/>
              </a:spcBef>
              <a:buFont typeface="Wingdings" pitchFamily="2" charset="2"/>
              <a:buChar char="§"/>
              <a:defRPr/>
            </a:pPr>
            <a:r>
              <a:rPr lang="es-MX" dirty="0">
                <a:solidFill>
                  <a:srgbClr val="000066"/>
                </a:solidFill>
                <a:latin typeface="Arial Black" pitchFamily="34" charset="0"/>
              </a:rPr>
              <a:t>EL ESTADO PATOLOGICO PREVIO SE MANIFIESTA CON SINTOMAS Y SIGNOS QUE CORRESPONDEN A SU EVOLUCION NATURAL</a:t>
            </a:r>
            <a:endParaRPr lang="es-ES" dirty="0">
              <a:solidFill>
                <a:srgbClr val="000066"/>
              </a:solidFill>
              <a:latin typeface="Arial Black" pitchFamily="34" charset="0"/>
            </a:endParaRPr>
          </a:p>
        </p:txBody>
      </p:sp>
    </p:spTree>
    <p:extLst>
      <p:ext uri="{BB962C8B-B14F-4D97-AF65-F5344CB8AC3E}">
        <p14:creationId xmlns:p14="http://schemas.microsoft.com/office/powerpoint/2010/main" val="24817817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1026"/>
          <p:cNvSpPr>
            <a:spLocks noGrp="1" noChangeArrowheads="1"/>
          </p:cNvSpPr>
          <p:nvPr>
            <p:ph type="title"/>
          </p:nvPr>
        </p:nvSpPr>
        <p:spPr/>
        <p:txBody>
          <a:bodyPr rtlCol="0">
            <a:normAutofit fontScale="90000"/>
          </a:bodyPr>
          <a:lstStyle/>
          <a:p>
            <a:pPr eaLnBrk="1" fontAlgn="auto" hangingPunct="1">
              <a:spcAft>
                <a:spcPts val="0"/>
              </a:spcAft>
              <a:defRPr/>
            </a:pPr>
            <a:r>
              <a:rPr lang="es-MX" sz="4000" b="1" dirty="0">
                <a:solidFill>
                  <a:srgbClr val="CC0000"/>
                </a:solidFill>
              </a:rPr>
              <a:t>SALDOS NEGATIVOS INDIVIDUALES DEL TRABAJO</a:t>
            </a:r>
          </a:p>
        </p:txBody>
      </p:sp>
      <p:sp>
        <p:nvSpPr>
          <p:cNvPr id="147459" name="Rectangle 1027"/>
          <p:cNvSpPr>
            <a:spLocks noGrp="1" noChangeArrowheads="1"/>
          </p:cNvSpPr>
          <p:nvPr>
            <p:ph idx="1"/>
          </p:nvPr>
        </p:nvSpPr>
        <p:spPr/>
        <p:txBody>
          <a:bodyPr/>
          <a:lstStyle/>
          <a:p>
            <a:pPr marL="609600" indent="-609600" eaLnBrk="1" hangingPunct="1">
              <a:lnSpc>
                <a:spcPct val="90000"/>
              </a:lnSpc>
              <a:buFontTx/>
              <a:buNone/>
            </a:pPr>
            <a:r>
              <a:rPr lang="es-PA" b="1" smtClean="0">
                <a:solidFill>
                  <a:srgbClr val="FF3300"/>
                </a:solidFill>
              </a:rPr>
              <a:t>A.	TRANSFORMACIONES BIOLOGICAS.</a:t>
            </a:r>
          </a:p>
          <a:p>
            <a:pPr marL="609600" indent="-609600" eaLnBrk="1" hangingPunct="1">
              <a:lnSpc>
                <a:spcPct val="90000"/>
              </a:lnSpc>
              <a:buFontTx/>
              <a:buNone/>
            </a:pPr>
            <a:r>
              <a:rPr lang="es-PA" sz="3600" b="1" smtClean="0">
                <a:solidFill>
                  <a:srgbClr val="000066"/>
                </a:solidFill>
              </a:rPr>
              <a:t>1.	INMEDIATAS Y DIRECTAS.</a:t>
            </a:r>
          </a:p>
          <a:p>
            <a:pPr marL="609600" indent="-609600" eaLnBrk="1" hangingPunct="1">
              <a:lnSpc>
                <a:spcPct val="90000"/>
              </a:lnSpc>
            </a:pPr>
            <a:r>
              <a:rPr lang="es-PA" sz="2800" b="1" smtClean="0">
                <a:solidFill>
                  <a:schemeClr val="folHlink"/>
                </a:solidFill>
              </a:rPr>
              <a:t>INTOXICACIONES Y ENFERMEDADES AGUDAS Y CRÓNICAS.</a:t>
            </a:r>
            <a:r>
              <a:rPr lang="es-PA" sz="2400" b="1" smtClean="0">
                <a:solidFill>
                  <a:schemeClr val="accent2"/>
                </a:solidFill>
              </a:rPr>
              <a:t>	</a:t>
            </a:r>
          </a:p>
          <a:p>
            <a:pPr marL="609600" indent="-609600" eaLnBrk="1" hangingPunct="1">
              <a:lnSpc>
                <a:spcPct val="90000"/>
              </a:lnSpc>
              <a:buFontTx/>
              <a:buNone/>
            </a:pPr>
            <a:r>
              <a:rPr lang="es-PA" sz="3600" b="1" smtClean="0">
                <a:solidFill>
                  <a:srgbClr val="000066"/>
                </a:solidFill>
              </a:rPr>
              <a:t>2.	MEDIATAS E INDIRECTAS.</a:t>
            </a:r>
          </a:p>
          <a:p>
            <a:pPr marL="609600" indent="-609600" eaLnBrk="1" hangingPunct="1">
              <a:lnSpc>
                <a:spcPct val="90000"/>
              </a:lnSpc>
            </a:pPr>
            <a:r>
              <a:rPr lang="es-PA" sz="2800" b="1" smtClean="0">
                <a:solidFill>
                  <a:schemeClr val="folHlink"/>
                </a:solidFill>
              </a:rPr>
              <a:t>CÁNCER. ESTERILIDAD.</a:t>
            </a:r>
          </a:p>
          <a:p>
            <a:pPr marL="609600" indent="-609600" eaLnBrk="1" hangingPunct="1">
              <a:lnSpc>
                <a:spcPct val="90000"/>
              </a:lnSpc>
            </a:pPr>
            <a:r>
              <a:rPr lang="es-PA" sz="2800" b="1" smtClean="0">
                <a:solidFill>
                  <a:schemeClr val="folHlink"/>
                </a:solidFill>
              </a:rPr>
              <a:t>MUTAGENESIS. MALFORMACIONES CONGÉNITAS.</a:t>
            </a:r>
            <a:endParaRPr lang="es-ES" sz="2800" b="1" smtClean="0">
              <a:solidFill>
                <a:schemeClr val="folHlink"/>
              </a:solidFill>
            </a:endParaRPr>
          </a:p>
        </p:txBody>
      </p:sp>
    </p:spTree>
    <p:extLst>
      <p:ext uri="{BB962C8B-B14F-4D97-AF65-F5344CB8AC3E}">
        <p14:creationId xmlns:p14="http://schemas.microsoft.com/office/powerpoint/2010/main" val="1794972971"/>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1026"/>
          <p:cNvSpPr>
            <a:spLocks noGrp="1" noChangeArrowheads="1"/>
          </p:cNvSpPr>
          <p:nvPr>
            <p:ph type="title"/>
          </p:nvPr>
        </p:nvSpPr>
        <p:spPr/>
        <p:txBody>
          <a:bodyPr rtlCol="0">
            <a:normAutofit fontScale="90000"/>
          </a:bodyPr>
          <a:lstStyle/>
          <a:p>
            <a:pPr eaLnBrk="1" fontAlgn="auto" hangingPunct="1">
              <a:spcAft>
                <a:spcPts val="0"/>
              </a:spcAft>
              <a:defRPr/>
            </a:pPr>
            <a:r>
              <a:rPr lang="es-MX" sz="4000" b="1" dirty="0">
                <a:solidFill>
                  <a:srgbClr val="CC0000"/>
                </a:solidFill>
              </a:rPr>
              <a:t>SALDOS NEGATIVOS INDIVIDUALES DEL TRABAJO</a:t>
            </a:r>
          </a:p>
        </p:txBody>
      </p:sp>
      <p:sp>
        <p:nvSpPr>
          <p:cNvPr id="148483" name="Rectangle 1027"/>
          <p:cNvSpPr>
            <a:spLocks noGrp="1" noChangeArrowheads="1"/>
          </p:cNvSpPr>
          <p:nvPr>
            <p:ph idx="1"/>
          </p:nvPr>
        </p:nvSpPr>
        <p:spPr/>
        <p:txBody>
          <a:bodyPr/>
          <a:lstStyle/>
          <a:p>
            <a:pPr marL="609600" indent="-609600" eaLnBrk="1" hangingPunct="1">
              <a:buFontTx/>
              <a:buNone/>
            </a:pPr>
            <a:r>
              <a:rPr lang="es-PA" b="1" smtClean="0">
                <a:solidFill>
                  <a:srgbClr val="FF3300"/>
                </a:solidFill>
              </a:rPr>
              <a:t>B.	TRANSFORMACIONES PSIQUICAS.</a:t>
            </a:r>
          </a:p>
          <a:p>
            <a:pPr marL="609600" indent="-609600" eaLnBrk="1" hangingPunct="1">
              <a:buFontTx/>
              <a:buNone/>
            </a:pPr>
            <a:r>
              <a:rPr lang="es-PA" b="1" smtClean="0">
                <a:solidFill>
                  <a:srgbClr val="000066"/>
                </a:solidFill>
              </a:rPr>
              <a:t>1.	INMEDIATAS Y DIRECTAS.</a:t>
            </a:r>
          </a:p>
          <a:p>
            <a:pPr marL="609600" indent="-609600" eaLnBrk="1" hangingPunct="1"/>
            <a:r>
              <a:rPr lang="es-PA" sz="2400" b="1" smtClean="0">
                <a:solidFill>
                  <a:schemeClr val="folHlink"/>
                </a:solidFill>
              </a:rPr>
              <a:t>FATIGA. DISTRES. STRESS. FATIGA CRÓNICA</a:t>
            </a:r>
            <a:endParaRPr lang="es-PA" sz="2000" b="1" smtClean="0">
              <a:solidFill>
                <a:schemeClr val="accent2"/>
              </a:solidFill>
            </a:endParaRPr>
          </a:p>
          <a:p>
            <a:pPr marL="609600" indent="-609600" eaLnBrk="1" hangingPunct="1">
              <a:buFontTx/>
              <a:buNone/>
            </a:pPr>
            <a:r>
              <a:rPr lang="es-PA" b="1" smtClean="0">
                <a:solidFill>
                  <a:srgbClr val="000066"/>
                </a:solidFill>
              </a:rPr>
              <a:t>2.	MEDIATAS E INDIRECTAS.</a:t>
            </a:r>
          </a:p>
          <a:p>
            <a:pPr marL="609600" indent="-609600" eaLnBrk="1" hangingPunct="1"/>
            <a:r>
              <a:rPr lang="es-PA" sz="2400" b="1" smtClean="0">
                <a:solidFill>
                  <a:schemeClr val="folHlink"/>
                </a:solidFill>
              </a:rPr>
              <a:t>SOCIOPATIAS.</a:t>
            </a:r>
            <a:endParaRPr lang="es-ES" sz="2400" b="1" smtClean="0">
              <a:solidFill>
                <a:schemeClr val="folHlink"/>
              </a:solidFill>
            </a:endParaRPr>
          </a:p>
        </p:txBody>
      </p:sp>
    </p:spTree>
    <p:extLst>
      <p:ext uri="{BB962C8B-B14F-4D97-AF65-F5344CB8AC3E}">
        <p14:creationId xmlns:p14="http://schemas.microsoft.com/office/powerpoint/2010/main" val="1473049755"/>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a:xfrm>
            <a:off x="1714500" y="76200"/>
            <a:ext cx="5357813" cy="533400"/>
          </a:xfrm>
        </p:spPr>
        <p:txBody>
          <a:bodyPr rtlCol="0">
            <a:normAutofit fontScale="90000"/>
          </a:bodyPr>
          <a:lstStyle/>
          <a:p>
            <a:pPr eaLnBrk="1" fontAlgn="auto" hangingPunct="1">
              <a:spcAft>
                <a:spcPts val="0"/>
              </a:spcAft>
              <a:defRPr/>
            </a:pPr>
            <a:r>
              <a:rPr lang="es-ES" sz="4000" dirty="0">
                <a:solidFill>
                  <a:srgbClr val="CC3300"/>
                </a:solidFill>
              </a:rPr>
              <a:t>	</a:t>
            </a:r>
            <a:r>
              <a:rPr lang="es-ES" sz="4000" dirty="0">
                <a:solidFill>
                  <a:srgbClr val="CC3300"/>
                </a:solidFill>
                <a:latin typeface="Arial Black" pitchFamily="34" charset="0"/>
              </a:rPr>
              <a:t>BIOSEGURIDAD</a:t>
            </a:r>
          </a:p>
        </p:txBody>
      </p:sp>
      <p:sp>
        <p:nvSpPr>
          <p:cNvPr id="148483" name="Rectangle 3"/>
          <p:cNvSpPr>
            <a:spLocks noGrp="1" noChangeArrowheads="1"/>
          </p:cNvSpPr>
          <p:nvPr>
            <p:ph idx="1"/>
          </p:nvPr>
        </p:nvSpPr>
        <p:spPr>
          <a:xfrm>
            <a:off x="214313" y="685800"/>
            <a:ext cx="8634412" cy="5410200"/>
          </a:xfrm>
        </p:spPr>
        <p:txBody>
          <a:bodyPr rtlCol="0">
            <a:normAutofit lnSpcReduction="10000"/>
          </a:bodyPr>
          <a:lstStyle/>
          <a:p>
            <a:pPr algn="just" eaLnBrk="1" fontAlgn="auto" hangingPunct="1">
              <a:lnSpc>
                <a:spcPct val="80000"/>
              </a:lnSpc>
              <a:spcAft>
                <a:spcPts val="0"/>
              </a:spcAft>
              <a:buFont typeface="Arial" pitchFamily="34" charset="0"/>
              <a:buChar char="•"/>
              <a:defRPr/>
            </a:pPr>
            <a:r>
              <a:rPr lang="es-ES" sz="2800" dirty="0" smtClean="0">
                <a:solidFill>
                  <a:srgbClr val="000066"/>
                </a:solidFill>
                <a:latin typeface="Arial Black" pitchFamily="34" charset="0"/>
              </a:rPr>
              <a:t>TERMINO EMPLEADO PARA REUNIR Y DEFINIR NORMAS PARA SU EJECUCIÓN Y CUMPLIMIENTO RELACIONADAS CON EL COMPORTAMIENTO PREVENTIVO DE TODO PERSONAL TRABAJADOR O PACIENTE DE UN CENTRO DE ATENCIÓN A LA SALUD O CUALQUIER OTRO TIPO DE TRABAJADOR QUE POR ACCIONES  INHERENTES A SU LABOR  SE ENCUENTRA EXPUESTO AL MANEJO DE SUSTANCIAS FLUIDOS O DESECHOS, ASÍ COMO A RIESGOS ESPECÍFICOS DE ORIGEN QUÍMICO, BIOLÓGICO, FÍSICO) RADIACIONES IONIZANTES Y NO IONIZANTES), RUIDO, VIBRACIONES, DEFECTOS DE VENTILACIÓN, CITOTÓXICOS.</a:t>
            </a:r>
            <a:r>
              <a:rPr lang="es-ES" sz="2800" dirty="0" smtClean="0"/>
              <a:t> </a:t>
            </a:r>
          </a:p>
        </p:txBody>
      </p:sp>
    </p:spTree>
    <p:extLst>
      <p:ext uri="{BB962C8B-B14F-4D97-AF65-F5344CB8AC3E}">
        <p14:creationId xmlns:p14="http://schemas.microsoft.com/office/powerpoint/2010/main" val="29523506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762000" y="228600"/>
            <a:ext cx="7886700" cy="990600"/>
          </a:xfrm>
        </p:spPr>
        <p:txBody>
          <a:bodyPr rtlCol="0">
            <a:normAutofit fontScale="90000"/>
          </a:bodyPr>
          <a:lstStyle/>
          <a:p>
            <a:pPr eaLnBrk="1" fontAlgn="auto" hangingPunct="1">
              <a:spcAft>
                <a:spcPts val="0"/>
              </a:spcAft>
              <a:tabLst>
                <a:tab pos="6570663" algn="l"/>
              </a:tabLst>
              <a:defRPr/>
            </a:pPr>
            <a:r>
              <a:rPr lang="es-PA" sz="3200" dirty="0" smtClean="0">
                <a:solidFill>
                  <a:srgbClr val="CC0000"/>
                </a:solidFill>
                <a:latin typeface="Arial Black" pitchFamily="34" charset="0"/>
              </a:rPr>
              <a:t>CONCEPTO DE TRABAJO</a:t>
            </a:r>
            <a:br>
              <a:rPr lang="es-PA" sz="3200" dirty="0" smtClean="0">
                <a:solidFill>
                  <a:srgbClr val="CC0000"/>
                </a:solidFill>
                <a:latin typeface="Arial Black" pitchFamily="34" charset="0"/>
              </a:rPr>
            </a:br>
            <a:r>
              <a:rPr lang="es-PA" sz="3200" dirty="0" smtClean="0">
                <a:solidFill>
                  <a:schemeClr val="folHlink"/>
                </a:solidFill>
                <a:latin typeface="Arial Black" pitchFamily="34" charset="0"/>
              </a:rPr>
              <a:t>TRABAJO MANUAL</a:t>
            </a:r>
            <a:endParaRPr lang="es-ES" sz="3200" dirty="0" smtClean="0">
              <a:solidFill>
                <a:schemeClr val="folHlink"/>
              </a:solidFill>
              <a:latin typeface="Arial Black" pitchFamily="34" charset="0"/>
            </a:endParaRPr>
          </a:p>
        </p:txBody>
      </p:sp>
      <p:sp>
        <p:nvSpPr>
          <p:cNvPr id="39939" name="Rectangle 3"/>
          <p:cNvSpPr>
            <a:spLocks noGrp="1" noChangeArrowheads="1"/>
          </p:cNvSpPr>
          <p:nvPr>
            <p:ph idx="1"/>
          </p:nvPr>
        </p:nvSpPr>
        <p:spPr>
          <a:xfrm>
            <a:off x="228600" y="1676400"/>
            <a:ext cx="8801100" cy="4876800"/>
          </a:xfrm>
        </p:spPr>
        <p:txBody>
          <a:bodyPr/>
          <a:lstStyle/>
          <a:p>
            <a:pPr eaLnBrk="1" hangingPunct="1"/>
            <a:r>
              <a:rPr lang="es-PA" b="1" smtClean="0">
                <a:solidFill>
                  <a:srgbClr val="573356"/>
                </a:solidFill>
                <a:latin typeface="Arial Black" pitchFamily="34" charset="0"/>
              </a:rPr>
              <a:t>ARISTÓTELES. </a:t>
            </a:r>
            <a:r>
              <a:rPr lang="es-ES" b="1" smtClean="0">
                <a:solidFill>
                  <a:srgbClr val="573356"/>
                </a:solidFill>
                <a:latin typeface="Arial Black" pitchFamily="34" charset="0"/>
              </a:rPr>
              <a:t>(</a:t>
            </a:r>
            <a:r>
              <a:rPr lang="es-PA" smtClean="0">
                <a:solidFill>
                  <a:srgbClr val="000000"/>
                </a:solidFill>
                <a:latin typeface="Arial Black" pitchFamily="34" charset="0"/>
              </a:rPr>
              <a:t>384-322 a.C</a:t>
            </a:r>
            <a:endParaRPr lang="es-PA" b="1" smtClean="0">
              <a:solidFill>
                <a:srgbClr val="573356"/>
              </a:solidFill>
              <a:latin typeface="Arial Black" pitchFamily="34" charset="0"/>
            </a:endParaRPr>
          </a:p>
          <a:p>
            <a:pPr lvl="1" eaLnBrk="1" hangingPunct="1">
              <a:spcBef>
                <a:spcPct val="0"/>
              </a:spcBef>
              <a:spcAft>
                <a:spcPts val="700"/>
              </a:spcAft>
              <a:buFontTx/>
              <a:buNone/>
            </a:pPr>
            <a:endParaRPr lang="es-PA" sz="2000" b="1" smtClean="0">
              <a:solidFill>
                <a:srgbClr val="573356"/>
              </a:solidFill>
              <a:latin typeface="Arial Black" pitchFamily="34" charset="0"/>
            </a:endParaRPr>
          </a:p>
          <a:p>
            <a:pPr lvl="1" eaLnBrk="1" hangingPunct="1">
              <a:spcBef>
                <a:spcPct val="0"/>
              </a:spcBef>
              <a:spcAft>
                <a:spcPts val="700"/>
              </a:spcAft>
              <a:buFontTx/>
              <a:buNone/>
            </a:pPr>
            <a:r>
              <a:rPr lang="es-PA" sz="2000" b="1" smtClean="0">
                <a:solidFill>
                  <a:srgbClr val="573356"/>
                </a:solidFill>
              </a:rPr>
              <a:t>				</a:t>
            </a:r>
            <a:r>
              <a:rPr lang="es-PA" sz="2000" smtClean="0">
                <a:solidFill>
                  <a:schemeClr val="hlink"/>
                </a:solidFill>
                <a:latin typeface="Arial Black" pitchFamily="34" charset="0"/>
              </a:rPr>
              <a:t>“</a:t>
            </a:r>
            <a:r>
              <a:rPr lang="es-PA" sz="2000" smtClean="0">
                <a:latin typeface="Arial Black" pitchFamily="34" charset="0"/>
              </a:rPr>
              <a:t>SABIO GRIEGO”</a:t>
            </a:r>
          </a:p>
          <a:p>
            <a:pPr lvl="1" eaLnBrk="1" hangingPunct="1">
              <a:spcBef>
                <a:spcPct val="0"/>
              </a:spcBef>
              <a:spcAft>
                <a:spcPts val="700"/>
              </a:spcAft>
              <a:buFontTx/>
              <a:buNone/>
            </a:pPr>
            <a:r>
              <a:rPr lang="es-PA" sz="2000" smtClean="0">
                <a:latin typeface="Arial Black" pitchFamily="34" charset="0"/>
              </a:rPr>
              <a:t>				ALUMNO DE PLATÓN</a:t>
            </a:r>
          </a:p>
          <a:p>
            <a:pPr lvl="1" algn="ctr" eaLnBrk="1" hangingPunct="1">
              <a:spcBef>
                <a:spcPct val="0"/>
              </a:spcBef>
              <a:spcAft>
                <a:spcPts val="700"/>
              </a:spcAft>
              <a:buFontTx/>
              <a:buNone/>
            </a:pPr>
            <a:endParaRPr lang="es-PA" sz="2000" smtClean="0">
              <a:latin typeface="Arial Black" pitchFamily="34" charset="0"/>
            </a:endParaRPr>
          </a:p>
          <a:p>
            <a:pPr lvl="1" algn="ctr" eaLnBrk="1" hangingPunct="1">
              <a:spcBef>
                <a:spcPct val="0"/>
              </a:spcBef>
              <a:spcAft>
                <a:spcPts val="700"/>
              </a:spcAft>
              <a:buFontTx/>
              <a:buNone/>
            </a:pPr>
            <a:r>
              <a:rPr lang="es-PA" sz="3600" smtClean="0">
                <a:solidFill>
                  <a:srgbClr val="CC3300"/>
                </a:solidFill>
                <a:latin typeface="Arial Black" pitchFamily="34" charset="0"/>
              </a:rPr>
              <a:t>“EL TRABAJO ALEJA AL HOMBRE DE LA VIRTUD”</a:t>
            </a:r>
          </a:p>
          <a:p>
            <a:pPr lvl="1" eaLnBrk="1" hangingPunct="1">
              <a:spcBef>
                <a:spcPct val="0"/>
              </a:spcBef>
              <a:spcAft>
                <a:spcPts val="700"/>
              </a:spcAft>
              <a:buFontTx/>
              <a:buNone/>
            </a:pPr>
            <a:endParaRPr lang="es-PA" sz="3600" smtClean="0">
              <a:solidFill>
                <a:srgbClr val="CC3300"/>
              </a:solidFill>
              <a:latin typeface="Arial Black" pitchFamily="34" charset="0"/>
            </a:endParaRPr>
          </a:p>
          <a:p>
            <a:pPr lvl="1" eaLnBrk="1" hangingPunct="1">
              <a:spcBef>
                <a:spcPct val="0"/>
              </a:spcBef>
              <a:spcAft>
                <a:spcPts val="700"/>
              </a:spcAft>
              <a:buFontTx/>
              <a:buNone/>
            </a:pPr>
            <a:endParaRPr lang="es-ES" sz="2000" b="1" smtClean="0">
              <a:solidFill>
                <a:srgbClr val="573356"/>
              </a:solidFill>
            </a:endParaRPr>
          </a:p>
        </p:txBody>
      </p:sp>
      <p:sp>
        <p:nvSpPr>
          <p:cNvPr id="62468" name="Rectangle 4"/>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sp>
        <p:nvSpPr>
          <p:cNvPr id="62469" name="Rectangle 5"/>
          <p:cNvSpPr>
            <a:spLocks noChangeArrowheads="1"/>
          </p:cNvSpPr>
          <p:nvPr/>
        </p:nvSpPr>
        <p:spPr bwMode="auto">
          <a:xfrm>
            <a:off x="3238500" y="2914650"/>
            <a:ext cx="9144000" cy="0"/>
          </a:xfrm>
          <a:prstGeom prst="rect">
            <a:avLst/>
          </a:prstGeom>
          <a:noFill/>
          <a:ln w="9525">
            <a:noFill/>
            <a:miter lim="800000"/>
            <a:headEnd/>
            <a:tailEnd/>
          </a:ln>
        </p:spPr>
        <p:txBody>
          <a:bodyPr>
            <a:spAutoFit/>
          </a:bodyPr>
          <a:lstStyle/>
          <a:p>
            <a:endParaRPr lang="es-ES"/>
          </a:p>
        </p:txBody>
      </p:sp>
      <p:sp>
        <p:nvSpPr>
          <p:cNvPr id="62470" name="Rectangle 6"/>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pic>
        <p:nvPicPr>
          <p:cNvPr id="62471" name="Picture 7"/>
          <p:cNvPicPr>
            <a:picLocks noChangeAspect="1" noChangeArrowheads="1"/>
          </p:cNvPicPr>
          <p:nvPr/>
        </p:nvPicPr>
        <p:blipFill>
          <a:blip r:embed="rId2" cstate="print">
            <a:lum bright="2000" contrast="30000"/>
            <a:grayscl/>
          </a:blip>
          <a:srcRect b="9842"/>
          <a:stretch>
            <a:fillRect/>
          </a:stretch>
        </p:blipFill>
        <p:spPr bwMode="auto">
          <a:xfrm>
            <a:off x="838200" y="2209800"/>
            <a:ext cx="2057400" cy="1647825"/>
          </a:xfrm>
          <a:prstGeom prst="rect">
            <a:avLst/>
          </a:prstGeom>
          <a:noFill/>
          <a:ln w="9525">
            <a:noFill/>
            <a:miter lim="800000"/>
            <a:headEnd/>
            <a:tailEnd/>
          </a:ln>
        </p:spPr>
      </p:pic>
    </p:spTree>
    <p:extLst>
      <p:ext uri="{BB962C8B-B14F-4D97-AF65-F5344CB8AC3E}">
        <p14:creationId xmlns:p14="http://schemas.microsoft.com/office/powerpoint/2010/main" val="4235944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p:cTn id="7" dur="500" fill="hold"/>
                                        <p:tgtEl>
                                          <p:spTgt spid="399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9939">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9939">
                                            <p:txEl>
                                              <p:pRg st="2" end="2"/>
                                            </p:txEl>
                                          </p:spTgt>
                                        </p:tgtEl>
                                        <p:attrNameLst>
                                          <p:attrName>style.visibility</p:attrName>
                                        </p:attrNameLst>
                                      </p:cBhvr>
                                      <p:to>
                                        <p:strVal val="visible"/>
                                      </p:to>
                                    </p:set>
                                    <p:anim calcmode="lin" valueType="num">
                                      <p:cBhvr>
                                        <p:cTn id="11" dur="500" fill="hold"/>
                                        <p:tgtEl>
                                          <p:spTgt spid="39939">
                                            <p:txEl>
                                              <p:pRg st="2" end="2"/>
                                            </p:txEl>
                                          </p:spTgt>
                                        </p:tgtEl>
                                        <p:attrNameLst>
                                          <p:attrName>ppt_w</p:attrName>
                                        </p:attrNameLst>
                                      </p:cBhvr>
                                      <p:tavLst>
                                        <p:tav tm="0">
                                          <p:val>
                                            <p:fltVal val="0"/>
                                          </p:val>
                                        </p:tav>
                                        <p:tav tm="100000">
                                          <p:val>
                                            <p:strVal val="#ppt_w"/>
                                          </p:val>
                                        </p:tav>
                                      </p:tavLst>
                                    </p:anim>
                                    <p:anim calcmode="lin" valueType="num">
                                      <p:cBhvr>
                                        <p:cTn id="12" dur="500" fill="hold"/>
                                        <p:tgtEl>
                                          <p:spTgt spid="39939">
                                            <p:txEl>
                                              <p:pRg st="2" end="2"/>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9939">
                                            <p:txEl>
                                              <p:pRg st="3" end="3"/>
                                            </p:txEl>
                                          </p:spTgt>
                                        </p:tgtEl>
                                        <p:attrNameLst>
                                          <p:attrName>style.visibility</p:attrName>
                                        </p:attrNameLst>
                                      </p:cBhvr>
                                      <p:to>
                                        <p:strVal val="visible"/>
                                      </p:to>
                                    </p:set>
                                    <p:anim calcmode="lin" valueType="num">
                                      <p:cBhvr>
                                        <p:cTn id="15" dur="500" fill="hold"/>
                                        <p:tgtEl>
                                          <p:spTgt spid="39939">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39939">
                                            <p:txEl>
                                              <p:pRg st="3" end="3"/>
                                            </p:tx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39939">
                                            <p:txEl>
                                              <p:pRg st="5" end="5"/>
                                            </p:txEl>
                                          </p:spTgt>
                                        </p:tgtEl>
                                        <p:attrNameLst>
                                          <p:attrName>style.visibility</p:attrName>
                                        </p:attrNameLst>
                                      </p:cBhvr>
                                      <p:to>
                                        <p:strVal val="visible"/>
                                      </p:to>
                                    </p:set>
                                    <p:anim calcmode="lin" valueType="num">
                                      <p:cBhvr>
                                        <p:cTn id="19" dur="500" fill="hold"/>
                                        <p:tgtEl>
                                          <p:spTgt spid="39939">
                                            <p:txEl>
                                              <p:pRg st="5" end="5"/>
                                            </p:txEl>
                                          </p:spTgt>
                                        </p:tgtEl>
                                        <p:attrNameLst>
                                          <p:attrName>ppt_w</p:attrName>
                                        </p:attrNameLst>
                                      </p:cBhvr>
                                      <p:tavLst>
                                        <p:tav tm="0">
                                          <p:val>
                                            <p:fltVal val="0"/>
                                          </p:val>
                                        </p:tav>
                                        <p:tav tm="100000">
                                          <p:val>
                                            <p:strVal val="#ppt_w"/>
                                          </p:val>
                                        </p:tav>
                                      </p:tavLst>
                                    </p:anim>
                                    <p:anim calcmode="lin" valueType="num">
                                      <p:cBhvr>
                                        <p:cTn id="20" dur="500" fill="hold"/>
                                        <p:tgtEl>
                                          <p:spTgt spid="39939">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advAuto="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762000" y="152400"/>
            <a:ext cx="7772400" cy="838200"/>
          </a:xfrm>
          <a:ln>
            <a:solidFill>
              <a:srgbClr val="FF6600"/>
            </a:solidFill>
          </a:ln>
        </p:spPr>
        <p:txBody>
          <a:bodyPr rtlCol="0">
            <a:normAutofit fontScale="90000"/>
          </a:bodyPr>
          <a:lstStyle/>
          <a:p>
            <a:pPr eaLnBrk="1" fontAlgn="auto" hangingPunct="1">
              <a:lnSpc>
                <a:spcPct val="80000"/>
              </a:lnSpc>
              <a:spcAft>
                <a:spcPts val="0"/>
              </a:spcAft>
              <a:defRPr/>
            </a:pPr>
            <a:r>
              <a:rPr lang="es-MX" sz="3200" b="1" dirty="0" smtClean="0">
                <a:solidFill>
                  <a:srgbClr val="CC3300"/>
                </a:solidFill>
              </a:rPr>
              <a:t> LAS MEDIDAS PREVENTIVAS EN MEDICINA OCUPACIONAL</a:t>
            </a:r>
          </a:p>
        </p:txBody>
      </p:sp>
      <p:sp>
        <p:nvSpPr>
          <p:cNvPr id="9219" name="Rectangle 3"/>
          <p:cNvSpPr>
            <a:spLocks noGrp="1" noChangeArrowheads="1"/>
          </p:cNvSpPr>
          <p:nvPr>
            <p:ph idx="1"/>
          </p:nvPr>
        </p:nvSpPr>
        <p:spPr>
          <a:xfrm>
            <a:off x="381000" y="1066800"/>
            <a:ext cx="8763000" cy="5791200"/>
          </a:xfrm>
          <a:ln>
            <a:solidFill>
              <a:srgbClr val="FF6600"/>
            </a:solidFill>
          </a:ln>
        </p:spPr>
        <p:txBody>
          <a:bodyPr rtlCol="0">
            <a:normAutofit/>
          </a:bodyPr>
          <a:lstStyle/>
          <a:p>
            <a:pPr eaLnBrk="1" fontAlgn="auto" hangingPunct="1">
              <a:lnSpc>
                <a:spcPct val="80000"/>
              </a:lnSpc>
              <a:spcAft>
                <a:spcPts val="0"/>
              </a:spcAft>
              <a:buFontTx/>
              <a:buNone/>
              <a:defRPr/>
            </a:pPr>
            <a:r>
              <a:rPr lang="es-MX" sz="2400" dirty="0" smtClean="0">
                <a:solidFill>
                  <a:srgbClr val="000066"/>
                </a:solidFill>
                <a:latin typeface="Arial Black" pitchFamily="34" charset="0"/>
              </a:rPr>
              <a:t>FACTORES DE RIESGO </a:t>
            </a:r>
            <a:r>
              <a:rPr lang="es-MX" sz="1800" dirty="0" smtClean="0">
                <a:solidFill>
                  <a:srgbClr val="000066"/>
                </a:solidFill>
                <a:latin typeface="Arial Black" pitchFamily="34" charset="0"/>
              </a:rPr>
              <a:t>(DE LA SEGURIDAD. FÍSICOS. QUÍMICOS. BIOLÓGICOS. ERGONÓMICOS. PSICOSOCIALES</a:t>
            </a:r>
            <a:r>
              <a:rPr lang="es-MX" sz="1600" b="1" dirty="0" smtClean="0">
                <a:solidFill>
                  <a:srgbClr val="000066"/>
                </a:solidFill>
              </a:rPr>
              <a:t>.)</a:t>
            </a:r>
          </a:p>
          <a:p>
            <a:pPr eaLnBrk="1" fontAlgn="auto" hangingPunct="1">
              <a:lnSpc>
                <a:spcPct val="80000"/>
              </a:lnSpc>
              <a:spcAft>
                <a:spcPts val="0"/>
              </a:spcAft>
              <a:buFontTx/>
              <a:buNone/>
              <a:defRPr/>
            </a:pPr>
            <a:r>
              <a:rPr lang="es-MX" sz="2400" b="1" dirty="0" smtClean="0">
                <a:solidFill>
                  <a:srgbClr val="000066"/>
                </a:solidFill>
              </a:rPr>
              <a:t>				</a:t>
            </a:r>
            <a:r>
              <a:rPr lang="es-MX" sz="1800" dirty="0" smtClean="0">
                <a:solidFill>
                  <a:srgbClr val="6D26FC"/>
                </a:solidFill>
                <a:latin typeface="Arial Black" pitchFamily="34" charset="0"/>
              </a:rPr>
              <a:t>(POSIBILIDAD DE SUFRIR </a:t>
            </a:r>
            <a:r>
              <a:rPr lang="es-MX" sz="1800" dirty="0" smtClean="0">
                <a:solidFill>
                  <a:schemeClr val="accent6">
                    <a:lumMod val="50000"/>
                  </a:schemeClr>
                </a:solidFill>
                <a:latin typeface="Arial Black" pitchFamily="34" charset="0"/>
              </a:rPr>
              <a:t>DAÑOS O</a:t>
            </a:r>
            <a:r>
              <a:rPr lang="es-MX" sz="1600" dirty="0" smtClean="0">
                <a:solidFill>
                  <a:schemeClr val="hlink"/>
                </a:solidFill>
                <a:latin typeface="Arial Black" pitchFamily="34" charset="0"/>
              </a:rPr>
              <a:t> 	</a:t>
            </a:r>
            <a:endParaRPr lang="es-MX" sz="2400" b="1" dirty="0" smtClean="0">
              <a:solidFill>
                <a:srgbClr val="000066"/>
              </a:solidFill>
            </a:endParaRPr>
          </a:p>
          <a:p>
            <a:pPr eaLnBrk="1" fontAlgn="auto" hangingPunct="1">
              <a:lnSpc>
                <a:spcPct val="80000"/>
              </a:lnSpc>
              <a:spcAft>
                <a:spcPts val="0"/>
              </a:spcAft>
              <a:buFontTx/>
              <a:buNone/>
              <a:defRPr/>
            </a:pPr>
            <a:r>
              <a:rPr lang="es-MX" sz="2400" b="1" dirty="0" smtClean="0">
                <a:solidFill>
                  <a:srgbClr val="000066"/>
                </a:solidFill>
              </a:rPr>
              <a:t>		</a:t>
            </a:r>
            <a:r>
              <a:rPr lang="es-MX" sz="2400" dirty="0" smtClean="0">
                <a:solidFill>
                  <a:srgbClr val="000066"/>
                </a:solidFill>
                <a:latin typeface="Arial Black" pitchFamily="34" charset="0"/>
              </a:rPr>
              <a:t>RIESGOS </a:t>
            </a:r>
            <a:r>
              <a:rPr lang="es-MX" sz="2400" b="1" dirty="0" smtClean="0">
                <a:solidFill>
                  <a:srgbClr val="000066"/>
                </a:solidFill>
              </a:rPr>
              <a:t>	</a:t>
            </a:r>
            <a:r>
              <a:rPr lang="es-MX" sz="1600" dirty="0" smtClean="0">
                <a:solidFill>
                  <a:schemeClr val="hlink"/>
                </a:solidFill>
                <a:latin typeface="Arial Black" pitchFamily="34" charset="0"/>
              </a:rPr>
              <a:t> </a:t>
            </a:r>
            <a:r>
              <a:rPr lang="es-MX" sz="1800" dirty="0" smtClean="0">
                <a:solidFill>
                  <a:schemeClr val="accent6">
                    <a:lumMod val="50000"/>
                  </a:schemeClr>
                </a:solidFill>
                <a:latin typeface="Arial Black" pitchFamily="34" charset="0"/>
              </a:rPr>
              <a:t>MOLESTIAS)</a:t>
            </a:r>
          </a:p>
          <a:p>
            <a:pPr eaLnBrk="1" fontAlgn="auto" hangingPunct="1">
              <a:lnSpc>
                <a:spcPct val="80000"/>
              </a:lnSpc>
              <a:spcAft>
                <a:spcPts val="0"/>
              </a:spcAft>
              <a:buFontTx/>
              <a:buNone/>
              <a:defRPr/>
            </a:pPr>
            <a:r>
              <a:rPr lang="es-MX" sz="2400" b="1" dirty="0" smtClean="0">
                <a:solidFill>
                  <a:srgbClr val="000066"/>
                </a:solidFill>
              </a:rPr>
              <a:t>				 </a:t>
            </a:r>
            <a:r>
              <a:rPr lang="es-MX" sz="2400" dirty="0" smtClean="0">
                <a:solidFill>
                  <a:srgbClr val="000066"/>
                </a:solidFill>
                <a:latin typeface="Arial Black" pitchFamily="34" charset="0"/>
              </a:rPr>
              <a:t>PELIGROS</a:t>
            </a:r>
            <a:r>
              <a:rPr lang="es-MX" sz="2400" b="1" dirty="0" smtClean="0">
                <a:solidFill>
                  <a:srgbClr val="000066"/>
                </a:solidFill>
              </a:rPr>
              <a:t> </a:t>
            </a:r>
          </a:p>
          <a:p>
            <a:pPr eaLnBrk="1" fontAlgn="auto" hangingPunct="1">
              <a:lnSpc>
                <a:spcPct val="80000"/>
              </a:lnSpc>
              <a:spcAft>
                <a:spcPts val="0"/>
              </a:spcAft>
              <a:buFontTx/>
              <a:buNone/>
              <a:defRPr/>
            </a:pPr>
            <a:r>
              <a:rPr lang="es-MX" sz="2400" b="1" dirty="0" smtClean="0">
                <a:solidFill>
                  <a:srgbClr val="000066"/>
                </a:solidFill>
              </a:rPr>
              <a:t>		  </a:t>
            </a:r>
          </a:p>
          <a:p>
            <a:pPr eaLnBrk="1" fontAlgn="auto" hangingPunct="1">
              <a:lnSpc>
                <a:spcPct val="80000"/>
              </a:lnSpc>
              <a:spcAft>
                <a:spcPts val="0"/>
              </a:spcAft>
              <a:buFontTx/>
              <a:buNone/>
              <a:defRPr/>
            </a:pPr>
            <a:r>
              <a:rPr lang="es-MX" sz="2400" b="1" dirty="0" smtClean="0">
                <a:solidFill>
                  <a:srgbClr val="000066"/>
                </a:solidFill>
              </a:rPr>
              <a:t> 		</a:t>
            </a:r>
            <a:r>
              <a:rPr lang="es-MX" sz="2400" dirty="0" smtClean="0">
                <a:solidFill>
                  <a:srgbClr val="000066"/>
                </a:solidFill>
                <a:latin typeface="Arial Black" pitchFamily="34" charset="0"/>
              </a:rPr>
              <a:t>DAÑOS   	</a:t>
            </a:r>
            <a:r>
              <a:rPr lang="es-MX" sz="2000" dirty="0" smtClean="0">
                <a:solidFill>
                  <a:srgbClr val="6D26FC"/>
                </a:solidFill>
                <a:latin typeface="Arial Black" pitchFamily="34" charset="0"/>
              </a:rPr>
              <a:t>(HERIDA, DOLOR, MENOSCABO, 				ETC.)</a:t>
            </a:r>
          </a:p>
          <a:p>
            <a:pPr eaLnBrk="1" fontAlgn="auto" hangingPunct="1">
              <a:lnSpc>
                <a:spcPct val="80000"/>
              </a:lnSpc>
              <a:spcAft>
                <a:spcPts val="0"/>
              </a:spcAft>
              <a:buFontTx/>
              <a:buNone/>
              <a:defRPr/>
            </a:pPr>
            <a:endParaRPr lang="es-MX" sz="2000" dirty="0" smtClean="0">
              <a:solidFill>
                <a:srgbClr val="6D26FC"/>
              </a:solidFill>
              <a:latin typeface="Arial Black" pitchFamily="34" charset="0"/>
            </a:endParaRPr>
          </a:p>
          <a:p>
            <a:pPr eaLnBrk="1" fontAlgn="auto" hangingPunct="1">
              <a:lnSpc>
                <a:spcPct val="80000"/>
              </a:lnSpc>
              <a:spcAft>
                <a:spcPts val="0"/>
              </a:spcAft>
              <a:buFontTx/>
              <a:buNone/>
              <a:defRPr/>
            </a:pPr>
            <a:r>
              <a:rPr lang="es-MX" sz="1800" b="1" dirty="0" smtClean="0">
                <a:solidFill>
                  <a:srgbClr val="6D26FC"/>
                </a:solidFill>
              </a:rPr>
              <a:t>			                  </a:t>
            </a:r>
            <a:r>
              <a:rPr lang="es-MX" sz="4000" dirty="0" smtClean="0">
                <a:solidFill>
                  <a:srgbClr val="CC3300"/>
                </a:solidFill>
                <a:latin typeface="Arial Black" pitchFamily="34" charset="0"/>
              </a:rPr>
              <a:t>ALTO</a:t>
            </a:r>
          </a:p>
          <a:p>
            <a:pPr eaLnBrk="1" fontAlgn="auto" hangingPunct="1">
              <a:lnSpc>
                <a:spcPct val="80000"/>
              </a:lnSpc>
              <a:spcAft>
                <a:spcPts val="0"/>
              </a:spcAft>
              <a:buFontTx/>
              <a:buNone/>
              <a:defRPr/>
            </a:pPr>
            <a:r>
              <a:rPr lang="es-MX" sz="2400" b="1" dirty="0" smtClean="0">
                <a:solidFill>
                  <a:srgbClr val="000066"/>
                </a:solidFill>
              </a:rPr>
              <a:t>    </a:t>
            </a:r>
            <a:r>
              <a:rPr lang="es-MX" sz="1800" dirty="0" smtClean="0">
                <a:solidFill>
                  <a:srgbClr val="000066"/>
                </a:solidFill>
                <a:latin typeface="Arial Black" pitchFamily="34" charset="0"/>
              </a:rPr>
              <a:t>INCIDENTES, ACCIDENTES, ENFERMEDADES LABORALES, RELACIONADAS Y/O AGRAVADAS POR EL TRABAJO.</a:t>
            </a:r>
          </a:p>
          <a:p>
            <a:pPr algn="ctr" eaLnBrk="1" fontAlgn="auto" hangingPunct="1">
              <a:lnSpc>
                <a:spcPct val="80000"/>
              </a:lnSpc>
              <a:spcAft>
                <a:spcPts val="0"/>
              </a:spcAft>
              <a:buFontTx/>
              <a:buNone/>
              <a:defRPr/>
            </a:pPr>
            <a:r>
              <a:rPr lang="es-MX" sz="2400" dirty="0" smtClean="0">
                <a:solidFill>
                  <a:srgbClr val="000066"/>
                </a:solidFill>
                <a:latin typeface="Arial Black" pitchFamily="34" charset="0"/>
              </a:rPr>
              <a:t> </a:t>
            </a:r>
            <a:r>
              <a:rPr lang="es-MX" sz="2000" dirty="0" smtClean="0">
                <a:solidFill>
                  <a:srgbClr val="CC0000"/>
                </a:solidFill>
                <a:latin typeface="Arial Black" pitchFamily="34" charset="0"/>
              </a:rPr>
              <a:t>LESIONES. INCAPACIDAD. SECUELAS. INVALIDEZ. MUERTE</a:t>
            </a:r>
          </a:p>
          <a:p>
            <a:pPr algn="ctr" eaLnBrk="1" fontAlgn="auto" hangingPunct="1">
              <a:lnSpc>
                <a:spcPct val="80000"/>
              </a:lnSpc>
              <a:spcAft>
                <a:spcPts val="0"/>
              </a:spcAft>
              <a:buFontTx/>
              <a:buNone/>
              <a:defRPr/>
            </a:pPr>
            <a:r>
              <a:rPr lang="es-MX" sz="2000" dirty="0" smtClean="0">
                <a:solidFill>
                  <a:srgbClr val="100264"/>
                </a:solidFill>
                <a:latin typeface="Arial Black" pitchFamily="34" charset="0"/>
              </a:rPr>
              <a:t>“CURACIÓN. INDEMNIZACIÓN. REHABILITACIÓN. FUNERAL.”</a:t>
            </a:r>
          </a:p>
        </p:txBody>
      </p:sp>
      <p:sp>
        <p:nvSpPr>
          <p:cNvPr id="150532" name="AutoShape 4"/>
          <p:cNvSpPr>
            <a:spLocks noChangeArrowheads="1"/>
          </p:cNvSpPr>
          <p:nvPr/>
        </p:nvSpPr>
        <p:spPr bwMode="auto">
          <a:xfrm>
            <a:off x="2667000" y="2438400"/>
            <a:ext cx="381000" cy="533400"/>
          </a:xfrm>
          <a:prstGeom prst="downArrow">
            <a:avLst>
              <a:gd name="adj1" fmla="val 50000"/>
              <a:gd name="adj2" fmla="val 35000"/>
            </a:avLst>
          </a:prstGeom>
          <a:solidFill>
            <a:srgbClr val="FF0000"/>
          </a:solidFill>
          <a:ln w="9525">
            <a:solidFill>
              <a:schemeClr val="tx1"/>
            </a:solidFill>
            <a:miter lim="800000"/>
            <a:headEnd/>
            <a:tailEnd/>
          </a:ln>
        </p:spPr>
        <p:txBody>
          <a:bodyPr wrap="none" anchor="ctr"/>
          <a:lstStyle/>
          <a:p>
            <a:endParaRPr lang="es-ES"/>
          </a:p>
        </p:txBody>
      </p:sp>
      <p:sp>
        <p:nvSpPr>
          <p:cNvPr id="150533" name="AutoShape 5"/>
          <p:cNvSpPr>
            <a:spLocks noChangeArrowheads="1"/>
          </p:cNvSpPr>
          <p:nvPr/>
        </p:nvSpPr>
        <p:spPr bwMode="auto">
          <a:xfrm>
            <a:off x="2667000" y="1600200"/>
            <a:ext cx="381000" cy="457200"/>
          </a:xfrm>
          <a:prstGeom prst="downArrow">
            <a:avLst>
              <a:gd name="adj1" fmla="val 50000"/>
              <a:gd name="adj2" fmla="val 30000"/>
            </a:avLst>
          </a:prstGeom>
          <a:solidFill>
            <a:srgbClr val="FF0000"/>
          </a:solidFill>
          <a:ln w="9525">
            <a:solidFill>
              <a:schemeClr val="tx1"/>
            </a:solidFill>
            <a:miter lim="800000"/>
            <a:headEnd/>
            <a:tailEnd/>
          </a:ln>
        </p:spPr>
        <p:txBody>
          <a:bodyPr wrap="none" anchor="ctr"/>
          <a:lstStyle/>
          <a:p>
            <a:endParaRPr lang="es-ES"/>
          </a:p>
        </p:txBody>
      </p:sp>
      <p:pic>
        <p:nvPicPr>
          <p:cNvPr id="150534" name="Picture 6"/>
          <p:cNvPicPr>
            <a:picLocks noChangeAspect="1" noChangeArrowheads="1"/>
          </p:cNvPicPr>
          <p:nvPr/>
        </p:nvPicPr>
        <p:blipFill>
          <a:blip r:embed="rId2" cstate="print"/>
          <a:srcRect/>
          <a:stretch>
            <a:fillRect/>
          </a:stretch>
        </p:blipFill>
        <p:spPr bwMode="auto">
          <a:xfrm>
            <a:off x="2209800" y="3581400"/>
            <a:ext cx="1365250" cy="1358900"/>
          </a:xfrm>
          <a:prstGeom prst="rect">
            <a:avLst/>
          </a:prstGeom>
          <a:noFill/>
          <a:ln w="9525">
            <a:noFill/>
            <a:miter lim="800000"/>
            <a:headEnd/>
            <a:tailEnd/>
          </a:ln>
        </p:spPr>
      </p:pic>
      <p:sp>
        <p:nvSpPr>
          <p:cNvPr id="150535" name="AutoShape 7"/>
          <p:cNvSpPr>
            <a:spLocks noChangeArrowheads="1"/>
          </p:cNvSpPr>
          <p:nvPr/>
        </p:nvSpPr>
        <p:spPr bwMode="auto">
          <a:xfrm>
            <a:off x="3124200" y="2743200"/>
            <a:ext cx="685800" cy="152400"/>
          </a:xfrm>
          <a:prstGeom prst="leftArrow">
            <a:avLst>
              <a:gd name="adj1" fmla="val 50000"/>
              <a:gd name="adj2" fmla="val 112500"/>
            </a:avLst>
          </a:prstGeom>
          <a:solidFill>
            <a:srgbClr val="FF6600"/>
          </a:solidFill>
          <a:ln w="9525">
            <a:solidFill>
              <a:schemeClr val="tx1"/>
            </a:solidFill>
            <a:miter lim="800000"/>
            <a:headEnd/>
            <a:tailEnd/>
          </a:ln>
        </p:spPr>
        <p:txBody>
          <a:bodyPr wrap="none" anchor="ctr"/>
          <a:lstStyle/>
          <a:p>
            <a:endParaRPr lang="es-ES"/>
          </a:p>
        </p:txBody>
      </p:sp>
    </p:spTree>
    <p:extLst>
      <p:ext uri="{BB962C8B-B14F-4D97-AF65-F5344CB8AC3E}">
        <p14:creationId xmlns:p14="http://schemas.microsoft.com/office/powerpoint/2010/main" val="221228990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685800" y="609600"/>
            <a:ext cx="7772400" cy="609600"/>
          </a:xfrm>
        </p:spPr>
        <p:txBody>
          <a:bodyPr rtlCol="0">
            <a:normAutofit fontScale="90000"/>
          </a:bodyPr>
          <a:lstStyle/>
          <a:p>
            <a:pPr eaLnBrk="1" fontAlgn="auto" hangingPunct="1">
              <a:spcAft>
                <a:spcPts val="0"/>
              </a:spcAft>
              <a:defRPr/>
            </a:pPr>
            <a:r>
              <a:rPr lang="es-MX" sz="4000" dirty="0" smtClean="0">
                <a:solidFill>
                  <a:srgbClr val="CC0000"/>
                </a:solidFill>
                <a:latin typeface="Arial Black" pitchFamily="34" charset="0"/>
              </a:rPr>
              <a:t>FACTOR DE RIESGO</a:t>
            </a:r>
          </a:p>
        </p:txBody>
      </p:sp>
      <p:sp>
        <p:nvSpPr>
          <p:cNvPr id="10243" name="Rectangle 3"/>
          <p:cNvSpPr>
            <a:spLocks noGrp="1" noChangeArrowheads="1"/>
          </p:cNvSpPr>
          <p:nvPr>
            <p:ph idx="1"/>
          </p:nvPr>
        </p:nvSpPr>
        <p:spPr>
          <a:xfrm>
            <a:off x="304800" y="1524000"/>
            <a:ext cx="8724900" cy="4572000"/>
          </a:xfrm>
        </p:spPr>
        <p:txBody>
          <a:bodyPr rtlCol="0">
            <a:normAutofit/>
          </a:bodyPr>
          <a:lstStyle/>
          <a:p>
            <a:pPr algn="just" eaLnBrk="1" fontAlgn="auto" hangingPunct="1">
              <a:spcAft>
                <a:spcPts val="0"/>
              </a:spcAft>
              <a:buFont typeface="Arial" pitchFamily="34" charset="0"/>
              <a:buChar char="•"/>
              <a:defRPr/>
            </a:pPr>
            <a:r>
              <a:rPr lang="es-PA" dirty="0" smtClean="0">
                <a:solidFill>
                  <a:srgbClr val="000066"/>
                </a:solidFill>
                <a:latin typeface="Arial Black" pitchFamily="34" charset="0"/>
              </a:rPr>
              <a:t>FENÓMENO DE NATURALEZA FÍSICA, QUÍMICA, ÓRGÁNICA, PSICOSOCIAL, ERGONÓMICA, MECÁNICA, </a:t>
            </a:r>
            <a:r>
              <a:rPr lang="es-PA" dirty="0" smtClean="0">
                <a:solidFill>
                  <a:schemeClr val="accent6">
                    <a:lumMod val="50000"/>
                  </a:schemeClr>
                </a:solidFill>
                <a:latin typeface="Arial Black" pitchFamily="34" charset="0"/>
              </a:rPr>
              <a:t>PRESENTE O AUSENTE </a:t>
            </a:r>
            <a:r>
              <a:rPr lang="es-PA" dirty="0" smtClean="0">
                <a:solidFill>
                  <a:srgbClr val="000066"/>
                </a:solidFill>
                <a:latin typeface="Arial Black" pitchFamily="34" charset="0"/>
              </a:rPr>
              <a:t>RELACIONADO O CAUSAL DEL INCREMENTO DE LA PROBABILIDAD (RIESGO)  O VULNERABILIDAD DE DESARROLLO DE UN  EVENTO MORBIDO</a:t>
            </a:r>
            <a:r>
              <a:rPr lang="es-PA" b="1" dirty="0" smtClean="0">
                <a:solidFill>
                  <a:srgbClr val="000066"/>
                </a:solidFill>
              </a:rPr>
              <a:t>.</a:t>
            </a:r>
            <a:endParaRPr lang="es-ES" b="1" dirty="0" smtClean="0">
              <a:solidFill>
                <a:srgbClr val="000066"/>
              </a:solidFill>
            </a:endParaRPr>
          </a:p>
        </p:txBody>
      </p:sp>
    </p:spTree>
    <p:extLst>
      <p:ext uri="{BB962C8B-B14F-4D97-AF65-F5344CB8AC3E}">
        <p14:creationId xmlns:p14="http://schemas.microsoft.com/office/powerpoint/2010/main" val="3263398753"/>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685800" y="152400"/>
            <a:ext cx="7772400" cy="1219200"/>
          </a:xfrm>
          <a:ln>
            <a:solidFill>
              <a:srgbClr val="FF6600"/>
            </a:solidFill>
          </a:ln>
        </p:spPr>
        <p:txBody>
          <a:bodyPr/>
          <a:lstStyle/>
          <a:p>
            <a:pPr eaLnBrk="1" hangingPunct="1">
              <a:lnSpc>
                <a:spcPct val="80000"/>
              </a:lnSpc>
            </a:pPr>
            <a:r>
              <a:rPr lang="es-MX" sz="3200" b="1" smtClean="0">
                <a:solidFill>
                  <a:srgbClr val="CC3300"/>
                </a:solidFill>
              </a:rPr>
              <a:t>MEDIDAS PREVENTIVAS EN MEDICINA  OCUPACIONAL</a:t>
            </a:r>
          </a:p>
        </p:txBody>
      </p:sp>
      <p:sp>
        <p:nvSpPr>
          <p:cNvPr id="152579" name="Rectangle 3"/>
          <p:cNvSpPr>
            <a:spLocks noGrp="1" noChangeArrowheads="1"/>
          </p:cNvSpPr>
          <p:nvPr>
            <p:ph idx="1"/>
          </p:nvPr>
        </p:nvSpPr>
        <p:spPr>
          <a:xfrm>
            <a:off x="381000" y="1524000"/>
            <a:ext cx="8610600" cy="4953000"/>
          </a:xfrm>
          <a:ln>
            <a:solidFill>
              <a:srgbClr val="FF6600"/>
            </a:solidFill>
          </a:ln>
        </p:spPr>
        <p:txBody>
          <a:bodyPr/>
          <a:lstStyle/>
          <a:p>
            <a:pPr algn="ctr" eaLnBrk="1" hangingPunct="1">
              <a:buFontTx/>
              <a:buNone/>
            </a:pPr>
            <a:r>
              <a:rPr lang="es-MX" b="1" smtClean="0">
                <a:solidFill>
                  <a:srgbClr val="120147"/>
                </a:solidFill>
                <a:latin typeface="Arial Black" pitchFamily="34" charset="0"/>
              </a:rPr>
              <a:t>DEL EQUIPO DE SALUD OCUPACIONAL</a:t>
            </a:r>
          </a:p>
          <a:p>
            <a:pPr algn="ctr" eaLnBrk="1" hangingPunct="1">
              <a:buFontTx/>
              <a:buNone/>
            </a:pPr>
            <a:endParaRPr lang="es-MX" b="1" smtClean="0">
              <a:solidFill>
                <a:srgbClr val="120147"/>
              </a:solidFill>
              <a:latin typeface="Arial Black" pitchFamily="34" charset="0"/>
            </a:endParaRPr>
          </a:p>
          <a:p>
            <a:pPr algn="ctr" eaLnBrk="1" hangingPunct="1">
              <a:buFontTx/>
              <a:buNone/>
            </a:pPr>
            <a:r>
              <a:rPr lang="es-MX" b="1" smtClean="0">
                <a:solidFill>
                  <a:srgbClr val="100264"/>
                </a:solidFill>
                <a:latin typeface="Arial Black" pitchFamily="34" charset="0"/>
              </a:rPr>
              <a:t>SOBRE EL AGENTE </a:t>
            </a:r>
          </a:p>
          <a:p>
            <a:pPr algn="ctr" eaLnBrk="1" hangingPunct="1">
              <a:buFontTx/>
              <a:buNone/>
            </a:pPr>
            <a:r>
              <a:rPr lang="es-MX" b="1" smtClean="0">
                <a:solidFill>
                  <a:srgbClr val="100264"/>
                </a:solidFill>
                <a:latin typeface="Arial Black" pitchFamily="34" charset="0"/>
              </a:rPr>
              <a:t>SOBRE EL HOMBRE</a:t>
            </a:r>
          </a:p>
          <a:p>
            <a:pPr algn="ctr" eaLnBrk="1" hangingPunct="1">
              <a:buFontTx/>
              <a:buNone/>
            </a:pPr>
            <a:r>
              <a:rPr lang="es-MX" b="1" smtClean="0">
                <a:solidFill>
                  <a:srgbClr val="100264"/>
                </a:solidFill>
                <a:latin typeface="Arial Black" pitchFamily="34" charset="0"/>
              </a:rPr>
              <a:t>SOBRE EL AMBIENTE</a:t>
            </a:r>
          </a:p>
          <a:p>
            <a:pPr algn="ctr" eaLnBrk="1" hangingPunct="1">
              <a:buFontTx/>
              <a:buNone/>
            </a:pPr>
            <a:r>
              <a:rPr lang="es-MX" b="1" smtClean="0">
                <a:solidFill>
                  <a:srgbClr val="100264"/>
                </a:solidFill>
                <a:latin typeface="Arial Black" pitchFamily="34" charset="0"/>
              </a:rPr>
              <a:t>SOBRE EL PROCESO DE TRABAJO</a:t>
            </a:r>
          </a:p>
        </p:txBody>
      </p:sp>
      <p:sp>
        <p:nvSpPr>
          <p:cNvPr id="152580" name="AutoShape 4"/>
          <p:cNvSpPr>
            <a:spLocks noChangeArrowheads="1"/>
          </p:cNvSpPr>
          <p:nvPr/>
        </p:nvSpPr>
        <p:spPr bwMode="auto">
          <a:xfrm>
            <a:off x="4572000" y="2514600"/>
            <a:ext cx="533400" cy="685800"/>
          </a:xfrm>
          <a:prstGeom prst="downArrow">
            <a:avLst>
              <a:gd name="adj1" fmla="val 50000"/>
              <a:gd name="adj2" fmla="val 32143"/>
            </a:avLst>
          </a:prstGeom>
          <a:solidFill>
            <a:srgbClr val="008000"/>
          </a:solidFill>
          <a:ln w="9525">
            <a:solidFill>
              <a:schemeClr val="tx1"/>
            </a:solidFill>
            <a:miter lim="800000"/>
            <a:headEnd/>
            <a:tailEnd/>
          </a:ln>
        </p:spPr>
        <p:txBody>
          <a:bodyPr wrap="none" anchor="ctr"/>
          <a:lstStyle/>
          <a:p>
            <a:endParaRPr lang="es-ES"/>
          </a:p>
        </p:txBody>
      </p:sp>
    </p:spTree>
    <p:extLst>
      <p:ext uri="{BB962C8B-B14F-4D97-AF65-F5344CB8AC3E}">
        <p14:creationId xmlns:p14="http://schemas.microsoft.com/office/powerpoint/2010/main" val="382802655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MEDICINA  OCUPACIONAL</a:t>
            </a:r>
          </a:p>
        </p:txBody>
      </p:sp>
      <p:sp>
        <p:nvSpPr>
          <p:cNvPr id="153603" name="Rectangle 3"/>
          <p:cNvSpPr>
            <a:spLocks noGrp="1" noChangeArrowheads="1"/>
          </p:cNvSpPr>
          <p:nvPr>
            <p:ph idx="1"/>
          </p:nvPr>
        </p:nvSpPr>
        <p:spPr>
          <a:xfrm>
            <a:off x="152400" y="685800"/>
            <a:ext cx="8915400" cy="6172200"/>
          </a:xfrm>
        </p:spPr>
        <p:txBody>
          <a:bodyPr/>
          <a:lstStyle/>
          <a:p>
            <a:pPr algn="ctr" eaLnBrk="1" hangingPunct="1">
              <a:buFontTx/>
              <a:buNone/>
            </a:pPr>
            <a:r>
              <a:rPr lang="es-MX" sz="2000" smtClean="0">
                <a:solidFill>
                  <a:srgbClr val="008000"/>
                </a:solidFill>
                <a:latin typeface="Arial Black" pitchFamily="34" charset="0"/>
              </a:rPr>
              <a:t>CONTROL DEL F.DE R. RIESGO Y PELIGROS</a:t>
            </a:r>
          </a:p>
        </p:txBody>
      </p:sp>
      <p:graphicFrame>
        <p:nvGraphicFramePr>
          <p:cNvPr id="12292" name="Group 4"/>
          <p:cNvGraphicFramePr>
            <a:graphicFrameLocks noGrp="1"/>
          </p:cNvGraphicFramePr>
          <p:nvPr/>
        </p:nvGraphicFramePr>
        <p:xfrm>
          <a:off x="152400" y="1143000"/>
          <a:ext cx="8839200" cy="5693664"/>
        </p:xfrm>
        <a:graphic>
          <a:graphicData uri="http://schemas.openxmlformats.org/drawingml/2006/table">
            <a:tbl>
              <a:tblPr/>
              <a:tblGrid>
                <a:gridCol w="4073525"/>
                <a:gridCol w="4765675"/>
              </a:tblGrid>
              <a:tr h="1089025">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24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1. EXAMEN PRE-OCUPACIONAL.</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2. EXAMEN PERÍODICO.</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3. PROTECCIÓN PERSONAL</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4. PROMOCIÓN Y EDUCACIÓN   DE LAS CYMAT. </a:t>
                      </a:r>
                      <a:endParaRPr kumimoji="0" lang="es-ES" sz="1400" b="0" i="0" u="none" strike="noStrike" cap="none" normalizeH="0" baseline="0" dirty="0" smtClean="0">
                        <a:ln>
                          <a:noFill/>
                        </a:ln>
                        <a:solidFill>
                          <a:srgbClr val="800000"/>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089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100264"/>
                          </a:solidFill>
                          <a:effectLst/>
                          <a:latin typeface="Arial Black" pitchFamily="34" charset="0"/>
                        </a:rPr>
                        <a:t>2. SOBRE EL AGENTE.</a:t>
                      </a:r>
                      <a:endParaRPr kumimoji="0" lang="es-ES" sz="24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1. ELIMINACIÓN DEL AGENTE.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2. MODIFICACIÓN DEL AGENTE.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3. AISLAMIENTO DEL AGENTE.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4. ABATIR CONCENTRACIONES DEL       AGENTE.</a:t>
                      </a:r>
                      <a:endParaRPr kumimoji="0" lang="es-ES" sz="1400" b="0" i="0" u="none" strike="noStrike" cap="none" normalizeH="0" baseline="0" dirty="0" smtClean="0">
                        <a:ln>
                          <a:noFill/>
                        </a:ln>
                        <a:solidFill>
                          <a:srgbClr val="800000"/>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27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100264"/>
                          </a:solidFill>
                          <a:effectLst/>
                          <a:latin typeface="Arial Black" pitchFamily="34" charset="0"/>
                        </a:rPr>
                        <a:t>3.SOBRE </a:t>
                      </a:r>
                      <a:r>
                        <a:rPr kumimoji="0" lang="es-MX" sz="2400" b="1" i="0" u="none" strike="noStrike" cap="none" normalizeH="0" baseline="0" dirty="0" smtClean="0">
                          <a:ln>
                            <a:noFill/>
                          </a:ln>
                          <a:solidFill>
                            <a:srgbClr val="100264"/>
                          </a:solidFill>
                          <a:effectLst/>
                          <a:latin typeface="Arial Black" pitchFamily="34" charset="0"/>
                        </a:rPr>
                        <a:t>EL</a:t>
                      </a:r>
                      <a:r>
                        <a:rPr kumimoji="0" lang="es-MX" sz="2400" b="0" i="0" u="none" strike="noStrike" cap="none" normalizeH="0" baseline="0" dirty="0" smtClean="0">
                          <a:ln>
                            <a:noFill/>
                          </a:ln>
                          <a:solidFill>
                            <a:srgbClr val="100264"/>
                          </a:solidFill>
                          <a:effectLst/>
                          <a:latin typeface="Arial Black" pitchFamily="34" charset="0"/>
                        </a:rPr>
                        <a:t> AMBIENTE.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100264"/>
                          </a:solidFill>
                          <a:effectLst/>
                          <a:latin typeface="Arial Black" pitchFamily="34" charset="0"/>
                        </a:rPr>
                        <a:t>4. SOBRE EL PROCESO DE TRABAJO.</a:t>
                      </a:r>
                      <a:endParaRPr kumimoji="0" lang="es-ES" sz="24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1. MODIFICAR EL PROCESO DE EXPOSICIÓN.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2. MODIFICAR EL PROCESO DE LA OPERACIÓN.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3. DISMINUIR EL TIEMPO DE FRECUENCIA DE LA EXPOSICIÓN.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4. VIGILANCIA Y CONTROL DE LOS F. De R. RIESGOS Y PELIGROS INMERSOS EN LOS PROCESOS DE TRABAJO.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5. MEJORA DE LAS CYMAT.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6.ERGONOMÍA DEL PUESTO Y DE LOS MEDIOS DE TRABAJO.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1400" b="0" i="0" u="none" strike="noStrike" cap="none" normalizeH="0" baseline="0" dirty="0" smtClean="0">
                          <a:ln>
                            <a:noFill/>
                          </a:ln>
                          <a:solidFill>
                            <a:srgbClr val="800000"/>
                          </a:solidFill>
                          <a:effectLst/>
                          <a:latin typeface="Arial Black" pitchFamily="34" charset="0"/>
                        </a:rPr>
                        <a:t>7.TRABAJO DECENTE DE SITIO Y ENTORNO SEGURO.</a:t>
                      </a:r>
                      <a:endParaRPr kumimoji="0" lang="es-ES" sz="1400" b="0" i="0" u="none" strike="noStrike" cap="none" normalizeH="0" baseline="0" dirty="0" smtClean="0">
                        <a:ln>
                          <a:noFill/>
                        </a:ln>
                        <a:solidFill>
                          <a:srgbClr val="800000"/>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3618" name="Picture 18"/>
          <p:cNvPicPr>
            <a:picLocks noChangeAspect="1" noChangeArrowheads="1"/>
          </p:cNvPicPr>
          <p:nvPr/>
        </p:nvPicPr>
        <p:blipFill>
          <a:blip r:embed="rId2" cstate="print"/>
          <a:srcRect/>
          <a:stretch>
            <a:fillRect/>
          </a:stretch>
        </p:blipFill>
        <p:spPr bwMode="auto">
          <a:xfrm>
            <a:off x="2895600" y="1600200"/>
            <a:ext cx="838200" cy="804863"/>
          </a:xfrm>
          <a:prstGeom prst="rect">
            <a:avLst/>
          </a:prstGeom>
          <a:noFill/>
          <a:ln w="9525">
            <a:noFill/>
            <a:miter lim="800000"/>
            <a:headEnd/>
            <a:tailEnd/>
          </a:ln>
        </p:spPr>
      </p:pic>
      <p:pic>
        <p:nvPicPr>
          <p:cNvPr id="153619" name="Picture 19"/>
          <p:cNvPicPr>
            <a:picLocks noChangeAspect="1" noChangeArrowheads="1"/>
          </p:cNvPicPr>
          <p:nvPr/>
        </p:nvPicPr>
        <p:blipFill>
          <a:blip r:embed="rId3" cstate="print"/>
          <a:srcRect/>
          <a:stretch>
            <a:fillRect/>
          </a:stretch>
        </p:blipFill>
        <p:spPr bwMode="auto">
          <a:xfrm>
            <a:off x="1676400" y="2914650"/>
            <a:ext cx="777875" cy="819150"/>
          </a:xfrm>
          <a:prstGeom prst="rect">
            <a:avLst/>
          </a:prstGeom>
          <a:noFill/>
          <a:ln w="9525">
            <a:noFill/>
            <a:miter lim="800000"/>
            <a:headEnd/>
            <a:tailEnd/>
          </a:ln>
        </p:spPr>
      </p:pic>
      <p:pic>
        <p:nvPicPr>
          <p:cNvPr id="153620" name="Picture 20"/>
          <p:cNvPicPr>
            <a:picLocks noChangeAspect="1" noChangeArrowheads="1"/>
          </p:cNvPicPr>
          <p:nvPr/>
        </p:nvPicPr>
        <p:blipFill>
          <a:blip r:embed="rId4" cstate="print"/>
          <a:srcRect/>
          <a:stretch>
            <a:fillRect/>
          </a:stretch>
        </p:blipFill>
        <p:spPr bwMode="auto">
          <a:xfrm>
            <a:off x="1219200" y="4953000"/>
            <a:ext cx="2057400" cy="1524000"/>
          </a:xfrm>
          <a:prstGeom prst="rect">
            <a:avLst/>
          </a:prstGeom>
          <a:noFill/>
          <a:ln w="9525">
            <a:noFill/>
            <a:miter lim="800000"/>
            <a:headEnd/>
            <a:tailEnd/>
          </a:ln>
        </p:spPr>
      </p:pic>
    </p:spTree>
    <p:extLst>
      <p:ext uri="{BB962C8B-B14F-4D97-AF65-F5344CB8AC3E}">
        <p14:creationId xmlns:p14="http://schemas.microsoft.com/office/powerpoint/2010/main" val="3531862875"/>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4627"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65540" name="Group 4"/>
          <p:cNvGraphicFramePr>
            <a:graphicFrameLocks noGrp="1"/>
          </p:cNvGraphicFramePr>
          <p:nvPr/>
        </p:nvGraphicFramePr>
        <p:xfrm>
          <a:off x="152400" y="1358900"/>
          <a:ext cx="8839200" cy="4949825"/>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3200" b="0" i="0" u="none" strike="noStrike" cap="none" normalizeH="0" baseline="0" dirty="0" smtClean="0">
                          <a:ln>
                            <a:noFill/>
                          </a:ln>
                          <a:solidFill>
                            <a:srgbClr val="800000"/>
                          </a:solidFill>
                          <a:effectLst/>
                          <a:latin typeface="Arial Black" pitchFamily="34" charset="0"/>
                        </a:rPr>
                        <a:t>1. EXAMEN PRE-OCUPACIONAL.</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3200" b="0" i="0" u="none" strike="noStrike" cap="none" normalizeH="0" baseline="0" dirty="0" smtClean="0">
                          <a:ln>
                            <a:noFill/>
                          </a:ln>
                          <a:solidFill>
                            <a:srgbClr val="800000"/>
                          </a:solidFill>
                          <a:effectLst/>
                          <a:latin typeface="Arial Black" pitchFamily="34" charset="0"/>
                        </a:rPr>
                        <a:t>2. EXAMEN PERÍODICO.</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3200" b="0" i="0" u="none" strike="noStrike" cap="none" normalizeH="0" baseline="0" dirty="0" smtClean="0">
                          <a:ln>
                            <a:noFill/>
                          </a:ln>
                          <a:solidFill>
                            <a:srgbClr val="800000"/>
                          </a:solidFill>
                          <a:effectLst/>
                          <a:latin typeface="Arial Black" pitchFamily="34" charset="0"/>
                        </a:rPr>
                        <a:t>3. PROTECCIÓN PERSONAL</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3200" b="0" i="0" u="none" strike="noStrike" cap="none" normalizeH="0" baseline="0" dirty="0" smtClean="0">
                          <a:ln>
                            <a:noFill/>
                          </a:ln>
                          <a:solidFill>
                            <a:srgbClr val="800000"/>
                          </a:solidFill>
                          <a:effectLst/>
                          <a:latin typeface="Arial Black" pitchFamily="34" charset="0"/>
                        </a:rPr>
                        <a:t>4. PROMOCIÓN Y EDUCACIÓN   DE LAS CYMAT. </a:t>
                      </a:r>
                      <a:endParaRPr kumimoji="0" lang="es-ES" sz="3200" b="0" i="0" u="none" strike="noStrike" cap="none" normalizeH="0" baseline="0" dirty="0" smtClean="0">
                        <a:ln>
                          <a:noFill/>
                        </a:ln>
                        <a:solidFill>
                          <a:srgbClr val="800000"/>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4636"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2231873417"/>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5651"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196633" name="Group 25"/>
          <p:cNvGraphicFramePr>
            <a:graphicFrameLocks noGrp="1"/>
          </p:cNvGraphicFramePr>
          <p:nvPr/>
        </p:nvGraphicFramePr>
        <p:xfrm>
          <a:off x="152400" y="1358900"/>
          <a:ext cx="8839200" cy="5126736"/>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4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None/>
                        <a:tabLst/>
                      </a:pPr>
                      <a:r>
                        <a:rPr kumimoji="0" lang="es-PA" sz="3200" b="0" i="0" u="none" strike="noStrike" cap="none" normalizeH="0" baseline="0" dirty="0" smtClean="0">
                          <a:ln>
                            <a:noFill/>
                          </a:ln>
                          <a:solidFill>
                            <a:schemeClr val="accent2"/>
                          </a:solidFill>
                          <a:effectLst/>
                          <a:latin typeface="Arial Black" pitchFamily="34" charset="0"/>
                        </a:rPr>
                        <a:t>    EVALUAR LA CAPACIDAD FISICA Y MENTAL DEL TRABAJADOR FRENTE A LAS</a:t>
                      </a:r>
                      <a:r>
                        <a:rPr kumimoji="0" lang="es-PA" sz="4400" b="0" i="0" u="none" strike="noStrike" cap="none" normalizeH="0" baseline="0" dirty="0" smtClean="0">
                          <a:ln>
                            <a:noFill/>
                          </a:ln>
                          <a:solidFill>
                            <a:srgbClr val="800000"/>
                          </a:solidFill>
                          <a:effectLst/>
                          <a:latin typeface="Arial Black" pitchFamily="34" charset="0"/>
                        </a:rPr>
                        <a:t> </a:t>
                      </a:r>
                      <a:r>
                        <a:rPr kumimoji="0" lang="es-PA" sz="3200" b="0" i="0" u="none" strike="noStrike" cap="none" normalizeH="0" baseline="0" dirty="0" smtClean="0">
                          <a:ln>
                            <a:noFill/>
                          </a:ln>
                          <a:solidFill>
                            <a:schemeClr val="accent2"/>
                          </a:solidFill>
                          <a:effectLst/>
                          <a:latin typeface="Arial Black" pitchFamily="34" charset="0"/>
                        </a:rPr>
                        <a:t>EXGIGENCIAS DEL PUESTO DE TRABAJO.</a:t>
                      </a:r>
                      <a:endParaRPr kumimoji="0" lang="es-ES" sz="3200" b="0" i="0" u="none" strike="noStrike" cap="none" normalizeH="0" baseline="0" dirty="0" smtClean="0">
                        <a:ln>
                          <a:noFill/>
                        </a:ln>
                        <a:solidFill>
                          <a:schemeClr val="accent2"/>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5660"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538285552"/>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6675"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0749" name="Group 45"/>
          <p:cNvGraphicFramePr>
            <a:graphicFrameLocks noGrp="1"/>
          </p:cNvGraphicFramePr>
          <p:nvPr/>
        </p:nvGraphicFramePr>
        <p:xfrm>
          <a:off x="152400" y="1358900"/>
          <a:ext cx="8839200" cy="4949825"/>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None/>
                        <a:tabLst/>
                      </a:pPr>
                      <a:r>
                        <a:rPr kumimoji="0" lang="es-PA" sz="3200" b="0" i="0" u="none" strike="noStrike" cap="none" normalizeH="0" baseline="0" dirty="0" smtClean="0">
                          <a:ln>
                            <a:noFill/>
                          </a:ln>
                          <a:solidFill>
                            <a:schemeClr val="accent2"/>
                          </a:solidFill>
                          <a:effectLst/>
                          <a:latin typeface="Arial Black" pitchFamily="34" charset="0"/>
                        </a:rPr>
                        <a:t>    </a:t>
                      </a:r>
                      <a:r>
                        <a:rPr kumimoji="0" lang="es-ES" sz="2800" b="1" i="0" u="none" strike="noStrike" cap="none" normalizeH="0" baseline="0" dirty="0" smtClean="0">
                          <a:ln>
                            <a:noFill/>
                          </a:ln>
                          <a:solidFill>
                            <a:schemeClr val="accent2"/>
                          </a:solidFill>
                          <a:effectLst/>
                          <a:latin typeface="Arial Black" pitchFamily="34" charset="0"/>
                        </a:rPr>
                        <a:t>EXAMEN DE APTITUD PARA INGRESAR AL TRABAJO</a:t>
                      </a:r>
                      <a:r>
                        <a:rPr kumimoji="0" lang="es-ES" sz="2800" b="0" i="0" u="none" strike="noStrike" cap="none" normalizeH="0" baseline="0" dirty="0" smtClean="0">
                          <a:ln>
                            <a:noFill/>
                          </a:ln>
                          <a:solidFill>
                            <a:schemeClr val="accent2"/>
                          </a:solidFill>
                          <a:effectLst/>
                          <a:latin typeface="Arial Black" pitchFamily="34" charset="0"/>
                        </a:rPr>
                        <a:t/>
                      </a:r>
                      <a:br>
                        <a:rPr kumimoji="0" lang="es-ES" sz="2800" b="0" i="0" u="none" strike="noStrike" cap="none" normalizeH="0" baseline="0" dirty="0" smtClean="0">
                          <a:ln>
                            <a:noFill/>
                          </a:ln>
                          <a:solidFill>
                            <a:schemeClr val="accent2"/>
                          </a:solidFill>
                          <a:effectLst/>
                          <a:latin typeface="Arial Black" pitchFamily="34" charset="0"/>
                        </a:rPr>
                      </a:br>
                      <a:r>
                        <a:rPr kumimoji="0" lang="es-ES" sz="2800" b="0" i="0" u="none" strike="noStrike" cap="none" normalizeH="0" baseline="0" dirty="0" smtClean="0">
                          <a:ln>
                            <a:noFill/>
                          </a:ln>
                          <a:solidFill>
                            <a:schemeClr val="accent2"/>
                          </a:solidFill>
                          <a:effectLst/>
                          <a:latin typeface="Arial Black" pitchFamily="34" charset="0"/>
                        </a:rPr>
                        <a:t>ESTE EXAMEN PERMITE SELECCIONAR AQUELLOS ASPIRANTES QUE TENGAN UN NIVEL DE APTITUD ADECUADO A LA TAREA REQUERIDA.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6684"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2161422319"/>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7699"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1762" name="Group 34"/>
          <p:cNvGraphicFramePr>
            <a:graphicFrameLocks noGrp="1"/>
          </p:cNvGraphicFramePr>
          <p:nvPr/>
        </p:nvGraphicFramePr>
        <p:xfrm>
          <a:off x="152400" y="1358900"/>
          <a:ext cx="8839200" cy="5224272"/>
        </p:xfrm>
        <a:graphic>
          <a:graphicData uri="http://schemas.openxmlformats.org/drawingml/2006/table">
            <a:tbl>
              <a:tblPr/>
              <a:tblGrid>
                <a:gridCol w="2187575"/>
                <a:gridCol w="6651625"/>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20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rgbClr val="660066"/>
                          </a:solidFill>
                          <a:effectLst/>
                          <a:latin typeface="Arial Black" pitchFamily="34" charset="0"/>
                        </a:rPr>
                        <a:t>INCLUYE LA HISTORIA CLINICA</a:t>
                      </a:r>
                      <a:r>
                        <a:rPr kumimoji="0" lang="es-ES" sz="3200" b="0" i="0" u="none" strike="noStrike" cap="none" normalizeH="0" baseline="0" dirty="0" smtClean="0">
                          <a:ln>
                            <a:noFill/>
                          </a:ln>
                          <a:solidFill>
                            <a:srgbClr val="660066"/>
                          </a:solidFill>
                          <a:effectLst/>
                          <a:latin typeface="Arial Black" pitchFamily="34" charset="0"/>
                        </a:rPr>
                        <a:t> :</a:t>
                      </a:r>
                      <a:endParaRPr kumimoji="0" lang="es-ES" sz="2800" b="0" i="0" u="none" strike="noStrike" cap="none" normalizeH="0" baseline="0" dirty="0" smtClean="0">
                        <a:ln>
                          <a:noFill/>
                        </a:ln>
                        <a:solidFill>
                          <a:schemeClr val="accent2"/>
                        </a:solidFill>
                        <a:effectLst/>
                        <a:latin typeface="Arial Black"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chemeClr val="accent2"/>
                          </a:solidFill>
                          <a:effectLst/>
                          <a:latin typeface="Arial Black" pitchFamily="34" charset="0"/>
                        </a:rPr>
                        <a:t>ANTECEDENTES PATOLOGICOS PERSONALES Y FAMILIARES.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chemeClr val="accent2"/>
                          </a:solidFill>
                          <a:effectLst/>
                          <a:latin typeface="Arial Black" pitchFamily="34" charset="0"/>
                        </a:rPr>
                        <a:t>ANTECEDENTES LABORALES.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chemeClr val="accent2"/>
                          </a:solidFill>
                          <a:effectLst/>
                          <a:latin typeface="Arial Black" pitchFamily="34" charset="0"/>
                        </a:rPr>
                        <a:t>ESTADO ACTUAL.</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chemeClr val="accent2"/>
                          </a:solidFill>
                          <a:effectLst/>
                          <a:latin typeface="Arial Black" pitchFamily="34" charset="0"/>
                        </a:rPr>
                        <a:t>EXAMEN FÍSICO, BUCODENTAL, AUDITIVO Y VISUAL</a:t>
                      </a:r>
                      <a:r>
                        <a:rPr kumimoji="0" lang="es-ES" sz="2800" b="0" i="0" u="none" strike="noStrike" cap="none" normalizeH="0" baseline="0" dirty="0" smtClean="0">
                          <a:ln>
                            <a:noFill/>
                          </a:ln>
                          <a:solidFill>
                            <a:schemeClr val="tx1"/>
                          </a:solidFill>
                          <a:effectLst/>
                          <a:latin typeface="Arial" charset="0"/>
                        </a:rPr>
                        <a:t>. </a:t>
                      </a:r>
                      <a:br>
                        <a:rPr kumimoji="0" lang="es-ES" sz="2800" b="0" i="0" u="none" strike="noStrike" cap="none" normalizeH="0" baseline="0" dirty="0" smtClean="0">
                          <a:ln>
                            <a:noFill/>
                          </a:ln>
                          <a:solidFill>
                            <a:schemeClr val="tx1"/>
                          </a:solidFill>
                          <a:effectLst/>
                          <a:latin typeface="Arial" charset="0"/>
                        </a:rPr>
                      </a:br>
                      <a:endParaRPr kumimoji="0" lang="es-E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7708" name="Picture 12"/>
          <p:cNvPicPr>
            <a:picLocks noChangeAspect="1" noChangeArrowheads="1"/>
          </p:cNvPicPr>
          <p:nvPr/>
        </p:nvPicPr>
        <p:blipFill>
          <a:blip r:embed="rId2" cstate="print"/>
          <a:srcRect/>
          <a:stretch>
            <a:fillRect/>
          </a:stretch>
        </p:blipFill>
        <p:spPr bwMode="auto">
          <a:xfrm>
            <a:off x="323850" y="3368675"/>
            <a:ext cx="2087563" cy="2005013"/>
          </a:xfrm>
          <a:prstGeom prst="rect">
            <a:avLst/>
          </a:prstGeom>
          <a:noFill/>
          <a:ln w="9525">
            <a:noFill/>
            <a:miter lim="800000"/>
            <a:headEnd/>
            <a:tailEnd/>
          </a:ln>
        </p:spPr>
      </p:pic>
    </p:spTree>
    <p:extLst>
      <p:ext uri="{BB962C8B-B14F-4D97-AF65-F5344CB8AC3E}">
        <p14:creationId xmlns:p14="http://schemas.microsoft.com/office/powerpoint/2010/main" val="554807697"/>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8723"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2825" name="Group 73"/>
          <p:cNvGraphicFramePr>
            <a:graphicFrameLocks noGrp="1"/>
          </p:cNvGraphicFramePr>
          <p:nvPr/>
        </p:nvGraphicFramePr>
        <p:xfrm>
          <a:off x="152400" y="1358900"/>
          <a:ext cx="8839200" cy="4949825"/>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1" i="0" u="sng" strike="noStrike" cap="none" normalizeH="0" baseline="0" dirty="0" smtClean="0">
                          <a:ln>
                            <a:noFill/>
                          </a:ln>
                          <a:solidFill>
                            <a:schemeClr val="tx1"/>
                          </a:solidFill>
                          <a:effectLst/>
                          <a:latin typeface="Arial" charset="0"/>
                        </a:rPr>
                        <a:t>COMPRENDE:</a:t>
                      </a:r>
                      <a:endParaRPr kumimoji="0" lang="es-ES" sz="2800" b="0" i="0" u="none" strike="noStrike" cap="none" normalizeH="0" baseline="0" dirty="0" smtClean="0">
                        <a:ln>
                          <a:noFill/>
                        </a:ln>
                        <a:solidFill>
                          <a:schemeClr val="tx1"/>
                        </a:solidFill>
                        <a:effectLst/>
                        <a:latin typeface="Arial" charset="0"/>
                      </a:endParaRP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EXAMEN CLÍNICO.</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RADIOGRAFÍA P.A. DE TÓRAX.</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ELECTROCARDIOGRAMA.</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V.D.R.L, URINALISIS  CON SEDIMENTO URINARIO.</a:t>
                      </a:r>
                      <a:r>
                        <a:rPr kumimoji="0" lang="es-ES" sz="2800" b="0" i="0" u="none" strike="noStrike" cap="none" normalizeH="0" baseline="0" dirty="0" smtClean="0">
                          <a:ln>
                            <a:noFill/>
                          </a:ln>
                          <a:solidFill>
                            <a:schemeClr val="tx1"/>
                          </a:solidFill>
                          <a:effectLst/>
                          <a:latin typeface="Arial Black" pitchFamily="34" charset="0"/>
                        </a:rPr>
                        <a:t/>
                      </a:r>
                      <a:br>
                        <a:rPr kumimoji="0" lang="es-ES" sz="2800" b="0" i="0" u="none" strike="noStrike" cap="none" normalizeH="0" baseline="0" dirty="0" smtClean="0">
                          <a:ln>
                            <a:noFill/>
                          </a:ln>
                          <a:solidFill>
                            <a:schemeClr val="tx1"/>
                          </a:solidFill>
                          <a:effectLst/>
                          <a:latin typeface="Arial Black" pitchFamily="34" charset="0"/>
                        </a:rPr>
                      </a:br>
                      <a:endParaRPr kumimoji="0" lang="es-ES" sz="2800" b="0" i="0" u="none" strike="noStrike" cap="none" normalizeH="0" baseline="0" dirty="0" smtClean="0">
                        <a:ln>
                          <a:noFill/>
                        </a:ln>
                        <a:solidFill>
                          <a:schemeClr val="tx1"/>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8732"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3737738874"/>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59747"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3790" name="Group 14"/>
          <p:cNvGraphicFramePr>
            <a:graphicFrameLocks noGrp="1"/>
          </p:cNvGraphicFramePr>
          <p:nvPr/>
        </p:nvGraphicFramePr>
        <p:xfrm>
          <a:off x="152400" y="1358900"/>
          <a:ext cx="8839200" cy="4949825"/>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1" i="0" u="sng" strike="noStrike" cap="none" normalizeH="0" baseline="0" dirty="0" smtClean="0">
                          <a:ln>
                            <a:noFill/>
                          </a:ln>
                          <a:solidFill>
                            <a:schemeClr val="tx1"/>
                          </a:solidFill>
                          <a:effectLst/>
                          <a:latin typeface="Arial" charset="0"/>
                        </a:rPr>
                        <a:t>COMPRENDE:</a:t>
                      </a:r>
                      <a:endParaRPr kumimoji="0" lang="es-ES" sz="2800" b="0" i="0" u="none" strike="noStrike" cap="none" normalizeH="0" baseline="0" dirty="0" smtClean="0">
                        <a:ln>
                          <a:noFill/>
                        </a:ln>
                        <a:solidFill>
                          <a:schemeClr val="tx1"/>
                        </a:solidFill>
                        <a:effectLst/>
                        <a:latin typeface="Arial" charset="0"/>
                      </a:endParaRP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HEMOGRAMA:</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ES" sz="2800" b="0" i="0" u="none" strike="noStrike" cap="none" normalizeH="0" baseline="0" dirty="0" smtClean="0">
                          <a:ln>
                            <a:noFill/>
                          </a:ln>
                          <a:solidFill>
                            <a:srgbClr val="660066"/>
                          </a:solidFill>
                          <a:effectLst/>
                          <a:latin typeface="Arial Black" pitchFamily="34" charset="0"/>
                        </a:rPr>
                        <a:t>    GLÓBULOS ROJOS - GLÓBULOS BLANCOS - FÓRMULA LEUCOCITARIA -HEMOGLOBINA</a:t>
                      </a:r>
                      <a:br>
                        <a:rPr kumimoji="0" lang="es-ES" sz="2800" b="0" i="0" u="none" strike="noStrike" cap="none" normalizeH="0" baseline="0" dirty="0" smtClean="0">
                          <a:ln>
                            <a:noFill/>
                          </a:ln>
                          <a:solidFill>
                            <a:srgbClr val="660066"/>
                          </a:solidFill>
                          <a:effectLst/>
                          <a:latin typeface="Arial Black" pitchFamily="34" charset="0"/>
                        </a:rPr>
                      </a:br>
                      <a:r>
                        <a:rPr kumimoji="0" lang="es-ES" sz="2800" b="0" i="0" u="none" strike="noStrike" cap="none" normalizeH="0" baseline="0" dirty="0" smtClean="0">
                          <a:ln>
                            <a:noFill/>
                          </a:ln>
                          <a:solidFill>
                            <a:srgbClr val="660066"/>
                          </a:solidFill>
                          <a:effectLst/>
                          <a:latin typeface="Arial Black" pitchFamily="34" charset="0"/>
                        </a:rPr>
                        <a:t>HEMATOCRITO.</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ERITROSEDIMENTACIÓN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59756"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257003618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62000" y="152400"/>
            <a:ext cx="7886700" cy="838200"/>
          </a:xfrm>
        </p:spPr>
        <p:txBody>
          <a:bodyPr/>
          <a:lstStyle/>
          <a:p>
            <a:pPr eaLnBrk="1" hangingPunct="1">
              <a:lnSpc>
                <a:spcPct val="75000"/>
              </a:lnSpc>
              <a:tabLst>
                <a:tab pos="6570663" algn="l"/>
              </a:tabLst>
            </a:pPr>
            <a:r>
              <a:rPr lang="es-PA" sz="3200" b="1" smtClean="0">
                <a:solidFill>
                  <a:srgbClr val="CC0000"/>
                </a:solidFill>
                <a:latin typeface="Arial Black" pitchFamily="34" charset="0"/>
              </a:rPr>
              <a:t>CONCEPTO DE TRABAJO</a:t>
            </a:r>
            <a:br>
              <a:rPr lang="es-PA" sz="3200" b="1" smtClean="0">
                <a:solidFill>
                  <a:srgbClr val="CC0000"/>
                </a:solidFill>
                <a:latin typeface="Arial Black" pitchFamily="34" charset="0"/>
              </a:rPr>
            </a:br>
            <a:r>
              <a:rPr lang="es-PA" sz="3200" b="1" smtClean="0">
                <a:solidFill>
                  <a:schemeClr val="folHlink"/>
                </a:solidFill>
                <a:latin typeface="Arial Black" pitchFamily="34" charset="0"/>
              </a:rPr>
              <a:t>TRABAJO MANUAL</a:t>
            </a:r>
            <a:endParaRPr lang="es-ES" sz="3200" b="1" smtClean="0">
              <a:solidFill>
                <a:schemeClr val="folHlink"/>
              </a:solidFill>
              <a:latin typeface="Arial Black" pitchFamily="34" charset="0"/>
            </a:endParaRPr>
          </a:p>
        </p:txBody>
      </p:sp>
      <p:sp>
        <p:nvSpPr>
          <p:cNvPr id="63491" name="Rectangle 3"/>
          <p:cNvSpPr>
            <a:spLocks noGrp="1" noChangeArrowheads="1"/>
          </p:cNvSpPr>
          <p:nvPr>
            <p:ph idx="1"/>
          </p:nvPr>
        </p:nvSpPr>
        <p:spPr>
          <a:xfrm>
            <a:off x="228600" y="914400"/>
            <a:ext cx="8724900" cy="3014663"/>
          </a:xfrm>
        </p:spPr>
        <p:txBody>
          <a:bodyPr/>
          <a:lstStyle/>
          <a:p>
            <a:pPr eaLnBrk="1" hangingPunct="1"/>
            <a:r>
              <a:rPr lang="es-PA" b="1" smtClean="0">
                <a:solidFill>
                  <a:srgbClr val="573356"/>
                </a:solidFill>
                <a:latin typeface="Arial Black" pitchFamily="34" charset="0"/>
              </a:rPr>
              <a:t>EDAD MEDIA. </a:t>
            </a:r>
            <a:r>
              <a:rPr lang="es-ES" sz="2400" smtClean="0">
                <a:solidFill>
                  <a:srgbClr val="003399"/>
                </a:solidFill>
                <a:latin typeface="Arial Black" pitchFamily="34" charset="0"/>
              </a:rPr>
              <a:t>(</a:t>
            </a:r>
            <a:r>
              <a:rPr lang="es-PA" sz="2400" smtClean="0">
                <a:solidFill>
                  <a:srgbClr val="003399"/>
                </a:solidFill>
                <a:latin typeface="Arial Black" pitchFamily="34" charset="0"/>
              </a:rPr>
              <a:t>siglo V a siglo XV.)</a:t>
            </a:r>
            <a:r>
              <a:rPr lang="es-PA" sz="2400" smtClean="0">
                <a:solidFill>
                  <a:srgbClr val="000000"/>
                </a:solidFill>
                <a:latin typeface="Arial Black" pitchFamily="34" charset="0"/>
              </a:rPr>
              <a:t> </a:t>
            </a:r>
            <a:endParaRPr lang="es-PA" sz="2400" b="1" smtClean="0">
              <a:solidFill>
                <a:srgbClr val="573356"/>
              </a:solidFill>
              <a:latin typeface="Arial Black" pitchFamily="34" charset="0"/>
            </a:endParaRPr>
          </a:p>
          <a:p>
            <a:pPr lvl="4" eaLnBrk="1" hangingPunct="1">
              <a:buFontTx/>
              <a:buNone/>
            </a:pPr>
            <a:endParaRPr lang="es-ES" sz="2400" b="1" smtClean="0">
              <a:solidFill>
                <a:srgbClr val="573356"/>
              </a:solidFill>
              <a:latin typeface="Arial Black" pitchFamily="34" charset="0"/>
            </a:endParaRPr>
          </a:p>
          <a:p>
            <a:pPr lvl="1" eaLnBrk="1" hangingPunct="1">
              <a:spcBef>
                <a:spcPct val="0"/>
              </a:spcBef>
              <a:spcAft>
                <a:spcPts val="700"/>
              </a:spcAft>
              <a:buFontTx/>
              <a:buNone/>
            </a:pPr>
            <a:endParaRPr lang="es-PA" sz="2400" b="1" smtClean="0">
              <a:solidFill>
                <a:srgbClr val="573356"/>
              </a:solidFill>
              <a:latin typeface="Arial Black" pitchFamily="34" charset="0"/>
            </a:endParaRPr>
          </a:p>
          <a:p>
            <a:pPr lvl="1" eaLnBrk="1" hangingPunct="1">
              <a:spcBef>
                <a:spcPct val="0"/>
              </a:spcBef>
              <a:spcAft>
                <a:spcPts val="700"/>
              </a:spcAft>
              <a:buFontTx/>
              <a:buNone/>
            </a:pPr>
            <a:r>
              <a:rPr lang="es-PA" sz="2000" b="1" smtClean="0">
                <a:solidFill>
                  <a:srgbClr val="573356"/>
                </a:solidFill>
              </a:rPr>
              <a:t>				</a:t>
            </a: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algn="ctr"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ES" sz="2000" b="1" smtClean="0">
              <a:solidFill>
                <a:srgbClr val="573356"/>
              </a:solidFill>
            </a:endParaRPr>
          </a:p>
        </p:txBody>
      </p:sp>
      <p:sp>
        <p:nvSpPr>
          <p:cNvPr id="63492" name="Rectangle 4"/>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sp>
        <p:nvSpPr>
          <p:cNvPr id="63493" name="Rectangle 5"/>
          <p:cNvSpPr>
            <a:spLocks noChangeArrowheads="1"/>
          </p:cNvSpPr>
          <p:nvPr/>
        </p:nvSpPr>
        <p:spPr bwMode="auto">
          <a:xfrm>
            <a:off x="3238500" y="2914650"/>
            <a:ext cx="9144000" cy="0"/>
          </a:xfrm>
          <a:prstGeom prst="rect">
            <a:avLst/>
          </a:prstGeom>
          <a:noFill/>
          <a:ln w="9525">
            <a:noFill/>
            <a:miter lim="800000"/>
            <a:headEnd/>
            <a:tailEnd/>
          </a:ln>
        </p:spPr>
        <p:txBody>
          <a:bodyPr>
            <a:spAutoFit/>
          </a:bodyPr>
          <a:lstStyle/>
          <a:p>
            <a:endParaRPr lang="es-ES"/>
          </a:p>
        </p:txBody>
      </p:sp>
      <p:pic>
        <p:nvPicPr>
          <p:cNvPr id="63494" name="Picture 6"/>
          <p:cNvPicPr>
            <a:picLocks noChangeAspect="1" noChangeArrowheads="1"/>
          </p:cNvPicPr>
          <p:nvPr/>
        </p:nvPicPr>
        <p:blipFill>
          <a:blip r:embed="rId2" cstate="print"/>
          <a:srcRect/>
          <a:stretch>
            <a:fillRect/>
          </a:stretch>
        </p:blipFill>
        <p:spPr bwMode="auto">
          <a:xfrm>
            <a:off x="857250" y="1500188"/>
            <a:ext cx="2643188" cy="2478087"/>
          </a:xfrm>
          <a:prstGeom prst="rect">
            <a:avLst/>
          </a:prstGeom>
          <a:noFill/>
          <a:ln w="9525">
            <a:noFill/>
            <a:miter lim="800000"/>
            <a:headEnd/>
            <a:tailEnd/>
          </a:ln>
        </p:spPr>
      </p:pic>
      <p:sp>
        <p:nvSpPr>
          <p:cNvPr id="63495" name="Text Box 7"/>
          <p:cNvSpPr txBox="1">
            <a:spLocks noChangeArrowheads="1"/>
          </p:cNvSpPr>
          <p:nvPr/>
        </p:nvSpPr>
        <p:spPr bwMode="auto">
          <a:xfrm>
            <a:off x="3643313" y="1524000"/>
            <a:ext cx="4800600" cy="2308225"/>
          </a:xfrm>
          <a:prstGeom prst="rect">
            <a:avLst/>
          </a:prstGeom>
          <a:noFill/>
          <a:ln w="9525">
            <a:noFill/>
            <a:miter lim="800000"/>
            <a:headEnd/>
            <a:tailEnd/>
          </a:ln>
        </p:spPr>
        <p:txBody>
          <a:bodyPr>
            <a:spAutoFit/>
          </a:bodyPr>
          <a:lstStyle/>
          <a:p>
            <a:pPr algn="ctr">
              <a:spcBef>
                <a:spcPct val="50000"/>
              </a:spcBef>
            </a:pPr>
            <a:r>
              <a:rPr lang="es-PA" sz="3600">
                <a:solidFill>
                  <a:srgbClr val="C00000"/>
                </a:solidFill>
                <a:latin typeface="Arial Black" pitchFamily="34" charset="0"/>
              </a:rPr>
              <a:t>“EL TRABAJO ERA UNA ACTIVIDAD SIN NOBLEZA”</a:t>
            </a:r>
            <a:endParaRPr lang="es-ES" sz="3600">
              <a:solidFill>
                <a:srgbClr val="C00000"/>
              </a:solidFill>
              <a:latin typeface="Arial Black" pitchFamily="34" charset="0"/>
            </a:endParaRPr>
          </a:p>
        </p:txBody>
      </p:sp>
      <p:sp>
        <p:nvSpPr>
          <p:cNvPr id="63496" name="8 CuadroTexto"/>
          <p:cNvSpPr txBox="1">
            <a:spLocks noChangeArrowheads="1"/>
          </p:cNvSpPr>
          <p:nvPr/>
        </p:nvSpPr>
        <p:spPr bwMode="auto">
          <a:xfrm>
            <a:off x="142875" y="5072063"/>
            <a:ext cx="8786813" cy="461962"/>
          </a:xfrm>
          <a:prstGeom prst="rect">
            <a:avLst/>
          </a:prstGeom>
          <a:noFill/>
          <a:ln w="9525">
            <a:noFill/>
            <a:miter lim="800000"/>
            <a:headEnd/>
            <a:tailEnd/>
          </a:ln>
        </p:spPr>
        <p:txBody>
          <a:bodyPr>
            <a:spAutoFit/>
          </a:bodyPr>
          <a:lstStyle/>
          <a:p>
            <a:endParaRPr lang="es-ES"/>
          </a:p>
        </p:txBody>
      </p:sp>
      <p:sp>
        <p:nvSpPr>
          <p:cNvPr id="63497" name="9 Rectángulo"/>
          <p:cNvSpPr>
            <a:spLocks noChangeArrowheads="1"/>
          </p:cNvSpPr>
          <p:nvPr/>
        </p:nvSpPr>
        <p:spPr bwMode="auto">
          <a:xfrm>
            <a:off x="214313" y="4000500"/>
            <a:ext cx="8358187" cy="2800350"/>
          </a:xfrm>
          <a:prstGeom prst="rect">
            <a:avLst/>
          </a:prstGeom>
          <a:noFill/>
          <a:ln w="9525">
            <a:noFill/>
            <a:miter lim="800000"/>
            <a:headEnd/>
            <a:tailEnd/>
          </a:ln>
        </p:spPr>
        <p:txBody>
          <a:bodyPr>
            <a:spAutoFit/>
          </a:bodyPr>
          <a:lstStyle/>
          <a:p>
            <a:pPr lvl="2" algn="just"/>
            <a:r>
              <a:rPr lang="es-ES" sz="1600">
                <a:solidFill>
                  <a:srgbClr val="FF3300"/>
                </a:solidFill>
                <a:latin typeface="Arial Black" pitchFamily="34" charset="0"/>
              </a:rPr>
              <a:t>SERVIDUMBRE EN LA EDAD MEDIA</a:t>
            </a:r>
          </a:p>
          <a:p>
            <a:pPr lvl="2" algn="just"/>
            <a:r>
              <a:rPr lang="es-ES" sz="1600">
                <a:solidFill>
                  <a:srgbClr val="000066"/>
                </a:solidFill>
                <a:latin typeface="Arial Black" pitchFamily="34" charset="0"/>
              </a:rPr>
              <a:t>LOS CAMPESINOS LLAMADOS SIERVOS,  VIVIAN Y TRABAJABAN EN UN ÚNICO LUGAR AL SERVICIO DE LOS NOBLES</a:t>
            </a:r>
            <a:r>
              <a:rPr lang="es-MX" sz="1600">
                <a:solidFill>
                  <a:srgbClr val="000066"/>
                </a:solidFill>
                <a:latin typeface="Arial Black" pitchFamily="34" charset="0"/>
              </a:rPr>
              <a:t> O</a:t>
            </a:r>
            <a:r>
              <a:rPr lang="es-ES" sz="1600">
                <a:solidFill>
                  <a:srgbClr val="000066"/>
                </a:solidFill>
                <a:latin typeface="Arial Black" pitchFamily="34" charset="0"/>
              </a:rPr>
              <a:t> TERRATENIENTES. Y</a:t>
            </a:r>
            <a:r>
              <a:rPr lang="es-PA" sz="1600">
                <a:solidFill>
                  <a:srgbClr val="000066"/>
                </a:solidFill>
                <a:latin typeface="Arial Black" pitchFamily="34" charset="0"/>
              </a:rPr>
              <a:t> </a:t>
            </a:r>
            <a:r>
              <a:rPr lang="es-ES" sz="1600">
                <a:solidFill>
                  <a:srgbClr val="000066"/>
                </a:solidFill>
                <a:latin typeface="Arial Black" pitchFamily="34" charset="0"/>
              </a:rPr>
              <a:t>L</a:t>
            </a:r>
            <a:r>
              <a:rPr lang="es-PA" sz="1600">
                <a:solidFill>
                  <a:srgbClr val="000066"/>
                </a:solidFill>
                <a:latin typeface="Arial Black" pitchFamily="34" charset="0"/>
              </a:rPr>
              <a:t>O</a:t>
            </a:r>
            <a:r>
              <a:rPr lang="es-ES" sz="1600">
                <a:solidFill>
                  <a:srgbClr val="000066"/>
                </a:solidFill>
                <a:latin typeface="Arial Black" pitchFamily="34" charset="0"/>
              </a:rPr>
              <a:t> LLAMABAN SEÑOR</a:t>
            </a:r>
            <a:r>
              <a:rPr lang="es-PA" sz="1600">
                <a:solidFill>
                  <a:srgbClr val="000066"/>
                </a:solidFill>
                <a:latin typeface="Arial Black" pitchFamily="34" charset="0"/>
              </a:rPr>
              <a:t>.</a:t>
            </a:r>
            <a:r>
              <a:rPr lang="es-ES" sz="1600">
                <a:solidFill>
                  <a:srgbClr val="000066"/>
                </a:solidFill>
                <a:latin typeface="Arial Black" pitchFamily="34" charset="0"/>
              </a:rPr>
              <a:t>  SE OCUPABAN DE LAS TIERRAS DEL SEÑOR, RECIBÍAN A CAMBIO UNA HUMILDE VIVIENDA, UN PEQUEÑO TERRENO ADYACENTE, ALGUNOS ANIMALES DE GRANJA Y PROTECCIÓN ANTE LOS FORAJIDOS Y LOS DEMÁS SEÑORES. LOS SIERVOS DEBÍAN ENTREGAR PARTE DE SU PROPIA COSECHA COMO PAGO Y ESTABAN SUJETOS A MUCHAS OTRAS OBLIGACIONES E IMPUESTOS</a:t>
            </a:r>
            <a:endParaRPr lang="es-ES"/>
          </a:p>
        </p:txBody>
      </p:sp>
    </p:spTree>
    <p:extLst>
      <p:ext uri="{BB962C8B-B14F-4D97-AF65-F5344CB8AC3E}">
        <p14:creationId xmlns:p14="http://schemas.microsoft.com/office/powerpoint/2010/main" val="2848324273"/>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60771"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4822" name="Group 22"/>
          <p:cNvGraphicFramePr>
            <a:graphicFrameLocks noGrp="1"/>
          </p:cNvGraphicFramePr>
          <p:nvPr/>
        </p:nvGraphicFramePr>
        <p:xfrm>
          <a:off x="152400" y="1358900"/>
          <a:ext cx="8839200" cy="4949825"/>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1" i="0" u="sng" strike="noStrike" cap="none" normalizeH="0" baseline="0" dirty="0" smtClean="0">
                          <a:ln>
                            <a:noFill/>
                          </a:ln>
                          <a:solidFill>
                            <a:schemeClr val="tx1"/>
                          </a:solidFill>
                          <a:effectLst/>
                          <a:latin typeface="Arial" charset="0"/>
                        </a:rPr>
                        <a:t>COMPRENDE:</a:t>
                      </a:r>
                      <a:endParaRPr kumimoji="0" lang="es-ES" sz="2800" b="0" i="0" u="none" strike="noStrike" cap="none" normalizeH="0" baseline="0" dirty="0" smtClean="0">
                        <a:ln>
                          <a:noFill/>
                        </a:ln>
                        <a:solidFill>
                          <a:schemeClr val="tx1"/>
                        </a:solidFill>
                        <a:effectLst/>
                        <a:latin typeface="Arial" charset="0"/>
                      </a:endParaRP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rgbClr val="660066"/>
                          </a:solidFill>
                          <a:effectLst/>
                          <a:latin typeface="Arial Black" pitchFamily="34" charset="0"/>
                        </a:rPr>
                        <a:t>GLICEMIA</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rgbClr val="660066"/>
                          </a:solidFill>
                          <a:effectLst/>
                          <a:latin typeface="Arial Black" pitchFamily="34" charset="0"/>
                        </a:rPr>
                        <a:t>NITROGENO DE UREA. CREATININA.</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PA" sz="2400" b="0" i="0" u="none" strike="noStrike" cap="none" normalizeH="0" baseline="0" dirty="0" smtClean="0">
                          <a:ln>
                            <a:noFill/>
                          </a:ln>
                          <a:solidFill>
                            <a:srgbClr val="660066"/>
                          </a:solidFill>
                          <a:effectLst/>
                          <a:latin typeface="Arial Black" pitchFamily="34" charset="0"/>
                        </a:rPr>
                        <a:t>COLESTEROL. HDL, LDL, VDL.</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PA" sz="2400" b="0" i="0" u="none" strike="noStrike" cap="none" normalizeH="0" baseline="0" dirty="0" smtClean="0">
                          <a:ln>
                            <a:noFill/>
                          </a:ln>
                          <a:solidFill>
                            <a:srgbClr val="660066"/>
                          </a:solidFill>
                          <a:effectLst/>
                          <a:latin typeface="Arial Black" pitchFamily="34" charset="0"/>
                        </a:rPr>
                        <a:t>TRIGLICERIDOS. AC. URICO.</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ALAT, ASAT.</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GRUPO Y FACTOR RH</a:t>
                      </a:r>
                      <a:endParaRPr kumimoji="0" lang="es-PA" sz="2400" b="0" i="0" u="none" strike="noStrike" cap="none" normalizeH="0" baseline="0" dirty="0" smtClean="0">
                        <a:ln>
                          <a:noFill/>
                        </a:ln>
                        <a:solidFill>
                          <a:srgbClr val="660066"/>
                        </a:solidFill>
                        <a:effectLst/>
                        <a:latin typeface="Arial Black"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60780"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2757058689"/>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61795"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8900" name="Group 4"/>
          <p:cNvGraphicFramePr>
            <a:graphicFrameLocks noGrp="1"/>
          </p:cNvGraphicFramePr>
          <p:nvPr/>
        </p:nvGraphicFramePr>
        <p:xfrm>
          <a:off x="152400" y="1358900"/>
          <a:ext cx="8839200" cy="5138928"/>
        </p:xfrm>
        <a:graphic>
          <a:graphicData uri="http://schemas.openxmlformats.org/drawingml/2006/table">
            <a:tbl>
              <a:tblPr/>
              <a:tblGrid>
                <a:gridCol w="2474913"/>
                <a:gridCol w="63642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None/>
                        <a:tabLst/>
                      </a:pPr>
                      <a:r>
                        <a:rPr kumimoji="0" lang="es-MX" sz="2800" b="0" i="0" u="none" strike="noStrike" cap="none" normalizeH="0" baseline="0" dirty="0" smtClean="0">
                          <a:ln>
                            <a:noFill/>
                          </a:ln>
                          <a:solidFill>
                            <a:srgbClr val="100264"/>
                          </a:solidFill>
                          <a:effectLst/>
                          <a:latin typeface="Arial Black" pitchFamily="34" charset="0"/>
                        </a:rPr>
                        <a:t>   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1" i="0" u="sng" strike="noStrike" cap="none" normalizeH="0" baseline="0" dirty="0" smtClean="0">
                          <a:ln>
                            <a:noFill/>
                          </a:ln>
                          <a:solidFill>
                            <a:schemeClr val="tx1"/>
                          </a:solidFill>
                          <a:effectLst/>
                          <a:latin typeface="Arial" charset="0"/>
                        </a:rPr>
                        <a:t>COMPRENDE:</a:t>
                      </a:r>
                      <a:endParaRPr kumimoji="0" lang="es-ES" sz="2800" b="0" i="0" u="none" strike="noStrike" cap="none" normalizeH="0" baseline="0" dirty="0" smtClean="0">
                        <a:ln>
                          <a:noFill/>
                        </a:ln>
                        <a:solidFill>
                          <a:schemeClr val="tx1"/>
                        </a:solidFill>
                        <a:effectLst/>
                        <a:latin typeface="Arial"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ES" sz="2400" b="0" i="0" u="none" strike="noStrike" cap="none" normalizeH="0" baseline="0" dirty="0" smtClean="0">
                          <a:ln>
                            <a:noFill/>
                          </a:ln>
                          <a:solidFill>
                            <a:srgbClr val="660066"/>
                          </a:solidFill>
                          <a:effectLst/>
                          <a:latin typeface="Arial Black" pitchFamily="34" charset="0"/>
                        </a:rPr>
                        <a:t>    RX. DE: COLUMNA CERVICAL, DORSAL Y/O LUMBAR. </a:t>
                      </a: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000066"/>
                          </a:solidFill>
                          <a:effectLst/>
                          <a:latin typeface="Arial Black" pitchFamily="34" charset="0"/>
                        </a:rPr>
                        <a:t>1. </a:t>
                      </a:r>
                      <a:r>
                        <a:rPr kumimoji="0" lang="es-ES" sz="2400" b="0" i="0" u="none" strike="noStrike" cap="none" normalizeH="0" baseline="0" dirty="0" smtClean="0">
                          <a:ln>
                            <a:noFill/>
                          </a:ln>
                          <a:solidFill>
                            <a:srgbClr val="000066"/>
                          </a:solidFill>
                          <a:effectLst/>
                          <a:latin typeface="Arial Black" pitchFamily="34" charset="0"/>
                        </a:rPr>
                        <a:t>CALCIO Y FÓSFORO SÉRICO</a:t>
                      </a:r>
                      <a:r>
                        <a:rPr kumimoji="0" lang="es-MX" sz="2400" b="0" i="0" u="none" strike="noStrike" cap="none" normalizeH="0" baseline="0" dirty="0" smtClean="0">
                          <a:ln>
                            <a:noFill/>
                          </a:ln>
                          <a:solidFill>
                            <a:srgbClr val="000066"/>
                          </a:solidFill>
                          <a:effectLst/>
                          <a:latin typeface="Arial Black" pitchFamily="34" charset="0"/>
                        </a:rPr>
                        <a:t>.</a:t>
                      </a:r>
                      <a:r>
                        <a:rPr kumimoji="0" lang="es-ES" sz="2400" b="0" i="0" u="none" strike="noStrike" cap="none" normalizeH="0" baseline="0" dirty="0" smtClean="0">
                          <a:ln>
                            <a:noFill/>
                          </a:ln>
                          <a:solidFill>
                            <a:srgbClr val="000066"/>
                          </a:solidFill>
                          <a:effectLst/>
                          <a:latin typeface="Arial Black" pitchFamily="34" charset="0"/>
                        </a:rPr>
                        <a:t> </a:t>
                      </a:r>
                      <a:endParaRPr kumimoji="0" lang="es-MX" sz="2400" b="0" i="0" u="none" strike="noStrike" cap="none" normalizeH="0" baseline="0" dirty="0" smtClean="0">
                        <a:ln>
                          <a:noFill/>
                        </a:ln>
                        <a:solidFill>
                          <a:srgbClr val="000066"/>
                        </a:solidFill>
                        <a:effectLst/>
                        <a:latin typeface="Arial Black"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000066"/>
                          </a:solidFill>
                          <a:effectLst/>
                          <a:latin typeface="Arial Black" pitchFamily="34" charset="0"/>
                        </a:rPr>
                        <a:t>2. </a:t>
                      </a:r>
                      <a:r>
                        <a:rPr kumimoji="0" lang="es-ES" sz="2400" b="0" i="0" u="none" strike="noStrike" cap="none" normalizeH="0" baseline="0" dirty="0" smtClean="0">
                          <a:ln>
                            <a:noFill/>
                          </a:ln>
                          <a:solidFill>
                            <a:srgbClr val="000066"/>
                          </a:solidFill>
                          <a:effectLst/>
                          <a:latin typeface="Arial Black" pitchFamily="34" charset="0"/>
                        </a:rPr>
                        <a:t>FOSFATASA ALCALINA</a:t>
                      </a:r>
                      <a:r>
                        <a:rPr kumimoji="0" lang="es-MX" sz="2400" b="0" i="0" u="none" strike="noStrike" cap="none" normalizeH="0" baseline="0" dirty="0" smtClean="0">
                          <a:ln>
                            <a:noFill/>
                          </a:ln>
                          <a:solidFill>
                            <a:srgbClr val="000066"/>
                          </a:solidFill>
                          <a:effectLst/>
                          <a:latin typeface="Arial Black" pitchFamily="34" charset="0"/>
                        </a:rPr>
                        <a:t>.</a:t>
                      </a:r>
                      <a:r>
                        <a:rPr kumimoji="0" lang="es-ES" sz="2400" b="0" i="0" u="none" strike="noStrike" cap="none" normalizeH="0" baseline="0" dirty="0" smtClean="0">
                          <a:ln>
                            <a:noFill/>
                          </a:ln>
                          <a:solidFill>
                            <a:srgbClr val="000066"/>
                          </a:solidFill>
                          <a:effectLst/>
                          <a:latin typeface="Arial Black" pitchFamily="34" charset="0"/>
                        </a:rPr>
                        <a:t> </a:t>
                      </a:r>
                      <a:endParaRPr kumimoji="0" lang="es-MX" sz="2400" b="0" i="0" u="none" strike="noStrike" cap="none" normalizeH="0" baseline="0" dirty="0" smtClean="0">
                        <a:ln>
                          <a:noFill/>
                        </a:ln>
                        <a:solidFill>
                          <a:srgbClr val="000066"/>
                        </a:solidFill>
                        <a:effectLst/>
                        <a:latin typeface="Arial Black"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000066"/>
                          </a:solidFill>
                          <a:effectLst/>
                          <a:latin typeface="Arial Black" pitchFamily="34" charset="0"/>
                        </a:rPr>
                        <a:t>3. </a:t>
                      </a:r>
                      <a:r>
                        <a:rPr kumimoji="0" lang="es-ES" sz="2400" b="0" i="0" u="none" strike="noStrike" cap="none" normalizeH="0" baseline="0" dirty="0" smtClean="0">
                          <a:ln>
                            <a:noFill/>
                          </a:ln>
                          <a:solidFill>
                            <a:srgbClr val="000066"/>
                          </a:solidFill>
                          <a:effectLst/>
                          <a:latin typeface="Arial Black" pitchFamily="34" charset="0"/>
                        </a:rPr>
                        <a:t>FOSFATASA ÁCIDA </a:t>
                      </a:r>
                      <a:r>
                        <a:rPr kumimoji="0" lang="es-ES" sz="2400" b="0" i="0" u="none" strike="noStrike" cap="none" normalizeH="0" baseline="0" dirty="0" smtClean="0">
                          <a:ln>
                            <a:noFill/>
                          </a:ln>
                          <a:solidFill>
                            <a:srgbClr val="922B20"/>
                          </a:solidFill>
                          <a:effectLst/>
                          <a:latin typeface="Arial Black" pitchFamily="34" charset="0"/>
                        </a:rPr>
                        <a:t>EN HOMBRES &gt; 40 AÑOS</a:t>
                      </a:r>
                      <a:r>
                        <a:rPr kumimoji="0" lang="es-MX" sz="2400" b="0" i="0" u="none" strike="noStrike" cap="none" normalizeH="0" baseline="0" dirty="0" smtClean="0">
                          <a:ln>
                            <a:noFill/>
                          </a:ln>
                          <a:solidFill>
                            <a:srgbClr val="922B20"/>
                          </a:solidFill>
                          <a:effectLst/>
                          <a:latin typeface="Arial Black" pitchFamily="34" charset="0"/>
                        </a:rPr>
                        <a:t> POR SOSPECHA DE TUMOR PROSTATICO.</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chemeClr val="accent2"/>
                          </a:solidFill>
                          <a:effectLst/>
                          <a:latin typeface="Arial Black" pitchFamily="34" charset="0"/>
                        </a:rPr>
                        <a:t>  AUDIOMETRÍAS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chemeClr val="accent2"/>
                          </a:solidFill>
                          <a:effectLst/>
                          <a:latin typeface="Arial Black" pitchFamily="34" charset="0"/>
                        </a:rPr>
                        <a:t>TEST PSICOTÉCNICO</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chemeClr val="accent2"/>
                          </a:solidFill>
                          <a:effectLst/>
                          <a:latin typeface="Arial Black" pitchFamily="34" charset="0"/>
                        </a:rPr>
                        <a:t>ESPIROMETRÍA. OTROS.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61804" name="Picture 12"/>
          <p:cNvPicPr>
            <a:picLocks noChangeAspect="1" noChangeArrowheads="1"/>
          </p:cNvPicPr>
          <p:nvPr/>
        </p:nvPicPr>
        <p:blipFill>
          <a:blip r:embed="rId2" cstate="print"/>
          <a:srcRect/>
          <a:stretch>
            <a:fillRect/>
          </a:stretch>
        </p:blipFill>
        <p:spPr bwMode="auto">
          <a:xfrm>
            <a:off x="323850" y="3368675"/>
            <a:ext cx="2087563" cy="2005013"/>
          </a:xfrm>
          <a:prstGeom prst="rect">
            <a:avLst/>
          </a:prstGeom>
          <a:noFill/>
          <a:ln w="9525">
            <a:noFill/>
            <a:miter lim="800000"/>
            <a:headEnd/>
            <a:tailEnd/>
          </a:ln>
        </p:spPr>
      </p:pic>
    </p:spTree>
    <p:extLst>
      <p:ext uri="{BB962C8B-B14F-4D97-AF65-F5344CB8AC3E}">
        <p14:creationId xmlns:p14="http://schemas.microsoft.com/office/powerpoint/2010/main" val="3899474156"/>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62819"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205843" name="Group 19"/>
          <p:cNvGraphicFramePr>
            <a:graphicFrameLocks noGrp="1"/>
          </p:cNvGraphicFramePr>
          <p:nvPr/>
        </p:nvGraphicFramePr>
        <p:xfrm>
          <a:off x="152400" y="1358900"/>
          <a:ext cx="8839200" cy="5248656"/>
        </p:xfrm>
        <a:graphic>
          <a:graphicData uri="http://schemas.openxmlformats.org/drawingml/2006/table">
            <a:tbl>
              <a:tblPr/>
              <a:tblGrid>
                <a:gridCol w="2906713"/>
                <a:gridCol w="59324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32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ES"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800000"/>
                          </a:solidFill>
                          <a:effectLst/>
                          <a:latin typeface="Arial Black" pitchFamily="34" charset="0"/>
                        </a:rPr>
                        <a:t>EXAMEN PRE-OCUPACIONAL:</a:t>
                      </a:r>
                    </a:p>
                    <a:p>
                      <a:pPr marL="533400" marR="0" lvl="0" indent="-533400" algn="just" defTabSz="914400" rtl="0" eaLnBrk="1" fontAlgn="base" latinLnBrk="0" hangingPunct="1">
                        <a:lnSpc>
                          <a:spcPct val="100000"/>
                        </a:lnSpc>
                        <a:spcBef>
                          <a:spcPct val="20000"/>
                        </a:spcBef>
                        <a:spcAft>
                          <a:spcPct val="0"/>
                        </a:spcAft>
                        <a:buClrTx/>
                        <a:buSzTx/>
                        <a:buFontTx/>
                        <a:buChar char="•"/>
                        <a:tabLst/>
                      </a:pPr>
                      <a:r>
                        <a:rPr kumimoji="0" lang="es-ES" sz="2800" b="1" i="0" u="sng" strike="noStrike" cap="none" normalizeH="0" baseline="0" dirty="0" smtClean="0">
                          <a:ln>
                            <a:noFill/>
                          </a:ln>
                          <a:solidFill>
                            <a:schemeClr val="tx1"/>
                          </a:solidFill>
                          <a:effectLst/>
                          <a:latin typeface="Arial" charset="0"/>
                        </a:rPr>
                        <a:t>COMPRENDE:</a:t>
                      </a:r>
                      <a:endParaRPr kumimoji="0" lang="es-ES" sz="2800" b="0" i="0" u="none" strike="noStrike" cap="none" normalizeH="0" baseline="0" dirty="0" smtClean="0">
                        <a:ln>
                          <a:noFill/>
                        </a:ln>
                        <a:solidFill>
                          <a:schemeClr val="tx1"/>
                        </a:solidFill>
                        <a:effectLst/>
                        <a:latin typeface="Arial" charset="0"/>
                      </a:endParaRP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400" b="0" i="0" u="none" strike="noStrike" cap="none" normalizeH="0" baseline="0" dirty="0" smtClean="0">
                          <a:ln>
                            <a:noFill/>
                          </a:ln>
                          <a:solidFill>
                            <a:schemeClr val="accent2"/>
                          </a:solidFill>
                          <a:effectLst/>
                          <a:latin typeface="Arial Black" pitchFamily="34" charset="0"/>
                        </a:rPr>
                        <a:t>OPCIONALES:</a:t>
                      </a:r>
                      <a:endParaRPr kumimoji="0" lang="es-ES" sz="2400" b="0" i="0" u="none" strike="noStrike" cap="none" normalizeH="0" baseline="0" dirty="0" smtClean="0">
                        <a:ln>
                          <a:noFill/>
                        </a:ln>
                        <a:solidFill>
                          <a:srgbClr val="660066"/>
                        </a:solidFill>
                        <a:effectLst/>
                        <a:latin typeface="Arial Black" pitchFamily="34" charset="0"/>
                      </a:endParaRP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MACHADO-GUERREIRO</a:t>
                      </a:r>
                      <a:br>
                        <a:rPr kumimoji="0" lang="es-ES" sz="2800" b="0" i="0" u="none" strike="noStrike" cap="none" normalizeH="0" baseline="0" dirty="0" smtClean="0">
                          <a:ln>
                            <a:noFill/>
                          </a:ln>
                          <a:solidFill>
                            <a:srgbClr val="660066"/>
                          </a:solidFill>
                          <a:effectLst/>
                          <a:latin typeface="Arial Black" pitchFamily="34" charset="0"/>
                        </a:rPr>
                      </a:br>
                      <a:r>
                        <a:rPr kumimoji="0" lang="es-ES" sz="2800" b="0" i="0" u="none" strike="noStrike" cap="none" normalizeH="0" baseline="0" dirty="0" smtClean="0">
                          <a:ln>
                            <a:noFill/>
                          </a:ln>
                          <a:solidFill>
                            <a:srgbClr val="660066"/>
                          </a:solidFill>
                          <a:effectLst/>
                          <a:latin typeface="Arial Black" pitchFamily="34" charset="0"/>
                        </a:rPr>
                        <a:t>(PARA DETECTAR CHAGAS)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PRUEBA DE HUDDLESSON PARA BRUCELOSIS.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TEST DE EMBARAZO </a:t>
                      </a:r>
                      <a:r>
                        <a:rPr kumimoji="0" lang="es-ES" sz="1600" b="0" i="0" u="none" strike="noStrike" cap="none" normalizeH="0" baseline="0" dirty="0" smtClean="0">
                          <a:ln>
                            <a:noFill/>
                          </a:ln>
                          <a:solidFill>
                            <a:srgbClr val="660066"/>
                          </a:solidFill>
                          <a:effectLst/>
                          <a:latin typeface="Arial Black" pitchFamily="34" charset="0"/>
                        </a:rPr>
                        <a:t>(ORTHO)</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TEST DE DROGAS</a:t>
                      </a:r>
                    </a:p>
                    <a:p>
                      <a:pPr marL="533400" marR="0" lvl="0" indent="-533400" algn="l" defTabSz="914400" rtl="0" eaLnBrk="1" fontAlgn="base" latinLnBrk="0" hangingPunct="1">
                        <a:lnSpc>
                          <a:spcPct val="100000"/>
                        </a:lnSpc>
                        <a:spcBef>
                          <a:spcPct val="20000"/>
                        </a:spcBef>
                        <a:spcAft>
                          <a:spcPct val="0"/>
                        </a:spcAft>
                        <a:buClrTx/>
                        <a:buSzTx/>
                        <a:buFontTx/>
                        <a:buChar char="•"/>
                        <a:tabLst/>
                      </a:pPr>
                      <a:r>
                        <a:rPr kumimoji="0" lang="es-ES" sz="2800" b="0" i="0" u="none" strike="noStrike" cap="none" normalizeH="0" baseline="0" dirty="0" smtClean="0">
                          <a:ln>
                            <a:noFill/>
                          </a:ln>
                          <a:solidFill>
                            <a:srgbClr val="660066"/>
                          </a:solidFill>
                          <a:effectLst/>
                          <a:latin typeface="Arial Black" pitchFamily="34" charset="0"/>
                        </a:rPr>
                        <a:t> HIV.</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62828" name="Picture 12"/>
          <p:cNvPicPr>
            <a:picLocks noChangeAspect="1" noChangeArrowheads="1"/>
          </p:cNvPicPr>
          <p:nvPr/>
        </p:nvPicPr>
        <p:blipFill>
          <a:blip r:embed="rId2" cstate="print"/>
          <a:srcRect/>
          <a:stretch>
            <a:fillRect/>
          </a:stretch>
        </p:blipFill>
        <p:spPr bwMode="auto">
          <a:xfrm>
            <a:off x="684213" y="3368675"/>
            <a:ext cx="2087562" cy="2005013"/>
          </a:xfrm>
          <a:prstGeom prst="rect">
            <a:avLst/>
          </a:prstGeom>
          <a:noFill/>
          <a:ln w="9525">
            <a:noFill/>
            <a:miter lim="800000"/>
            <a:headEnd/>
            <a:tailEnd/>
          </a:ln>
        </p:spPr>
      </p:pic>
    </p:spTree>
    <p:extLst>
      <p:ext uri="{BB962C8B-B14F-4D97-AF65-F5344CB8AC3E}">
        <p14:creationId xmlns:p14="http://schemas.microsoft.com/office/powerpoint/2010/main" val="1059585394"/>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b="1" smtClean="0">
                <a:solidFill>
                  <a:srgbClr val="CC3300"/>
                </a:solidFill>
              </a:rPr>
              <a:t>MEDIDAS PREVENTIVAS EN SALUD Y SEGURIDAD OCUPACIONAL</a:t>
            </a:r>
          </a:p>
        </p:txBody>
      </p:sp>
      <p:sp>
        <p:nvSpPr>
          <p:cNvPr id="163843" name="Rectangle 3"/>
          <p:cNvSpPr>
            <a:spLocks noGrp="1" noChangeArrowheads="1"/>
          </p:cNvSpPr>
          <p:nvPr>
            <p:ph idx="1"/>
          </p:nvPr>
        </p:nvSpPr>
        <p:spPr>
          <a:xfrm>
            <a:off x="152400" y="685800"/>
            <a:ext cx="8915400" cy="582613"/>
          </a:xfrm>
        </p:spPr>
        <p:txBody>
          <a:bodyPr/>
          <a:lstStyle/>
          <a:p>
            <a:pPr algn="ctr" eaLnBrk="1" hangingPunct="1">
              <a:buFontTx/>
              <a:buNone/>
            </a:pPr>
            <a:r>
              <a:rPr lang="es-MX" sz="2800" smtClean="0">
                <a:solidFill>
                  <a:srgbClr val="000066"/>
                </a:solidFill>
                <a:latin typeface="Arial Black" pitchFamily="34" charset="0"/>
              </a:rPr>
              <a:t>CONTROL DEL F.DE R. RIESGO Y PELIGROS</a:t>
            </a:r>
          </a:p>
        </p:txBody>
      </p:sp>
      <p:graphicFrame>
        <p:nvGraphicFramePr>
          <p:cNvPr id="197661" name="Group 29"/>
          <p:cNvGraphicFramePr>
            <a:graphicFrameLocks noGrp="1"/>
          </p:cNvGraphicFramePr>
          <p:nvPr/>
        </p:nvGraphicFramePr>
        <p:xfrm>
          <a:off x="152400" y="1358900"/>
          <a:ext cx="8839200" cy="4949825"/>
        </p:xfrm>
        <a:graphic>
          <a:graphicData uri="http://schemas.openxmlformats.org/drawingml/2006/table">
            <a:tbl>
              <a:tblPr/>
              <a:tblGrid>
                <a:gridCol w="2474913"/>
                <a:gridCol w="6364287"/>
              </a:tblGrid>
              <a:tr h="4949825">
                <a:tc>
                  <a:txBody>
                    <a:bodyPr/>
                    <a:lstStyle/>
                    <a:p>
                      <a:pPr marL="533400" marR="0" lvl="0" indent="-533400" algn="ctr" defTabSz="914400" rtl="0" eaLnBrk="1" fontAlgn="base" latinLnBrk="0" hangingPunct="1">
                        <a:lnSpc>
                          <a:spcPct val="100000"/>
                        </a:lnSpc>
                        <a:spcBef>
                          <a:spcPct val="20000"/>
                        </a:spcBef>
                        <a:spcAft>
                          <a:spcPct val="0"/>
                        </a:spcAft>
                        <a:buClrTx/>
                        <a:buSzTx/>
                        <a:buFontTx/>
                        <a:buAutoNum type="arabicPeriod"/>
                        <a:tabLst/>
                      </a:pPr>
                      <a:r>
                        <a:rPr kumimoji="0" lang="es-MX" sz="2400" b="0" i="0" u="none" strike="noStrike" cap="none" normalizeH="0" baseline="0" dirty="0" smtClean="0">
                          <a:ln>
                            <a:noFill/>
                          </a:ln>
                          <a:solidFill>
                            <a:srgbClr val="100264"/>
                          </a:solidFill>
                          <a:effectLst/>
                          <a:latin typeface="Arial Black" pitchFamily="34" charset="0"/>
                        </a:rPr>
                        <a:t>SOBRE EL HOMBRE.</a:t>
                      </a:r>
                    </a:p>
                    <a:p>
                      <a:pPr marL="533400" marR="0" lvl="0" indent="-533400" algn="ctr" defTabSz="914400" rtl="0" eaLnBrk="1" fontAlgn="base" latinLnBrk="0" hangingPunct="1">
                        <a:lnSpc>
                          <a:spcPct val="100000"/>
                        </a:lnSpc>
                        <a:spcBef>
                          <a:spcPct val="20000"/>
                        </a:spcBef>
                        <a:spcAft>
                          <a:spcPct val="0"/>
                        </a:spcAft>
                        <a:buClrTx/>
                        <a:buSzTx/>
                        <a:buFontTx/>
                        <a:buNone/>
                        <a:tabLst/>
                      </a:pPr>
                      <a:endParaRPr kumimoji="0" lang="es-PA" sz="3200" b="0" i="0" u="none" strike="noStrike" cap="none" normalizeH="0" baseline="0" dirty="0" smtClean="0">
                        <a:ln>
                          <a:noFill/>
                        </a:ln>
                        <a:solidFill>
                          <a:srgbClr val="100264"/>
                        </a:solidFill>
                        <a:effectLst/>
                        <a:latin typeface="Arial Black"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533400" marR="0" lvl="0" indent="-533400" algn="l" defTabSz="914400" rtl="0" eaLnBrk="1" fontAlgn="base" latinLnBrk="0" hangingPunct="1">
                        <a:lnSpc>
                          <a:spcPct val="100000"/>
                        </a:lnSpc>
                        <a:spcBef>
                          <a:spcPct val="20000"/>
                        </a:spcBef>
                        <a:spcAft>
                          <a:spcPct val="0"/>
                        </a:spcAft>
                        <a:buClrTx/>
                        <a:buSzTx/>
                        <a:buFontTx/>
                        <a:buNone/>
                        <a:tabLst/>
                      </a:pPr>
                      <a:r>
                        <a:rPr kumimoji="0" lang="es-MX" sz="3200" b="0" i="0" u="none" strike="noStrike" cap="none" normalizeH="0" baseline="0" dirty="0" smtClean="0">
                          <a:ln>
                            <a:noFill/>
                          </a:ln>
                          <a:solidFill>
                            <a:srgbClr val="800000"/>
                          </a:solidFill>
                          <a:effectLst/>
                          <a:latin typeface="Arial Black" pitchFamily="34" charset="0"/>
                        </a:rPr>
                        <a:t>2. EXAMEN PERÍODICO.</a:t>
                      </a:r>
                    </a:p>
                    <a:p>
                      <a:pPr marL="533400" marR="0" lvl="0" indent="-533400" algn="just" defTabSz="914400" rtl="0" eaLnBrk="1" fontAlgn="base" latinLnBrk="0" hangingPunct="1">
                        <a:lnSpc>
                          <a:spcPct val="100000"/>
                        </a:lnSpc>
                        <a:spcBef>
                          <a:spcPct val="20000"/>
                        </a:spcBef>
                        <a:spcAft>
                          <a:spcPct val="0"/>
                        </a:spcAft>
                        <a:buClrTx/>
                        <a:buSzTx/>
                        <a:buFontTx/>
                        <a:buNone/>
                        <a:tabLst/>
                      </a:pPr>
                      <a:r>
                        <a:rPr kumimoji="0" lang="es-ES" sz="2800" b="0" i="0" u="none" strike="noStrike" cap="none" normalizeH="0" baseline="0" dirty="0" smtClean="0">
                          <a:ln>
                            <a:noFill/>
                          </a:ln>
                          <a:solidFill>
                            <a:schemeClr val="tx1"/>
                          </a:solidFill>
                          <a:effectLst/>
                          <a:latin typeface="Arial" charset="0"/>
                        </a:rPr>
                        <a:t>    </a:t>
                      </a:r>
                      <a:r>
                        <a:rPr kumimoji="0" lang="es-ES" sz="2800" b="0" i="0" u="none" strike="noStrike" cap="none" normalizeH="0" baseline="0" dirty="0" smtClean="0">
                          <a:ln>
                            <a:noFill/>
                          </a:ln>
                          <a:solidFill>
                            <a:schemeClr val="accent2"/>
                          </a:solidFill>
                          <a:effectLst/>
                          <a:latin typeface="Arial Black" pitchFamily="34" charset="0"/>
                        </a:rPr>
                        <a:t>TIENEN COMO PROPÓSITO, LA DETECCIÓN Y TRATAMIENTO TEMPRANO DE ALGUNA ENFERMEDAD OCUPACIONAL, O RELACIONADAS O AGRAVADAS POR EL TRABAJO, (EJEMOPLO LA HIPERTENSIÓN, DIABETES)</a:t>
                      </a:r>
                      <a:endParaRPr kumimoji="0" lang="es-E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163852" name="Picture 12"/>
          <p:cNvPicPr>
            <a:picLocks noChangeAspect="1" noChangeArrowheads="1"/>
          </p:cNvPicPr>
          <p:nvPr/>
        </p:nvPicPr>
        <p:blipFill>
          <a:blip r:embed="rId2" cstate="print"/>
          <a:srcRect/>
          <a:stretch>
            <a:fillRect/>
          </a:stretch>
        </p:blipFill>
        <p:spPr bwMode="auto">
          <a:xfrm>
            <a:off x="323850" y="2997200"/>
            <a:ext cx="2087563" cy="2005013"/>
          </a:xfrm>
          <a:prstGeom prst="rect">
            <a:avLst/>
          </a:prstGeom>
          <a:noFill/>
          <a:ln w="9525">
            <a:noFill/>
            <a:miter lim="800000"/>
            <a:headEnd/>
            <a:tailEnd/>
          </a:ln>
        </p:spPr>
      </p:pic>
    </p:spTree>
    <p:extLst>
      <p:ext uri="{BB962C8B-B14F-4D97-AF65-F5344CB8AC3E}">
        <p14:creationId xmlns:p14="http://schemas.microsoft.com/office/powerpoint/2010/main" val="350206154"/>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066800" y="76200"/>
            <a:ext cx="7467600" cy="685800"/>
          </a:xfrm>
          <a:ln>
            <a:solidFill>
              <a:srgbClr val="FF6600"/>
            </a:solidFill>
          </a:ln>
        </p:spPr>
        <p:txBody>
          <a:bodyPr/>
          <a:lstStyle/>
          <a:p>
            <a:pPr eaLnBrk="1" hangingPunct="1">
              <a:lnSpc>
                <a:spcPct val="80000"/>
              </a:lnSpc>
            </a:pPr>
            <a:r>
              <a:rPr lang="es-MX" sz="2400" smtClean="0">
                <a:solidFill>
                  <a:srgbClr val="660066"/>
                </a:solidFill>
                <a:latin typeface="Arial Black" pitchFamily="34" charset="0"/>
              </a:rPr>
              <a:t>MEDIDAS PREVENTIVAS EN SALUD Y SEGURIDAD OCUPACIONAL</a:t>
            </a:r>
          </a:p>
        </p:txBody>
      </p:sp>
      <p:sp>
        <p:nvSpPr>
          <p:cNvPr id="164867" name="Rectangle 3"/>
          <p:cNvSpPr>
            <a:spLocks noGrp="1" noChangeArrowheads="1"/>
          </p:cNvSpPr>
          <p:nvPr>
            <p:ph idx="1"/>
          </p:nvPr>
        </p:nvSpPr>
        <p:spPr>
          <a:xfrm>
            <a:off x="152400" y="685800"/>
            <a:ext cx="8915400" cy="366713"/>
          </a:xfrm>
        </p:spPr>
        <p:txBody>
          <a:bodyPr/>
          <a:lstStyle/>
          <a:p>
            <a:pPr algn="ctr" eaLnBrk="1" hangingPunct="1">
              <a:lnSpc>
                <a:spcPct val="90000"/>
              </a:lnSpc>
              <a:buFontTx/>
              <a:buNone/>
            </a:pPr>
            <a:r>
              <a:rPr lang="es-MX" sz="2000" smtClean="0">
                <a:solidFill>
                  <a:srgbClr val="000066"/>
                </a:solidFill>
                <a:latin typeface="Arial Black" pitchFamily="34" charset="0"/>
              </a:rPr>
              <a:t>CONTROL DEL F.DE R. RIESGO Y PELIGROS</a:t>
            </a:r>
          </a:p>
        </p:txBody>
      </p:sp>
      <p:sp>
        <p:nvSpPr>
          <p:cNvPr id="164868" name="Text Box 13"/>
          <p:cNvSpPr txBox="1">
            <a:spLocks noChangeArrowheads="1"/>
          </p:cNvSpPr>
          <p:nvPr/>
        </p:nvSpPr>
        <p:spPr bwMode="auto">
          <a:xfrm>
            <a:off x="179388" y="1125538"/>
            <a:ext cx="8640762" cy="5641975"/>
          </a:xfrm>
          <a:prstGeom prst="rect">
            <a:avLst/>
          </a:prstGeom>
          <a:noFill/>
          <a:ln w="9525">
            <a:noFill/>
            <a:miter lim="800000"/>
            <a:headEnd/>
            <a:tailEnd/>
          </a:ln>
        </p:spPr>
        <p:txBody>
          <a:bodyPr>
            <a:spAutoFit/>
          </a:bodyPr>
          <a:lstStyle/>
          <a:p>
            <a:r>
              <a:rPr lang="es-MX">
                <a:solidFill>
                  <a:srgbClr val="800000"/>
                </a:solidFill>
                <a:latin typeface="Arial Black" pitchFamily="34" charset="0"/>
              </a:rPr>
              <a:t>2. EXAMEN PERÍODICO. </a:t>
            </a:r>
            <a:r>
              <a:rPr lang="es-MX">
                <a:solidFill>
                  <a:srgbClr val="100264"/>
                </a:solidFill>
                <a:latin typeface="Arial Black" pitchFamily="34" charset="0"/>
              </a:rPr>
              <a:t>SOBRE EL HOMRE: </a:t>
            </a:r>
            <a:r>
              <a:rPr lang="es-ES" sz="2800">
                <a:solidFill>
                  <a:schemeClr val="accent2"/>
                </a:solidFill>
                <a:latin typeface="Arial Black" pitchFamily="34" charset="0"/>
              </a:rPr>
              <a:t>SCRENING:</a:t>
            </a:r>
            <a:r>
              <a:rPr lang="es-ES" sz="3200">
                <a:solidFill>
                  <a:schemeClr val="accent2"/>
                </a:solidFill>
                <a:latin typeface="Arial Black" pitchFamily="34" charset="0"/>
              </a:rPr>
              <a:t> </a:t>
            </a:r>
          </a:p>
          <a:p>
            <a:pPr algn="just"/>
            <a:r>
              <a:rPr lang="es-ES" sz="2800">
                <a:solidFill>
                  <a:srgbClr val="000066"/>
                </a:solidFill>
                <a:latin typeface="Arial Black" pitchFamily="34" charset="0"/>
              </a:rPr>
              <a:t>LLAMADO PRUEBA DE TAMIZAJE. </a:t>
            </a:r>
            <a:r>
              <a:rPr lang="es-ES" sz="2800">
                <a:solidFill>
                  <a:schemeClr val="accent2"/>
                </a:solidFill>
                <a:latin typeface="Arial Black" pitchFamily="34" charset="0"/>
              </a:rPr>
              <a:t>PRUEBA CON ALTA SENSIBILIDAD</a:t>
            </a:r>
            <a:r>
              <a:rPr lang="es-ES" sz="2800">
                <a:solidFill>
                  <a:srgbClr val="000066"/>
                </a:solidFill>
                <a:latin typeface="Arial Black" pitchFamily="34" charset="0"/>
              </a:rPr>
              <a:t> </a:t>
            </a:r>
            <a:r>
              <a:rPr lang="es-ES" sz="2800">
                <a:solidFill>
                  <a:srgbClr val="660066"/>
                </a:solidFill>
                <a:latin typeface="Arial Black" pitchFamily="34" charset="0"/>
              </a:rPr>
              <a:t>(POSIBILIDAD DE DETECTAR LOS VERDADEROS POSITIVOS)</a:t>
            </a:r>
            <a:r>
              <a:rPr lang="es-ES" sz="2800">
                <a:solidFill>
                  <a:srgbClr val="000066"/>
                </a:solidFill>
                <a:latin typeface="Arial Black" pitchFamily="34" charset="0"/>
              </a:rPr>
              <a:t> </a:t>
            </a:r>
            <a:r>
              <a:rPr lang="es-ES" sz="2800">
                <a:solidFill>
                  <a:schemeClr val="accent2"/>
                </a:solidFill>
                <a:latin typeface="Arial Black" pitchFamily="34" charset="0"/>
              </a:rPr>
              <a:t>PERO NO TAN ESPECÍFICA</a:t>
            </a:r>
            <a:r>
              <a:rPr lang="es-ES" sz="2800">
                <a:solidFill>
                  <a:srgbClr val="000066"/>
                </a:solidFill>
                <a:latin typeface="Arial Black" pitchFamily="34" charset="0"/>
              </a:rPr>
              <a:t> </a:t>
            </a:r>
            <a:r>
              <a:rPr lang="es-ES" sz="2800">
                <a:solidFill>
                  <a:srgbClr val="660066"/>
                </a:solidFill>
                <a:latin typeface="Arial Black" pitchFamily="34" charset="0"/>
              </a:rPr>
              <a:t>(CAPACIDAD DE DETECTAR LOS VERDADEROS NEGATIVOS)</a:t>
            </a:r>
            <a:r>
              <a:rPr lang="es-ES" sz="2800">
                <a:solidFill>
                  <a:srgbClr val="000066"/>
                </a:solidFill>
                <a:latin typeface="Arial Black" pitchFamily="34" charset="0"/>
              </a:rPr>
              <a:t> POR  TANTO, DETECTA PERSONAS EN RIESGO DE  ENFERMEDAR, PERO NO HACE EL DIAGNÓSTICO. COMO LA ESPECIFICIDAD NO ES ALTA, PUEDE  HABER PERSONAS SIN LA ENFERMEDAD QUE APAREZCAN COMO POSITIVAS.</a:t>
            </a:r>
            <a:r>
              <a:rPr lang="es-ES" sz="2800">
                <a:latin typeface="Arial Black" pitchFamily="34" charset="0"/>
              </a:rPr>
              <a:t> </a:t>
            </a:r>
          </a:p>
        </p:txBody>
      </p:sp>
    </p:spTree>
    <p:extLst>
      <p:ext uri="{BB962C8B-B14F-4D97-AF65-F5344CB8AC3E}">
        <p14:creationId xmlns:p14="http://schemas.microsoft.com/office/powerpoint/2010/main" val="924461517"/>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57200" y="274638"/>
            <a:ext cx="8229600" cy="561975"/>
          </a:xfrm>
        </p:spPr>
        <p:txBody>
          <a:bodyPr rtlCol="0">
            <a:normAutofit fontScale="90000"/>
          </a:bodyPr>
          <a:lstStyle/>
          <a:p>
            <a:pPr eaLnBrk="1" fontAlgn="auto" hangingPunct="1">
              <a:spcAft>
                <a:spcPts val="0"/>
              </a:spcAft>
              <a:defRPr/>
            </a:pPr>
            <a:r>
              <a:rPr lang="es-ES" sz="4000" dirty="0" smtClean="0">
                <a:solidFill>
                  <a:srgbClr val="660066"/>
                </a:solidFill>
                <a:latin typeface="Arial Black" pitchFamily="34" charset="0"/>
              </a:rPr>
              <a:t>SCRENING</a:t>
            </a:r>
          </a:p>
        </p:txBody>
      </p:sp>
      <p:sp>
        <p:nvSpPr>
          <p:cNvPr id="165891" name="Rectangle 3"/>
          <p:cNvSpPr>
            <a:spLocks noGrp="1" noChangeArrowheads="1"/>
          </p:cNvSpPr>
          <p:nvPr>
            <p:ph idx="1"/>
          </p:nvPr>
        </p:nvSpPr>
        <p:spPr>
          <a:xfrm>
            <a:off x="250825" y="908050"/>
            <a:ext cx="8642350" cy="5689600"/>
          </a:xfrm>
        </p:spPr>
        <p:txBody>
          <a:bodyPr/>
          <a:lstStyle/>
          <a:p>
            <a:pPr eaLnBrk="1" hangingPunct="1">
              <a:lnSpc>
                <a:spcPct val="90000"/>
              </a:lnSpc>
            </a:pPr>
            <a:r>
              <a:rPr lang="es-PA" sz="3600" smtClean="0">
                <a:solidFill>
                  <a:srgbClr val="000066"/>
                </a:solidFill>
                <a:latin typeface="Arial Black" pitchFamily="34" charset="0"/>
              </a:rPr>
              <a:t>ESPIROMETRIA.</a:t>
            </a:r>
          </a:p>
          <a:p>
            <a:pPr eaLnBrk="1" hangingPunct="1">
              <a:lnSpc>
                <a:spcPct val="90000"/>
              </a:lnSpc>
            </a:pPr>
            <a:r>
              <a:rPr lang="es-PA" sz="3600" smtClean="0">
                <a:solidFill>
                  <a:srgbClr val="000066"/>
                </a:solidFill>
                <a:latin typeface="Arial Black" pitchFamily="34" charset="0"/>
              </a:rPr>
              <a:t>AUDIOMETRIA.</a:t>
            </a:r>
          </a:p>
          <a:p>
            <a:pPr eaLnBrk="1" hangingPunct="1">
              <a:lnSpc>
                <a:spcPct val="90000"/>
              </a:lnSpc>
            </a:pPr>
            <a:r>
              <a:rPr lang="es-PA" sz="3600" smtClean="0">
                <a:solidFill>
                  <a:srgbClr val="000066"/>
                </a:solidFill>
                <a:latin typeface="Arial Black" pitchFamily="34" charset="0"/>
              </a:rPr>
              <a:t>CONTROL VISION.</a:t>
            </a:r>
          </a:p>
          <a:p>
            <a:pPr eaLnBrk="1" hangingPunct="1">
              <a:lnSpc>
                <a:spcPct val="90000"/>
              </a:lnSpc>
            </a:pPr>
            <a:r>
              <a:rPr lang="es-PA" sz="3600" smtClean="0">
                <a:solidFill>
                  <a:srgbClr val="000066"/>
                </a:solidFill>
                <a:latin typeface="Arial Black" pitchFamily="34" charset="0"/>
              </a:rPr>
              <a:t>TEST PSICOLOGICO. (ESTRES).</a:t>
            </a:r>
          </a:p>
          <a:p>
            <a:pPr eaLnBrk="1" hangingPunct="1">
              <a:lnSpc>
                <a:spcPct val="90000"/>
              </a:lnSpc>
            </a:pPr>
            <a:r>
              <a:rPr lang="es-ES" sz="3600" smtClean="0">
                <a:solidFill>
                  <a:srgbClr val="000066"/>
                </a:solidFill>
                <a:latin typeface="Arial Black" pitchFamily="34" charset="0"/>
              </a:rPr>
              <a:t>MAMOGRAFÍA.</a:t>
            </a:r>
          </a:p>
          <a:p>
            <a:pPr eaLnBrk="1" hangingPunct="1">
              <a:lnSpc>
                <a:spcPct val="90000"/>
              </a:lnSpc>
            </a:pPr>
            <a:r>
              <a:rPr lang="es-ES" sz="3600" smtClean="0">
                <a:solidFill>
                  <a:srgbClr val="000066"/>
                </a:solidFill>
                <a:latin typeface="Arial Black" pitchFamily="34" charset="0"/>
              </a:rPr>
              <a:t>PRUEBAS PROSTÁTICAS,</a:t>
            </a:r>
          </a:p>
          <a:p>
            <a:pPr eaLnBrk="1" hangingPunct="1">
              <a:lnSpc>
                <a:spcPct val="90000"/>
              </a:lnSpc>
            </a:pPr>
            <a:r>
              <a:rPr lang="es-ES" sz="3600" smtClean="0">
                <a:solidFill>
                  <a:srgbClr val="000066"/>
                </a:solidFill>
                <a:latin typeface="Arial Black" pitchFamily="34" charset="0"/>
              </a:rPr>
              <a:t>PRUEBA DE PAPANICOLAU.</a:t>
            </a:r>
            <a:endParaRPr lang="es-PA" sz="3600" smtClean="0">
              <a:solidFill>
                <a:srgbClr val="000066"/>
              </a:solidFill>
              <a:latin typeface="Arial Black" pitchFamily="34" charset="0"/>
            </a:endParaRPr>
          </a:p>
          <a:p>
            <a:pPr eaLnBrk="1" hangingPunct="1">
              <a:lnSpc>
                <a:spcPct val="90000"/>
              </a:lnSpc>
            </a:pPr>
            <a:r>
              <a:rPr lang="es-PA" sz="3600" smtClean="0">
                <a:solidFill>
                  <a:srgbClr val="000066"/>
                </a:solidFill>
                <a:latin typeface="Arial Black" pitchFamily="34" charset="0"/>
              </a:rPr>
              <a:t>OTROS.</a:t>
            </a:r>
            <a:endParaRPr lang="es-ES" sz="3600" smtClean="0">
              <a:solidFill>
                <a:srgbClr val="000066"/>
              </a:solidFill>
              <a:latin typeface="Arial Black" pitchFamily="34" charset="0"/>
            </a:endParaRPr>
          </a:p>
        </p:txBody>
      </p:sp>
    </p:spTree>
    <p:extLst>
      <p:ext uri="{BB962C8B-B14F-4D97-AF65-F5344CB8AC3E}">
        <p14:creationId xmlns:p14="http://schemas.microsoft.com/office/powerpoint/2010/main" val="335461450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ctrTitle"/>
          </p:nvPr>
        </p:nvSpPr>
        <p:spPr>
          <a:xfrm>
            <a:off x="147638" y="188913"/>
            <a:ext cx="8745537" cy="576262"/>
          </a:xfrm>
        </p:spPr>
        <p:txBody>
          <a:bodyPr/>
          <a:lstStyle/>
          <a:p>
            <a:pPr eaLnBrk="1" hangingPunct="1"/>
            <a:r>
              <a:rPr lang="es-PA" sz="2400" smtClean="0">
                <a:solidFill>
                  <a:srgbClr val="FF3300"/>
                </a:solidFill>
                <a:latin typeface="Arial Black" pitchFamily="34" charset="0"/>
                <a:cs typeface="Times New Roman" pitchFamily="18" charset="0"/>
              </a:rPr>
              <a:t>NACIMIENTO DE LA MEDICINA OCUPACIONAL.</a:t>
            </a:r>
            <a:endParaRPr lang="es-ES" sz="2400" smtClean="0">
              <a:solidFill>
                <a:srgbClr val="FF3300"/>
              </a:solidFill>
              <a:latin typeface="Arial Black" pitchFamily="34" charset="0"/>
              <a:cs typeface="Times New Roman" pitchFamily="18" charset="0"/>
            </a:endParaRPr>
          </a:p>
        </p:txBody>
      </p:sp>
      <p:sp>
        <p:nvSpPr>
          <p:cNvPr id="166915" name="Rectangle 3"/>
          <p:cNvSpPr>
            <a:spLocks noGrp="1" noChangeArrowheads="1"/>
          </p:cNvSpPr>
          <p:nvPr>
            <p:ph type="subTitle" idx="1"/>
          </p:nvPr>
        </p:nvSpPr>
        <p:spPr>
          <a:xfrm>
            <a:off x="395288" y="836613"/>
            <a:ext cx="8353425" cy="5616575"/>
          </a:xfrm>
        </p:spPr>
        <p:txBody>
          <a:bodyPr/>
          <a:lstStyle/>
          <a:p>
            <a:pPr algn="just" eaLnBrk="1" hangingPunct="1">
              <a:lnSpc>
                <a:spcPct val="90000"/>
              </a:lnSpc>
            </a:pPr>
            <a:r>
              <a:rPr lang="es-PA" sz="3600" smtClean="0">
                <a:solidFill>
                  <a:srgbClr val="003399"/>
                </a:solidFill>
                <a:latin typeface="Arial Black" pitchFamily="34" charset="0"/>
              </a:rPr>
              <a:t>31 DE MARZO DE 1970 SE CENTRALIZA LA COBERTURA DE RIESGOS PROFESIONALES EN LA CAJA DEL SEGURO SOCIAL CON EL DECRETO DE GABINETE </a:t>
            </a:r>
            <a:r>
              <a:rPr lang="es-ES" sz="4000" smtClean="0">
                <a:solidFill>
                  <a:srgbClr val="003399"/>
                </a:solidFill>
                <a:latin typeface="Arial Black" pitchFamily="34" charset="0"/>
              </a:rPr>
              <a:t>Nº 68.</a:t>
            </a:r>
            <a:endParaRPr lang="es-PA" sz="3600" smtClean="0">
              <a:solidFill>
                <a:srgbClr val="003399"/>
              </a:solidFill>
              <a:latin typeface="Arial Black" pitchFamily="34" charset="0"/>
            </a:endParaRPr>
          </a:p>
          <a:p>
            <a:pPr algn="just" eaLnBrk="1" hangingPunct="1">
              <a:lnSpc>
                <a:spcPct val="90000"/>
              </a:lnSpc>
            </a:pPr>
            <a:r>
              <a:rPr lang="es-PA" sz="3600" smtClean="0">
                <a:solidFill>
                  <a:srgbClr val="660066"/>
                </a:solidFill>
                <a:latin typeface="Arial Black" pitchFamily="34" charset="0"/>
              </a:rPr>
              <a:t>1977 SE CREA EN LA CAJA DEL SEGURO SOCIAL DE PANAMA, EL PROGRAMA DE SALUD OCUPÁCIONAL.</a:t>
            </a:r>
          </a:p>
          <a:p>
            <a:pPr algn="just" eaLnBrk="1" hangingPunct="1">
              <a:lnSpc>
                <a:spcPct val="90000"/>
              </a:lnSpc>
            </a:pPr>
            <a:endParaRPr lang="es-ES" sz="2800" smtClean="0">
              <a:solidFill>
                <a:srgbClr val="003399"/>
              </a:solidFill>
              <a:latin typeface="Arial Black" pitchFamily="34" charset="0"/>
            </a:endParaRPr>
          </a:p>
        </p:txBody>
      </p:sp>
    </p:spTree>
    <p:extLst>
      <p:ext uri="{BB962C8B-B14F-4D97-AF65-F5344CB8AC3E}">
        <p14:creationId xmlns:p14="http://schemas.microsoft.com/office/powerpoint/2010/main" val="2021596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23850" y="152400"/>
            <a:ext cx="8820150" cy="990600"/>
          </a:xfrm>
        </p:spPr>
        <p:txBody>
          <a:bodyPr/>
          <a:lstStyle/>
          <a:p>
            <a:pPr eaLnBrk="1" hangingPunct="1">
              <a:lnSpc>
                <a:spcPct val="75000"/>
              </a:lnSpc>
              <a:tabLst>
                <a:tab pos="6570663" algn="l"/>
              </a:tabLst>
            </a:pPr>
            <a:r>
              <a:rPr lang="es-PA" sz="3200" smtClean="0">
                <a:solidFill>
                  <a:srgbClr val="660066"/>
                </a:solidFill>
                <a:latin typeface="Arial Black" pitchFamily="34" charset="0"/>
              </a:rPr>
              <a:t>CONCEPTO DE TRABAJO</a:t>
            </a:r>
            <a:br>
              <a:rPr lang="es-PA" sz="3200" smtClean="0">
                <a:solidFill>
                  <a:srgbClr val="660066"/>
                </a:solidFill>
                <a:latin typeface="Arial Black" pitchFamily="34" charset="0"/>
              </a:rPr>
            </a:br>
            <a:r>
              <a:rPr lang="es-PA" sz="3200" smtClean="0">
                <a:solidFill>
                  <a:srgbClr val="660066"/>
                </a:solidFill>
                <a:latin typeface="Arial Black" pitchFamily="34" charset="0"/>
              </a:rPr>
              <a:t> MANUAL</a:t>
            </a:r>
            <a:endParaRPr lang="es-ES" sz="3200" smtClean="0">
              <a:solidFill>
                <a:srgbClr val="660066"/>
              </a:solidFill>
              <a:latin typeface="Arial Black" pitchFamily="34" charset="0"/>
            </a:endParaRPr>
          </a:p>
        </p:txBody>
      </p:sp>
      <p:sp>
        <p:nvSpPr>
          <p:cNvPr id="64515" name="Rectangle 3"/>
          <p:cNvSpPr>
            <a:spLocks noGrp="1" noChangeArrowheads="1"/>
          </p:cNvSpPr>
          <p:nvPr>
            <p:ph idx="1"/>
          </p:nvPr>
        </p:nvSpPr>
        <p:spPr>
          <a:xfrm>
            <a:off x="304800" y="1066800"/>
            <a:ext cx="8724900" cy="5181600"/>
          </a:xfrm>
        </p:spPr>
        <p:txBody>
          <a:bodyPr/>
          <a:lstStyle/>
          <a:p>
            <a:pPr eaLnBrk="1" hangingPunct="1"/>
            <a:r>
              <a:rPr lang="es-PA" b="1" smtClean="0">
                <a:solidFill>
                  <a:srgbClr val="573356"/>
                </a:solidFill>
                <a:latin typeface="Arial Black" pitchFamily="34" charset="0"/>
              </a:rPr>
              <a:t>CRISTIANISMO. </a:t>
            </a:r>
            <a:r>
              <a:rPr lang="es-PA" b="1" smtClean="0">
                <a:solidFill>
                  <a:srgbClr val="660066"/>
                </a:solidFill>
                <a:latin typeface="Arial Black" pitchFamily="34" charset="0"/>
              </a:rPr>
              <a:t>VÍA REDENTORA DEL PECADO ORIGINAL</a:t>
            </a:r>
            <a:r>
              <a:rPr lang="es-PA" smtClean="0">
                <a:solidFill>
                  <a:schemeClr val="hlink"/>
                </a:solidFill>
                <a:latin typeface="Arial Black" pitchFamily="34" charset="0"/>
              </a:rPr>
              <a:t> . </a:t>
            </a:r>
            <a:r>
              <a:rPr lang="es-PA" smtClean="0">
                <a:solidFill>
                  <a:srgbClr val="000000"/>
                </a:solidFill>
                <a:latin typeface="Arial Black" pitchFamily="34" charset="0"/>
              </a:rPr>
              <a:t>Desde el siglo VI.</a:t>
            </a:r>
            <a:r>
              <a:rPr lang="es-PA" smtClean="0">
                <a:solidFill>
                  <a:srgbClr val="000000"/>
                </a:solidFill>
              </a:rPr>
              <a:t> </a:t>
            </a:r>
            <a:endParaRPr lang="es-PA" b="1" smtClean="0">
              <a:solidFill>
                <a:schemeClr val="hlink"/>
              </a:solidFill>
            </a:endParaRPr>
          </a:p>
          <a:p>
            <a:pPr lvl="4" eaLnBrk="1" hangingPunct="1">
              <a:buFontTx/>
              <a:buNone/>
            </a:pPr>
            <a:endParaRPr lang="es-ES" sz="3200" b="1" smtClean="0">
              <a:solidFill>
                <a:schemeClr val="hlink"/>
              </a:solidFill>
            </a:endParaRPr>
          </a:p>
          <a:p>
            <a:pPr lvl="1" eaLnBrk="1" hangingPunct="1">
              <a:spcBef>
                <a:spcPct val="0"/>
              </a:spcBef>
              <a:spcAft>
                <a:spcPts val="700"/>
              </a:spcAft>
              <a:buFontTx/>
              <a:buNone/>
            </a:pPr>
            <a:endParaRPr lang="es-PA" sz="2000" b="1" smtClean="0">
              <a:solidFill>
                <a:srgbClr val="573356"/>
              </a:solidFill>
            </a:endParaRPr>
          </a:p>
          <a:p>
            <a:pPr lvl="1" eaLnBrk="1" hangingPunct="1">
              <a:spcBef>
                <a:spcPct val="0"/>
              </a:spcBef>
              <a:spcAft>
                <a:spcPts val="700"/>
              </a:spcAft>
              <a:buFontTx/>
              <a:buNone/>
            </a:pPr>
            <a:r>
              <a:rPr lang="es-PA" sz="2000" b="1" smtClean="0">
                <a:solidFill>
                  <a:srgbClr val="573356"/>
                </a:solidFill>
              </a:rPr>
              <a:t>				</a:t>
            </a: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algn="ctr"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ES" sz="2000" b="1" smtClean="0">
              <a:solidFill>
                <a:srgbClr val="573356"/>
              </a:solidFill>
            </a:endParaRPr>
          </a:p>
        </p:txBody>
      </p:sp>
      <p:sp>
        <p:nvSpPr>
          <p:cNvPr id="64516" name="Rectangle 4"/>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sp>
        <p:nvSpPr>
          <p:cNvPr id="64517" name="Text Box 5"/>
          <p:cNvSpPr txBox="1">
            <a:spLocks noChangeArrowheads="1"/>
          </p:cNvSpPr>
          <p:nvPr/>
        </p:nvSpPr>
        <p:spPr bwMode="auto">
          <a:xfrm>
            <a:off x="4495800" y="2590800"/>
            <a:ext cx="4114800" cy="2530475"/>
          </a:xfrm>
          <a:prstGeom prst="rect">
            <a:avLst/>
          </a:prstGeom>
          <a:noFill/>
          <a:ln w="9525">
            <a:noFill/>
            <a:miter lim="800000"/>
            <a:headEnd/>
            <a:tailEnd/>
          </a:ln>
        </p:spPr>
        <p:txBody>
          <a:bodyPr>
            <a:spAutoFit/>
          </a:bodyPr>
          <a:lstStyle/>
          <a:p>
            <a:pPr algn="ctr">
              <a:spcBef>
                <a:spcPct val="50000"/>
              </a:spcBef>
            </a:pPr>
            <a:r>
              <a:rPr lang="es-PA" sz="4000">
                <a:solidFill>
                  <a:srgbClr val="660066"/>
                </a:solidFill>
                <a:latin typeface="Arial Black" pitchFamily="34" charset="0"/>
              </a:rPr>
              <a:t>“GANARAS EL PAN CON EL SUDOR DE TU FRENTE”</a:t>
            </a:r>
            <a:endParaRPr lang="es-ES" sz="4000">
              <a:solidFill>
                <a:srgbClr val="660066"/>
              </a:solidFill>
              <a:latin typeface="Arial Black" pitchFamily="34" charset="0"/>
            </a:endParaRPr>
          </a:p>
        </p:txBody>
      </p:sp>
      <p:sp>
        <p:nvSpPr>
          <p:cNvPr id="64518" name="Rectangle 6"/>
          <p:cNvSpPr>
            <a:spLocks noChangeArrowheads="1"/>
          </p:cNvSpPr>
          <p:nvPr/>
        </p:nvSpPr>
        <p:spPr bwMode="auto">
          <a:xfrm>
            <a:off x="3200400" y="1919288"/>
            <a:ext cx="9144000" cy="0"/>
          </a:xfrm>
          <a:prstGeom prst="rect">
            <a:avLst/>
          </a:prstGeom>
          <a:noFill/>
          <a:ln w="9525">
            <a:noFill/>
            <a:miter lim="800000"/>
            <a:headEnd/>
            <a:tailEnd/>
          </a:ln>
        </p:spPr>
        <p:txBody>
          <a:bodyPr>
            <a:spAutoFit/>
          </a:bodyPr>
          <a:lstStyle/>
          <a:p>
            <a:endParaRPr lang="es-ES"/>
          </a:p>
        </p:txBody>
      </p:sp>
      <p:pic>
        <p:nvPicPr>
          <p:cNvPr id="64519" name="Picture 7"/>
          <p:cNvPicPr>
            <a:picLocks noChangeAspect="1" noChangeArrowheads="1"/>
          </p:cNvPicPr>
          <p:nvPr/>
        </p:nvPicPr>
        <p:blipFill>
          <a:blip r:embed="rId2" cstate="print"/>
          <a:srcRect b="5624"/>
          <a:stretch>
            <a:fillRect/>
          </a:stretch>
        </p:blipFill>
        <p:spPr bwMode="auto">
          <a:xfrm>
            <a:off x="685800" y="2771775"/>
            <a:ext cx="3297238" cy="3629025"/>
          </a:xfrm>
          <a:prstGeom prst="rect">
            <a:avLst/>
          </a:prstGeom>
          <a:noFill/>
          <a:ln w="9525">
            <a:noFill/>
            <a:miter lim="800000"/>
            <a:headEnd/>
            <a:tailEnd/>
          </a:ln>
        </p:spPr>
      </p:pic>
      <p:sp>
        <p:nvSpPr>
          <p:cNvPr id="64520" name="Text Box 8"/>
          <p:cNvSpPr txBox="1">
            <a:spLocks noChangeArrowheads="1"/>
          </p:cNvSpPr>
          <p:nvPr/>
        </p:nvSpPr>
        <p:spPr bwMode="auto">
          <a:xfrm>
            <a:off x="4038600" y="5607050"/>
            <a:ext cx="1828800" cy="641350"/>
          </a:xfrm>
          <a:prstGeom prst="rect">
            <a:avLst/>
          </a:prstGeom>
          <a:noFill/>
          <a:ln w="9525">
            <a:noFill/>
            <a:miter lim="800000"/>
            <a:headEnd/>
            <a:tailEnd/>
          </a:ln>
        </p:spPr>
        <p:txBody>
          <a:bodyPr>
            <a:spAutoFit/>
          </a:bodyPr>
          <a:lstStyle/>
          <a:p>
            <a:pPr>
              <a:spcBef>
                <a:spcPct val="50000"/>
              </a:spcBef>
            </a:pPr>
            <a:r>
              <a:rPr lang="es-PA" sz="1800">
                <a:solidFill>
                  <a:schemeClr val="accent2"/>
                </a:solidFill>
                <a:latin typeface="Arial Black" pitchFamily="34" charset="0"/>
              </a:rPr>
              <a:t>BAUTISMO DE JESÚS:</a:t>
            </a:r>
            <a:endParaRPr lang="es-ES" sz="1800">
              <a:solidFill>
                <a:schemeClr val="accent2"/>
              </a:solidFill>
              <a:latin typeface="Arial Black" pitchFamily="34" charset="0"/>
            </a:endParaRPr>
          </a:p>
        </p:txBody>
      </p:sp>
    </p:spTree>
    <p:extLst>
      <p:ext uri="{BB962C8B-B14F-4D97-AF65-F5344CB8AC3E}">
        <p14:creationId xmlns:p14="http://schemas.microsoft.com/office/powerpoint/2010/main" val="373964095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01700" y="260350"/>
            <a:ext cx="7448550" cy="990600"/>
          </a:xfrm>
        </p:spPr>
        <p:txBody>
          <a:bodyPr/>
          <a:lstStyle/>
          <a:p>
            <a:pPr eaLnBrk="1" hangingPunct="1">
              <a:lnSpc>
                <a:spcPct val="75000"/>
              </a:lnSpc>
              <a:tabLst>
                <a:tab pos="6570663" algn="l"/>
              </a:tabLst>
            </a:pPr>
            <a:r>
              <a:rPr lang="es-PA" sz="3200" smtClean="0">
                <a:solidFill>
                  <a:srgbClr val="660066"/>
                </a:solidFill>
                <a:latin typeface="Arial Black" pitchFamily="34" charset="0"/>
              </a:rPr>
              <a:t>CONCEPTO DE TRABAJO</a:t>
            </a:r>
            <a:br>
              <a:rPr lang="es-PA" sz="3200" smtClean="0">
                <a:solidFill>
                  <a:srgbClr val="660066"/>
                </a:solidFill>
                <a:latin typeface="Arial Black" pitchFamily="34" charset="0"/>
              </a:rPr>
            </a:br>
            <a:r>
              <a:rPr lang="es-PA" sz="3200" smtClean="0">
                <a:solidFill>
                  <a:srgbClr val="660066"/>
                </a:solidFill>
                <a:latin typeface="Arial Black" pitchFamily="34" charset="0"/>
              </a:rPr>
              <a:t> MANUAL</a:t>
            </a:r>
            <a:endParaRPr lang="es-ES" sz="3200" smtClean="0">
              <a:solidFill>
                <a:srgbClr val="660066"/>
              </a:solidFill>
              <a:latin typeface="Arial Black" pitchFamily="34" charset="0"/>
            </a:endParaRPr>
          </a:p>
        </p:txBody>
      </p:sp>
      <p:sp>
        <p:nvSpPr>
          <p:cNvPr id="65539" name="Rectangle 3"/>
          <p:cNvSpPr>
            <a:spLocks noGrp="1" noChangeArrowheads="1"/>
          </p:cNvSpPr>
          <p:nvPr>
            <p:ph idx="1"/>
          </p:nvPr>
        </p:nvSpPr>
        <p:spPr>
          <a:xfrm>
            <a:off x="304800" y="1371600"/>
            <a:ext cx="8724900" cy="5181600"/>
          </a:xfrm>
        </p:spPr>
        <p:txBody>
          <a:bodyPr/>
          <a:lstStyle/>
          <a:p>
            <a:pPr eaLnBrk="1" hangingPunct="1"/>
            <a:r>
              <a:rPr lang="es-PA" b="1" smtClean="0">
                <a:solidFill>
                  <a:srgbClr val="573356"/>
                </a:solidFill>
                <a:latin typeface="Arial Black" pitchFamily="34" charset="0"/>
              </a:rPr>
              <a:t>CRISTIANISMO. SANTO TOMÁS</a:t>
            </a:r>
            <a:r>
              <a:rPr lang="es-PA" smtClean="0">
                <a:solidFill>
                  <a:schemeClr val="hlink"/>
                </a:solidFill>
                <a:latin typeface="Arial Black" pitchFamily="34" charset="0"/>
              </a:rPr>
              <a:t> .</a:t>
            </a:r>
            <a:endParaRPr lang="es-ES" sz="4400" b="1" smtClean="0">
              <a:solidFill>
                <a:schemeClr val="hlink"/>
              </a:solidFill>
              <a:latin typeface="Arial Black" pitchFamily="34" charset="0"/>
            </a:endParaRPr>
          </a:p>
          <a:p>
            <a:pPr lvl="1" eaLnBrk="1" hangingPunct="1">
              <a:spcBef>
                <a:spcPct val="0"/>
              </a:spcBef>
              <a:spcAft>
                <a:spcPts val="700"/>
              </a:spcAft>
              <a:buFontTx/>
              <a:buNone/>
            </a:pPr>
            <a:endParaRPr lang="es-PA" sz="2000" b="1" smtClean="0">
              <a:solidFill>
                <a:srgbClr val="573356"/>
              </a:solidFill>
            </a:endParaRPr>
          </a:p>
          <a:p>
            <a:pPr lvl="1" eaLnBrk="1" hangingPunct="1">
              <a:spcBef>
                <a:spcPct val="0"/>
              </a:spcBef>
              <a:spcAft>
                <a:spcPts val="700"/>
              </a:spcAft>
              <a:buFontTx/>
              <a:buNone/>
            </a:pPr>
            <a:r>
              <a:rPr lang="es-PA" sz="2000" b="1" smtClean="0">
                <a:solidFill>
                  <a:srgbClr val="573356"/>
                </a:solidFill>
              </a:rPr>
              <a:t>				</a:t>
            </a: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eaLnBrk="1" hangingPunct="1">
              <a:spcBef>
                <a:spcPct val="0"/>
              </a:spcBef>
              <a:spcAft>
                <a:spcPts val="700"/>
              </a:spcAft>
              <a:buFontTx/>
              <a:buNone/>
            </a:pPr>
            <a:endParaRPr lang="es-PA" sz="2000" b="1" smtClean="0">
              <a:solidFill>
                <a:schemeClr val="hlink"/>
              </a:solidFill>
            </a:endParaRPr>
          </a:p>
          <a:p>
            <a:pPr lvl="1" algn="ctr"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PA" sz="3600" b="1" smtClean="0">
              <a:solidFill>
                <a:srgbClr val="CC3300"/>
              </a:solidFill>
            </a:endParaRPr>
          </a:p>
          <a:p>
            <a:pPr lvl="1" eaLnBrk="1" hangingPunct="1">
              <a:spcBef>
                <a:spcPct val="0"/>
              </a:spcBef>
              <a:spcAft>
                <a:spcPts val="700"/>
              </a:spcAft>
              <a:buFontTx/>
              <a:buNone/>
            </a:pPr>
            <a:endParaRPr lang="es-ES" sz="2000" b="1" smtClean="0">
              <a:solidFill>
                <a:srgbClr val="573356"/>
              </a:solidFill>
            </a:endParaRPr>
          </a:p>
        </p:txBody>
      </p:sp>
      <p:sp>
        <p:nvSpPr>
          <p:cNvPr id="65540" name="Rectangle 4"/>
          <p:cNvSpPr>
            <a:spLocks noChangeArrowheads="1"/>
          </p:cNvSpPr>
          <p:nvPr/>
        </p:nvSpPr>
        <p:spPr bwMode="auto">
          <a:xfrm>
            <a:off x="3543300" y="2605088"/>
            <a:ext cx="9144000" cy="0"/>
          </a:xfrm>
          <a:prstGeom prst="rect">
            <a:avLst/>
          </a:prstGeom>
          <a:noFill/>
          <a:ln w="9525">
            <a:noFill/>
            <a:miter lim="800000"/>
            <a:headEnd/>
            <a:tailEnd/>
          </a:ln>
        </p:spPr>
        <p:txBody>
          <a:bodyPr>
            <a:spAutoFit/>
          </a:bodyPr>
          <a:lstStyle/>
          <a:p>
            <a:endParaRPr lang="es-ES"/>
          </a:p>
        </p:txBody>
      </p:sp>
      <p:sp>
        <p:nvSpPr>
          <p:cNvPr id="65541" name="Rectangle 5"/>
          <p:cNvSpPr>
            <a:spLocks noChangeArrowheads="1"/>
          </p:cNvSpPr>
          <p:nvPr/>
        </p:nvSpPr>
        <p:spPr bwMode="auto">
          <a:xfrm>
            <a:off x="3238500" y="2914650"/>
            <a:ext cx="9144000" cy="0"/>
          </a:xfrm>
          <a:prstGeom prst="rect">
            <a:avLst/>
          </a:prstGeom>
          <a:noFill/>
          <a:ln w="9525">
            <a:noFill/>
            <a:miter lim="800000"/>
            <a:headEnd/>
            <a:tailEnd/>
          </a:ln>
        </p:spPr>
        <p:txBody>
          <a:bodyPr>
            <a:spAutoFit/>
          </a:bodyPr>
          <a:lstStyle/>
          <a:p>
            <a:endParaRPr lang="es-ES"/>
          </a:p>
        </p:txBody>
      </p:sp>
      <p:sp>
        <p:nvSpPr>
          <p:cNvPr id="43014" name="Text Box 6"/>
          <p:cNvSpPr txBox="1">
            <a:spLocks noChangeArrowheads="1"/>
          </p:cNvSpPr>
          <p:nvPr/>
        </p:nvSpPr>
        <p:spPr bwMode="auto">
          <a:xfrm>
            <a:off x="685800" y="2133600"/>
            <a:ext cx="7543800" cy="2530475"/>
          </a:xfrm>
          <a:prstGeom prst="rect">
            <a:avLst/>
          </a:prstGeom>
          <a:noFill/>
          <a:ln w="9525">
            <a:noFill/>
            <a:miter lim="800000"/>
            <a:headEnd/>
            <a:tailEnd/>
          </a:ln>
        </p:spPr>
        <p:txBody>
          <a:bodyPr>
            <a:spAutoFit/>
          </a:bodyPr>
          <a:lstStyle/>
          <a:p>
            <a:pPr algn="ctr">
              <a:spcBef>
                <a:spcPct val="50000"/>
              </a:spcBef>
            </a:pPr>
            <a:r>
              <a:rPr lang="es-PA" sz="4000" b="1">
                <a:solidFill>
                  <a:srgbClr val="660066"/>
                </a:solidFill>
                <a:latin typeface="Arial" charset="0"/>
              </a:rPr>
              <a:t>“</a:t>
            </a:r>
            <a:r>
              <a:rPr lang="es-PA" sz="4000">
                <a:solidFill>
                  <a:srgbClr val="660066"/>
                </a:solidFill>
                <a:latin typeface="Arial Black" pitchFamily="34" charset="0"/>
              </a:rPr>
              <a:t>EL TRABAJO ES FUENTE LEGITIMA DE LA PROPIEDAD Y LA GANANCIA”</a:t>
            </a:r>
            <a:endParaRPr lang="es-ES" sz="4000">
              <a:solidFill>
                <a:srgbClr val="660066"/>
              </a:solidFill>
              <a:latin typeface="Arial Black" pitchFamily="34" charset="0"/>
            </a:endParaRPr>
          </a:p>
        </p:txBody>
      </p:sp>
      <p:sp>
        <p:nvSpPr>
          <p:cNvPr id="65543" name="Rectangle 7"/>
          <p:cNvSpPr>
            <a:spLocks noChangeArrowheads="1"/>
          </p:cNvSpPr>
          <p:nvPr/>
        </p:nvSpPr>
        <p:spPr bwMode="auto">
          <a:xfrm>
            <a:off x="3200400" y="1919288"/>
            <a:ext cx="9144000" cy="0"/>
          </a:xfrm>
          <a:prstGeom prst="rect">
            <a:avLst/>
          </a:prstGeom>
          <a:noFill/>
          <a:ln w="9525">
            <a:noFill/>
            <a:miter lim="800000"/>
            <a:headEnd/>
            <a:tailEnd/>
          </a:ln>
        </p:spPr>
        <p:txBody>
          <a:bodyPr>
            <a:spAutoFit/>
          </a:bodyPr>
          <a:lstStyle/>
          <a:p>
            <a:endParaRPr lang="es-ES"/>
          </a:p>
        </p:txBody>
      </p:sp>
      <p:sp>
        <p:nvSpPr>
          <p:cNvPr id="65544" name="Text Box 8"/>
          <p:cNvSpPr txBox="1">
            <a:spLocks noChangeArrowheads="1"/>
          </p:cNvSpPr>
          <p:nvPr/>
        </p:nvSpPr>
        <p:spPr bwMode="auto">
          <a:xfrm>
            <a:off x="4876800" y="4640263"/>
            <a:ext cx="2209800" cy="366712"/>
          </a:xfrm>
          <a:prstGeom prst="rect">
            <a:avLst/>
          </a:prstGeom>
          <a:noFill/>
          <a:ln w="9525">
            <a:noFill/>
            <a:miter lim="800000"/>
            <a:headEnd/>
            <a:tailEnd/>
          </a:ln>
        </p:spPr>
        <p:txBody>
          <a:bodyPr>
            <a:spAutoFit/>
          </a:bodyPr>
          <a:lstStyle/>
          <a:p>
            <a:pPr>
              <a:spcBef>
                <a:spcPct val="50000"/>
              </a:spcBef>
            </a:pPr>
            <a:endParaRPr lang="es-ES" sz="1800">
              <a:latin typeface="Arial" charset="0"/>
            </a:endParaRPr>
          </a:p>
        </p:txBody>
      </p:sp>
      <p:pic>
        <p:nvPicPr>
          <p:cNvPr id="65545" name="Picture 9"/>
          <p:cNvPicPr>
            <a:picLocks noChangeAspect="1" noChangeArrowheads="1"/>
          </p:cNvPicPr>
          <p:nvPr/>
        </p:nvPicPr>
        <p:blipFill>
          <a:blip r:embed="rId2" cstate="print"/>
          <a:srcRect b="11751"/>
          <a:stretch>
            <a:fillRect/>
          </a:stretch>
        </p:blipFill>
        <p:spPr bwMode="auto">
          <a:xfrm>
            <a:off x="3352800" y="4648200"/>
            <a:ext cx="2590800" cy="2043113"/>
          </a:xfrm>
          <a:prstGeom prst="rect">
            <a:avLst/>
          </a:prstGeom>
          <a:noFill/>
          <a:ln w="9525">
            <a:noFill/>
            <a:miter lim="800000"/>
            <a:headEnd/>
            <a:tailEnd/>
          </a:ln>
        </p:spPr>
      </p:pic>
    </p:spTree>
    <p:extLst>
      <p:ext uri="{BB962C8B-B14F-4D97-AF65-F5344CB8AC3E}">
        <p14:creationId xmlns:p14="http://schemas.microsoft.com/office/powerpoint/2010/main" val="1414957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3014"/>
                                        </p:tgtEl>
                                        <p:attrNameLst>
                                          <p:attrName>style.visibility</p:attrName>
                                        </p:attrNameLst>
                                      </p:cBhvr>
                                      <p:to>
                                        <p:strVal val="visible"/>
                                      </p:to>
                                    </p:set>
                                    <p:animEffect transition="in" filter="strips(downLeft)">
                                      <p:cBhvr>
                                        <p:cTn id="7" dur="500"/>
                                        <p:tgtEl>
                                          <p:spTgt spid="4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57300" y="152400"/>
            <a:ext cx="7886700" cy="685800"/>
          </a:xfrm>
        </p:spPr>
        <p:txBody>
          <a:bodyPr/>
          <a:lstStyle/>
          <a:p>
            <a:pPr eaLnBrk="1" hangingPunct="1">
              <a:lnSpc>
                <a:spcPct val="75000"/>
              </a:lnSpc>
              <a:tabLst>
                <a:tab pos="6570663" algn="l"/>
              </a:tabLst>
            </a:pPr>
            <a:r>
              <a:rPr lang="es-PA" sz="3200" smtClean="0">
                <a:solidFill>
                  <a:srgbClr val="CC0000"/>
                </a:solidFill>
                <a:latin typeface="Arial Black" pitchFamily="34" charset="0"/>
              </a:rPr>
              <a:t>CONCEPTO DE TRABAJO</a:t>
            </a:r>
            <a:endParaRPr lang="es-ES" sz="3200" smtClean="0">
              <a:solidFill>
                <a:schemeClr val="folHlink"/>
              </a:solidFill>
              <a:latin typeface="Arial Black" pitchFamily="34" charset="0"/>
            </a:endParaRPr>
          </a:p>
        </p:txBody>
      </p:sp>
      <p:sp>
        <p:nvSpPr>
          <p:cNvPr id="66563" name="Rectangle 3"/>
          <p:cNvSpPr>
            <a:spLocks noGrp="1" noChangeArrowheads="1"/>
          </p:cNvSpPr>
          <p:nvPr>
            <p:ph idx="1"/>
          </p:nvPr>
        </p:nvSpPr>
        <p:spPr>
          <a:xfrm>
            <a:off x="228600" y="838200"/>
            <a:ext cx="8801100" cy="5791200"/>
          </a:xfrm>
        </p:spPr>
        <p:txBody>
          <a:bodyPr/>
          <a:lstStyle/>
          <a:p>
            <a:pPr marL="609600" indent="-609600" eaLnBrk="1" hangingPunct="1">
              <a:buFont typeface="Wingdings" pitchFamily="2" charset="2"/>
              <a:buAutoNum type="arabicPeriod"/>
            </a:pPr>
            <a:r>
              <a:rPr lang="es-MX" sz="4400" b="1" smtClean="0">
                <a:solidFill>
                  <a:srgbClr val="000066"/>
                </a:solidFill>
                <a:latin typeface="Arial Black" pitchFamily="34" charset="0"/>
              </a:rPr>
              <a:t>IMPORTA MENOS QUE SE HACE.</a:t>
            </a:r>
          </a:p>
          <a:p>
            <a:pPr marL="609600" indent="-609600" eaLnBrk="1" hangingPunct="1">
              <a:buFont typeface="Wingdings" pitchFamily="2" charset="2"/>
              <a:buNone/>
            </a:pPr>
            <a:endParaRPr lang="es-MX" sz="4400" b="1" smtClean="0">
              <a:solidFill>
                <a:srgbClr val="000066"/>
              </a:solidFill>
              <a:latin typeface="Arial Black" pitchFamily="34" charset="0"/>
            </a:endParaRPr>
          </a:p>
          <a:p>
            <a:pPr marL="609600" indent="-609600" eaLnBrk="1" hangingPunct="1">
              <a:buFont typeface="Wingdings" pitchFamily="2" charset="2"/>
              <a:buNone/>
            </a:pPr>
            <a:endParaRPr lang="es-MX" sz="2800" b="1" smtClean="0">
              <a:solidFill>
                <a:schemeClr val="hlink"/>
              </a:solidFill>
              <a:latin typeface="Arial Black" pitchFamily="34" charset="0"/>
            </a:endParaRPr>
          </a:p>
          <a:p>
            <a:pPr marL="609600" indent="-609600" eaLnBrk="1" hangingPunct="1">
              <a:buFont typeface="Wingdings" pitchFamily="2" charset="2"/>
              <a:buNone/>
            </a:pPr>
            <a:endParaRPr lang="es-MX" sz="2800" b="1" smtClean="0">
              <a:solidFill>
                <a:schemeClr val="hlink"/>
              </a:solidFill>
              <a:latin typeface="Arial Black" pitchFamily="34" charset="0"/>
            </a:endParaRPr>
          </a:p>
          <a:p>
            <a:pPr marL="609600" indent="-609600" eaLnBrk="1" hangingPunct="1">
              <a:buFont typeface="Wingdings" pitchFamily="2" charset="2"/>
              <a:buNone/>
            </a:pPr>
            <a:r>
              <a:rPr lang="es-MX" sz="4400" b="1" smtClean="0">
                <a:solidFill>
                  <a:srgbClr val="000066"/>
                </a:solidFill>
                <a:latin typeface="Arial Black" pitchFamily="34" charset="0"/>
              </a:rPr>
              <a:t>2.IMPORTA MÁS CON QUE SE HACE Y LA FORMA  COMO SE HACE</a:t>
            </a:r>
            <a:r>
              <a:rPr lang="es-MX" sz="4400" b="1" smtClean="0">
                <a:solidFill>
                  <a:schemeClr val="hlink"/>
                </a:solidFill>
                <a:latin typeface="Arial Black" pitchFamily="34" charset="0"/>
              </a:rPr>
              <a:t>. </a:t>
            </a:r>
            <a:r>
              <a:rPr lang="es-MX" sz="2400" b="1" smtClean="0">
                <a:solidFill>
                  <a:schemeClr val="accent2"/>
                </a:solidFill>
                <a:latin typeface="Arial Black" pitchFamily="34" charset="0"/>
              </a:rPr>
              <a:t>(EL PROCESO).</a:t>
            </a:r>
            <a:r>
              <a:rPr lang="es-PA" sz="2400" b="1" smtClean="0">
                <a:solidFill>
                  <a:schemeClr val="accent2"/>
                </a:solidFill>
              </a:rPr>
              <a:t>			</a:t>
            </a:r>
            <a:r>
              <a:rPr lang="es-PA" sz="2400" b="1" smtClean="0">
                <a:solidFill>
                  <a:srgbClr val="573356"/>
                </a:solidFill>
              </a:rPr>
              <a:t>	</a:t>
            </a:r>
            <a:endParaRPr lang="es-ES" sz="2400" b="1" smtClean="0">
              <a:solidFill>
                <a:srgbClr val="573356"/>
              </a:solidFill>
            </a:endParaRPr>
          </a:p>
        </p:txBody>
      </p:sp>
      <p:pic>
        <p:nvPicPr>
          <p:cNvPr id="66564" name="Picture 4" descr="bd05686_"/>
          <p:cNvPicPr>
            <a:picLocks noChangeAspect="1" noChangeArrowheads="1"/>
          </p:cNvPicPr>
          <p:nvPr/>
        </p:nvPicPr>
        <p:blipFill>
          <a:blip r:embed="rId2" cstate="print"/>
          <a:srcRect/>
          <a:stretch>
            <a:fillRect/>
          </a:stretch>
        </p:blipFill>
        <p:spPr bwMode="auto">
          <a:xfrm>
            <a:off x="7162800" y="1860550"/>
            <a:ext cx="1300163" cy="1720850"/>
          </a:xfrm>
          <a:prstGeom prst="rect">
            <a:avLst/>
          </a:prstGeom>
          <a:noFill/>
          <a:ln w="9525">
            <a:noFill/>
            <a:miter lim="800000"/>
            <a:headEnd/>
            <a:tailEnd/>
          </a:ln>
        </p:spPr>
      </p:pic>
      <p:pic>
        <p:nvPicPr>
          <p:cNvPr id="66565" name="Picture 5" descr="TN00655_"/>
          <p:cNvPicPr>
            <a:picLocks noChangeAspect="1" noChangeArrowheads="1"/>
          </p:cNvPicPr>
          <p:nvPr/>
        </p:nvPicPr>
        <p:blipFill>
          <a:blip r:embed="rId3" cstate="print"/>
          <a:srcRect/>
          <a:stretch>
            <a:fillRect/>
          </a:stretch>
        </p:blipFill>
        <p:spPr bwMode="auto">
          <a:xfrm flipH="1">
            <a:off x="3886200" y="2162175"/>
            <a:ext cx="1893888" cy="1495425"/>
          </a:xfrm>
          <a:prstGeom prst="rect">
            <a:avLst/>
          </a:prstGeom>
          <a:noFill/>
          <a:ln w="9525">
            <a:noFill/>
            <a:miter lim="800000"/>
            <a:headEnd/>
            <a:tailEnd/>
          </a:ln>
        </p:spPr>
      </p:pic>
      <p:pic>
        <p:nvPicPr>
          <p:cNvPr id="66566" name="Picture 6" descr="TR00172_"/>
          <p:cNvPicPr>
            <a:picLocks noChangeAspect="1" noChangeArrowheads="1"/>
          </p:cNvPicPr>
          <p:nvPr/>
        </p:nvPicPr>
        <p:blipFill>
          <a:blip r:embed="rId4" cstate="print"/>
          <a:srcRect/>
          <a:stretch>
            <a:fillRect/>
          </a:stretch>
        </p:blipFill>
        <p:spPr bwMode="auto">
          <a:xfrm>
            <a:off x="1066800" y="2200275"/>
            <a:ext cx="2044700" cy="1304925"/>
          </a:xfrm>
          <a:prstGeom prst="rect">
            <a:avLst/>
          </a:prstGeom>
          <a:noFill/>
          <a:ln w="9525">
            <a:noFill/>
            <a:miter lim="800000"/>
            <a:headEnd/>
            <a:tailEnd/>
          </a:ln>
        </p:spPr>
      </p:pic>
    </p:spTree>
    <p:extLst>
      <p:ext uri="{BB962C8B-B14F-4D97-AF65-F5344CB8AC3E}">
        <p14:creationId xmlns:p14="http://schemas.microsoft.com/office/powerpoint/2010/main" val="17165609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990600" y="152400"/>
            <a:ext cx="7543800" cy="685800"/>
          </a:xfrm>
          <a:ln>
            <a:solidFill>
              <a:srgbClr val="FF6600"/>
            </a:solidFill>
          </a:ln>
        </p:spPr>
        <p:txBody>
          <a:bodyPr/>
          <a:lstStyle/>
          <a:p>
            <a:pPr eaLnBrk="1" hangingPunct="1"/>
            <a:r>
              <a:rPr lang="es-MX" sz="3600" b="1" smtClean="0">
                <a:solidFill>
                  <a:srgbClr val="000066"/>
                </a:solidFill>
                <a:latin typeface="Arial Black" pitchFamily="34" charset="0"/>
              </a:rPr>
              <a:t>CONCEPTO DE TRABAJO</a:t>
            </a:r>
            <a:endParaRPr lang="es-ES" sz="3600" b="1" smtClean="0">
              <a:solidFill>
                <a:srgbClr val="000066"/>
              </a:solidFill>
              <a:latin typeface="Arial Black" pitchFamily="34" charset="0"/>
            </a:endParaRPr>
          </a:p>
        </p:txBody>
      </p:sp>
      <p:sp>
        <p:nvSpPr>
          <p:cNvPr id="67587" name="Rectangle 3"/>
          <p:cNvSpPr>
            <a:spLocks noGrp="1" noChangeArrowheads="1"/>
          </p:cNvSpPr>
          <p:nvPr>
            <p:ph idx="1"/>
          </p:nvPr>
        </p:nvSpPr>
        <p:spPr>
          <a:xfrm>
            <a:off x="1143000" y="1752600"/>
            <a:ext cx="7886700" cy="5105400"/>
          </a:xfrm>
        </p:spPr>
        <p:txBody>
          <a:bodyPr/>
          <a:lstStyle/>
          <a:p>
            <a:pPr eaLnBrk="1" hangingPunct="1">
              <a:buFontTx/>
              <a:buNone/>
            </a:pPr>
            <a:endParaRPr lang="es-MX" smtClean="0"/>
          </a:p>
          <a:p>
            <a:pPr eaLnBrk="1" hangingPunct="1">
              <a:buFontTx/>
              <a:buNone/>
            </a:pPr>
            <a:endParaRPr lang="es-MX" smtClean="0"/>
          </a:p>
          <a:p>
            <a:pPr eaLnBrk="1" hangingPunct="1">
              <a:buFontTx/>
              <a:buNone/>
            </a:pPr>
            <a:endParaRPr lang="es-MX" smtClean="0"/>
          </a:p>
          <a:p>
            <a:pPr eaLnBrk="1" hangingPunct="1">
              <a:buFontTx/>
              <a:buNone/>
            </a:pPr>
            <a:endParaRPr lang="es-MX" smtClean="0"/>
          </a:p>
          <a:p>
            <a:pPr eaLnBrk="1" hangingPunct="1">
              <a:buFontTx/>
              <a:buNone/>
            </a:pPr>
            <a:endParaRPr lang="es-ES" smtClean="0"/>
          </a:p>
        </p:txBody>
      </p:sp>
      <p:sp>
        <p:nvSpPr>
          <p:cNvPr id="67588" name="Freeform 4"/>
          <p:cNvSpPr>
            <a:spLocks/>
          </p:cNvSpPr>
          <p:nvPr/>
        </p:nvSpPr>
        <p:spPr bwMode="auto">
          <a:xfrm>
            <a:off x="34925" y="1447800"/>
            <a:ext cx="1698625" cy="1233488"/>
          </a:xfrm>
          <a:custGeom>
            <a:avLst/>
            <a:gdLst>
              <a:gd name="T0" fmla="*/ 2147483647 w 2141"/>
              <a:gd name="T1" fmla="*/ 2147483647 h 1555"/>
              <a:gd name="T2" fmla="*/ 2147483647 w 2141"/>
              <a:gd name="T3" fmla="*/ 2147483647 h 1555"/>
              <a:gd name="T4" fmla="*/ 2147483647 w 2141"/>
              <a:gd name="T5" fmla="*/ 2147483647 h 1555"/>
              <a:gd name="T6" fmla="*/ 2147483647 w 2141"/>
              <a:gd name="T7" fmla="*/ 2147483647 h 1555"/>
              <a:gd name="T8" fmla="*/ 2147483647 w 2141"/>
              <a:gd name="T9" fmla="*/ 2147483647 h 1555"/>
              <a:gd name="T10" fmla="*/ 2147483647 w 2141"/>
              <a:gd name="T11" fmla="*/ 2147483647 h 1555"/>
              <a:gd name="T12" fmla="*/ 2147483647 w 2141"/>
              <a:gd name="T13" fmla="*/ 2147483647 h 1555"/>
              <a:gd name="T14" fmla="*/ 2147483647 w 2141"/>
              <a:gd name="T15" fmla="*/ 2147483647 h 1555"/>
              <a:gd name="T16" fmla="*/ 2147483647 w 2141"/>
              <a:gd name="T17" fmla="*/ 2147483647 h 1555"/>
              <a:gd name="T18" fmla="*/ 2147483647 w 2141"/>
              <a:gd name="T19" fmla="*/ 2147483647 h 1555"/>
              <a:gd name="T20" fmla="*/ 2147483647 w 2141"/>
              <a:gd name="T21" fmla="*/ 2147483647 h 1555"/>
              <a:gd name="T22" fmla="*/ 2147483647 w 2141"/>
              <a:gd name="T23" fmla="*/ 2147483647 h 1555"/>
              <a:gd name="T24" fmla="*/ 2147483647 w 2141"/>
              <a:gd name="T25" fmla="*/ 2147483647 h 1555"/>
              <a:gd name="T26" fmla="*/ 2147483647 w 2141"/>
              <a:gd name="T27" fmla="*/ 2147483647 h 1555"/>
              <a:gd name="T28" fmla="*/ 2147483647 w 2141"/>
              <a:gd name="T29" fmla="*/ 2147483647 h 1555"/>
              <a:gd name="T30" fmla="*/ 2147483647 w 2141"/>
              <a:gd name="T31" fmla="*/ 2147483647 h 1555"/>
              <a:gd name="T32" fmla="*/ 2147483647 w 2141"/>
              <a:gd name="T33" fmla="*/ 2147483647 h 1555"/>
              <a:gd name="T34" fmla="*/ 2147483647 w 2141"/>
              <a:gd name="T35" fmla="*/ 2147483647 h 1555"/>
              <a:gd name="T36" fmla="*/ 2147483647 w 2141"/>
              <a:gd name="T37" fmla="*/ 2147483647 h 1555"/>
              <a:gd name="T38" fmla="*/ 2147483647 w 2141"/>
              <a:gd name="T39" fmla="*/ 2147483647 h 1555"/>
              <a:gd name="T40" fmla="*/ 2147483647 w 2141"/>
              <a:gd name="T41" fmla="*/ 0 h 1555"/>
              <a:gd name="T42" fmla="*/ 2147483647 w 2141"/>
              <a:gd name="T43" fmla="*/ 2147483647 h 1555"/>
              <a:gd name="T44" fmla="*/ 2147483647 w 2141"/>
              <a:gd name="T45" fmla="*/ 2147483647 h 1555"/>
              <a:gd name="T46" fmla="*/ 2147483647 w 2141"/>
              <a:gd name="T47" fmla="*/ 2147483647 h 1555"/>
              <a:gd name="T48" fmla="*/ 2147483647 w 2141"/>
              <a:gd name="T49" fmla="*/ 2147483647 h 1555"/>
              <a:gd name="T50" fmla="*/ 2147483647 w 2141"/>
              <a:gd name="T51" fmla="*/ 2147483647 h 1555"/>
              <a:gd name="T52" fmla="*/ 2147483647 w 2141"/>
              <a:gd name="T53" fmla="*/ 2147483647 h 1555"/>
              <a:gd name="T54" fmla="*/ 2147483647 w 2141"/>
              <a:gd name="T55" fmla="*/ 2147483647 h 1555"/>
              <a:gd name="T56" fmla="*/ 2147483647 w 2141"/>
              <a:gd name="T57" fmla="*/ 2147483647 h 1555"/>
              <a:gd name="T58" fmla="*/ 2147483647 w 2141"/>
              <a:gd name="T59" fmla="*/ 2147483647 h 1555"/>
              <a:gd name="T60" fmla="*/ 2147483647 w 2141"/>
              <a:gd name="T61" fmla="*/ 2147483647 h 1555"/>
              <a:gd name="T62" fmla="*/ 2147483647 w 2141"/>
              <a:gd name="T63" fmla="*/ 2147483647 h 1555"/>
              <a:gd name="T64" fmla="*/ 2147483647 w 2141"/>
              <a:gd name="T65" fmla="*/ 2147483647 h 1555"/>
              <a:gd name="T66" fmla="*/ 2147483647 w 2141"/>
              <a:gd name="T67" fmla="*/ 2147483647 h 1555"/>
              <a:gd name="T68" fmla="*/ 2147483647 w 2141"/>
              <a:gd name="T69" fmla="*/ 2147483647 h 1555"/>
              <a:gd name="T70" fmla="*/ 2147483647 w 2141"/>
              <a:gd name="T71" fmla="*/ 2147483647 h 1555"/>
              <a:gd name="T72" fmla="*/ 2147483647 w 2141"/>
              <a:gd name="T73" fmla="*/ 2147483647 h 1555"/>
              <a:gd name="T74" fmla="*/ 2147483647 w 2141"/>
              <a:gd name="T75" fmla="*/ 2147483647 h 1555"/>
              <a:gd name="T76" fmla="*/ 2147483647 w 2141"/>
              <a:gd name="T77" fmla="*/ 2147483647 h 1555"/>
              <a:gd name="T78" fmla="*/ 2147483647 w 2141"/>
              <a:gd name="T79" fmla="*/ 2147483647 h 1555"/>
              <a:gd name="T80" fmla="*/ 2147483647 w 2141"/>
              <a:gd name="T81" fmla="*/ 2147483647 h 1555"/>
              <a:gd name="T82" fmla="*/ 2147483647 w 2141"/>
              <a:gd name="T83" fmla="*/ 2147483647 h 1555"/>
              <a:gd name="T84" fmla="*/ 2147483647 w 2141"/>
              <a:gd name="T85" fmla="*/ 2147483647 h 1555"/>
              <a:gd name="T86" fmla="*/ 2147483647 w 2141"/>
              <a:gd name="T87" fmla="*/ 2147483647 h 1555"/>
              <a:gd name="T88" fmla="*/ 2147483647 w 2141"/>
              <a:gd name="T89" fmla="*/ 2147483647 h 1555"/>
              <a:gd name="T90" fmla="*/ 2147483647 w 2141"/>
              <a:gd name="T91" fmla="*/ 2147483647 h 1555"/>
              <a:gd name="T92" fmla="*/ 2147483647 w 2141"/>
              <a:gd name="T93" fmla="*/ 2147483647 h 1555"/>
              <a:gd name="T94" fmla="*/ 2147483647 w 2141"/>
              <a:gd name="T95" fmla="*/ 2147483647 h 1555"/>
              <a:gd name="T96" fmla="*/ 2147483647 w 2141"/>
              <a:gd name="T97" fmla="*/ 2147483647 h 1555"/>
              <a:gd name="T98" fmla="*/ 2147483647 w 2141"/>
              <a:gd name="T99" fmla="*/ 2147483647 h 1555"/>
              <a:gd name="T100" fmla="*/ 2147483647 w 2141"/>
              <a:gd name="T101" fmla="*/ 2147483647 h 1555"/>
              <a:gd name="T102" fmla="*/ 2147483647 w 2141"/>
              <a:gd name="T103" fmla="*/ 2147483647 h 1555"/>
              <a:gd name="T104" fmla="*/ 2147483647 w 2141"/>
              <a:gd name="T105" fmla="*/ 2147483647 h 1555"/>
              <a:gd name="T106" fmla="*/ 2147483647 w 2141"/>
              <a:gd name="T107" fmla="*/ 2147483647 h 1555"/>
              <a:gd name="T108" fmla="*/ 2147483647 w 2141"/>
              <a:gd name="T109" fmla="*/ 2147483647 h 1555"/>
              <a:gd name="T110" fmla="*/ 2147483647 w 2141"/>
              <a:gd name="T111" fmla="*/ 2147483647 h 1555"/>
              <a:gd name="T112" fmla="*/ 2147483647 w 2141"/>
              <a:gd name="T113" fmla="*/ 2147483647 h 155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41"/>
              <a:gd name="T172" fmla="*/ 0 h 1555"/>
              <a:gd name="T173" fmla="*/ 2141 w 2141"/>
              <a:gd name="T174" fmla="*/ 1555 h 155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41" h="1555">
                <a:moveTo>
                  <a:pt x="1920" y="1234"/>
                </a:moveTo>
                <a:lnTo>
                  <a:pt x="1939" y="1218"/>
                </a:lnTo>
                <a:lnTo>
                  <a:pt x="1960" y="1204"/>
                </a:lnTo>
                <a:lnTo>
                  <a:pt x="1982" y="1191"/>
                </a:lnTo>
                <a:lnTo>
                  <a:pt x="2003" y="1179"/>
                </a:lnTo>
                <a:lnTo>
                  <a:pt x="2023" y="1166"/>
                </a:lnTo>
                <a:lnTo>
                  <a:pt x="2041" y="1152"/>
                </a:lnTo>
                <a:lnTo>
                  <a:pt x="2056" y="1135"/>
                </a:lnTo>
                <a:lnTo>
                  <a:pt x="2067" y="1115"/>
                </a:lnTo>
                <a:lnTo>
                  <a:pt x="2081" y="1037"/>
                </a:lnTo>
                <a:lnTo>
                  <a:pt x="2081" y="957"/>
                </a:lnTo>
                <a:lnTo>
                  <a:pt x="2078" y="878"/>
                </a:lnTo>
                <a:lnTo>
                  <a:pt x="2083" y="797"/>
                </a:lnTo>
                <a:lnTo>
                  <a:pt x="2086" y="781"/>
                </a:lnTo>
                <a:lnTo>
                  <a:pt x="2092" y="765"/>
                </a:lnTo>
                <a:lnTo>
                  <a:pt x="2099" y="750"/>
                </a:lnTo>
                <a:lnTo>
                  <a:pt x="2108" y="734"/>
                </a:lnTo>
                <a:lnTo>
                  <a:pt x="2116" y="719"/>
                </a:lnTo>
                <a:lnTo>
                  <a:pt x="2124" y="702"/>
                </a:lnTo>
                <a:lnTo>
                  <a:pt x="2131" y="686"/>
                </a:lnTo>
                <a:lnTo>
                  <a:pt x="2137" y="667"/>
                </a:lnTo>
                <a:lnTo>
                  <a:pt x="2141" y="649"/>
                </a:lnTo>
                <a:lnTo>
                  <a:pt x="2141" y="632"/>
                </a:lnTo>
                <a:lnTo>
                  <a:pt x="2138" y="615"/>
                </a:lnTo>
                <a:lnTo>
                  <a:pt x="2134" y="602"/>
                </a:lnTo>
                <a:lnTo>
                  <a:pt x="2127" y="588"/>
                </a:lnTo>
                <a:lnTo>
                  <a:pt x="2117" y="575"/>
                </a:lnTo>
                <a:lnTo>
                  <a:pt x="2107" y="562"/>
                </a:lnTo>
                <a:lnTo>
                  <a:pt x="2094" y="551"/>
                </a:lnTo>
                <a:lnTo>
                  <a:pt x="2081" y="541"/>
                </a:lnTo>
                <a:lnTo>
                  <a:pt x="2067" y="531"/>
                </a:lnTo>
                <a:lnTo>
                  <a:pt x="2052" y="521"/>
                </a:lnTo>
                <a:lnTo>
                  <a:pt x="2036" y="513"/>
                </a:lnTo>
                <a:lnTo>
                  <a:pt x="2020" y="504"/>
                </a:lnTo>
                <a:lnTo>
                  <a:pt x="2005" y="496"/>
                </a:lnTo>
                <a:lnTo>
                  <a:pt x="1990" y="488"/>
                </a:lnTo>
                <a:lnTo>
                  <a:pt x="1975" y="479"/>
                </a:lnTo>
                <a:lnTo>
                  <a:pt x="1954" y="465"/>
                </a:lnTo>
                <a:lnTo>
                  <a:pt x="1937" y="446"/>
                </a:lnTo>
                <a:lnTo>
                  <a:pt x="1922" y="428"/>
                </a:lnTo>
                <a:lnTo>
                  <a:pt x="1909" y="407"/>
                </a:lnTo>
                <a:lnTo>
                  <a:pt x="1899" y="385"/>
                </a:lnTo>
                <a:lnTo>
                  <a:pt x="1892" y="362"/>
                </a:lnTo>
                <a:lnTo>
                  <a:pt x="1886" y="340"/>
                </a:lnTo>
                <a:lnTo>
                  <a:pt x="1884" y="317"/>
                </a:lnTo>
                <a:lnTo>
                  <a:pt x="1880" y="291"/>
                </a:lnTo>
                <a:lnTo>
                  <a:pt x="1874" y="265"/>
                </a:lnTo>
                <a:lnTo>
                  <a:pt x="1866" y="240"/>
                </a:lnTo>
                <a:lnTo>
                  <a:pt x="1857" y="215"/>
                </a:lnTo>
                <a:lnTo>
                  <a:pt x="1847" y="190"/>
                </a:lnTo>
                <a:lnTo>
                  <a:pt x="1834" y="167"/>
                </a:lnTo>
                <a:lnTo>
                  <a:pt x="1820" y="146"/>
                </a:lnTo>
                <a:lnTo>
                  <a:pt x="1805" y="124"/>
                </a:lnTo>
                <a:lnTo>
                  <a:pt x="1788" y="104"/>
                </a:lnTo>
                <a:lnTo>
                  <a:pt x="1770" y="84"/>
                </a:lnTo>
                <a:lnTo>
                  <a:pt x="1750" y="67"/>
                </a:lnTo>
                <a:lnTo>
                  <a:pt x="1729" y="52"/>
                </a:lnTo>
                <a:lnTo>
                  <a:pt x="1706" y="38"/>
                </a:lnTo>
                <a:lnTo>
                  <a:pt x="1682" y="27"/>
                </a:lnTo>
                <a:lnTo>
                  <a:pt x="1657" y="17"/>
                </a:lnTo>
                <a:lnTo>
                  <a:pt x="1630" y="10"/>
                </a:lnTo>
                <a:lnTo>
                  <a:pt x="1616" y="8"/>
                </a:lnTo>
                <a:lnTo>
                  <a:pt x="1601" y="7"/>
                </a:lnTo>
                <a:lnTo>
                  <a:pt x="1587" y="6"/>
                </a:lnTo>
                <a:lnTo>
                  <a:pt x="1574" y="7"/>
                </a:lnTo>
                <a:lnTo>
                  <a:pt x="1560" y="7"/>
                </a:lnTo>
                <a:lnTo>
                  <a:pt x="1547" y="10"/>
                </a:lnTo>
                <a:lnTo>
                  <a:pt x="1534" y="12"/>
                </a:lnTo>
                <a:lnTo>
                  <a:pt x="1522" y="15"/>
                </a:lnTo>
                <a:lnTo>
                  <a:pt x="1500" y="21"/>
                </a:lnTo>
                <a:lnTo>
                  <a:pt x="1478" y="28"/>
                </a:lnTo>
                <a:lnTo>
                  <a:pt x="1457" y="36"/>
                </a:lnTo>
                <a:lnTo>
                  <a:pt x="1436" y="44"/>
                </a:lnTo>
                <a:lnTo>
                  <a:pt x="1416" y="52"/>
                </a:lnTo>
                <a:lnTo>
                  <a:pt x="1395" y="61"/>
                </a:lnTo>
                <a:lnTo>
                  <a:pt x="1375" y="71"/>
                </a:lnTo>
                <a:lnTo>
                  <a:pt x="1355" y="80"/>
                </a:lnTo>
                <a:lnTo>
                  <a:pt x="1339" y="88"/>
                </a:lnTo>
                <a:lnTo>
                  <a:pt x="1321" y="95"/>
                </a:lnTo>
                <a:lnTo>
                  <a:pt x="1305" y="101"/>
                </a:lnTo>
                <a:lnTo>
                  <a:pt x="1288" y="106"/>
                </a:lnTo>
                <a:lnTo>
                  <a:pt x="1272" y="111"/>
                </a:lnTo>
                <a:lnTo>
                  <a:pt x="1254" y="114"/>
                </a:lnTo>
                <a:lnTo>
                  <a:pt x="1237" y="118"/>
                </a:lnTo>
                <a:lnTo>
                  <a:pt x="1220" y="119"/>
                </a:lnTo>
                <a:lnTo>
                  <a:pt x="1203" y="120"/>
                </a:lnTo>
                <a:lnTo>
                  <a:pt x="1185" y="120"/>
                </a:lnTo>
                <a:lnTo>
                  <a:pt x="1168" y="120"/>
                </a:lnTo>
                <a:lnTo>
                  <a:pt x="1152" y="118"/>
                </a:lnTo>
                <a:lnTo>
                  <a:pt x="1135" y="116"/>
                </a:lnTo>
                <a:lnTo>
                  <a:pt x="1118" y="112"/>
                </a:lnTo>
                <a:lnTo>
                  <a:pt x="1101" y="108"/>
                </a:lnTo>
                <a:lnTo>
                  <a:pt x="1085" y="102"/>
                </a:lnTo>
                <a:lnTo>
                  <a:pt x="1061" y="91"/>
                </a:lnTo>
                <a:lnTo>
                  <a:pt x="1037" y="81"/>
                </a:lnTo>
                <a:lnTo>
                  <a:pt x="1011" y="69"/>
                </a:lnTo>
                <a:lnTo>
                  <a:pt x="987" y="59"/>
                </a:lnTo>
                <a:lnTo>
                  <a:pt x="963" y="48"/>
                </a:lnTo>
                <a:lnTo>
                  <a:pt x="938" y="38"/>
                </a:lnTo>
                <a:lnTo>
                  <a:pt x="912" y="28"/>
                </a:lnTo>
                <a:lnTo>
                  <a:pt x="887" y="20"/>
                </a:lnTo>
                <a:lnTo>
                  <a:pt x="862" y="13"/>
                </a:lnTo>
                <a:lnTo>
                  <a:pt x="836" y="7"/>
                </a:lnTo>
                <a:lnTo>
                  <a:pt x="811" y="3"/>
                </a:lnTo>
                <a:lnTo>
                  <a:pt x="785" y="0"/>
                </a:lnTo>
                <a:lnTo>
                  <a:pt x="759" y="0"/>
                </a:lnTo>
                <a:lnTo>
                  <a:pt x="734" y="3"/>
                </a:lnTo>
                <a:lnTo>
                  <a:pt x="707" y="7"/>
                </a:lnTo>
                <a:lnTo>
                  <a:pt x="681" y="15"/>
                </a:lnTo>
                <a:lnTo>
                  <a:pt x="666" y="21"/>
                </a:lnTo>
                <a:lnTo>
                  <a:pt x="651" y="27"/>
                </a:lnTo>
                <a:lnTo>
                  <a:pt x="637" y="34"/>
                </a:lnTo>
                <a:lnTo>
                  <a:pt x="623" y="42"/>
                </a:lnTo>
                <a:lnTo>
                  <a:pt x="608" y="50"/>
                </a:lnTo>
                <a:lnTo>
                  <a:pt x="594" y="58"/>
                </a:lnTo>
                <a:lnTo>
                  <a:pt x="580" y="66"/>
                </a:lnTo>
                <a:lnTo>
                  <a:pt x="567" y="74"/>
                </a:lnTo>
                <a:lnTo>
                  <a:pt x="553" y="82"/>
                </a:lnTo>
                <a:lnTo>
                  <a:pt x="539" y="90"/>
                </a:lnTo>
                <a:lnTo>
                  <a:pt x="525" y="98"/>
                </a:lnTo>
                <a:lnTo>
                  <a:pt x="510" y="105"/>
                </a:lnTo>
                <a:lnTo>
                  <a:pt x="495" y="112"/>
                </a:lnTo>
                <a:lnTo>
                  <a:pt x="480" y="119"/>
                </a:lnTo>
                <a:lnTo>
                  <a:pt x="465" y="124"/>
                </a:lnTo>
                <a:lnTo>
                  <a:pt x="449" y="128"/>
                </a:lnTo>
                <a:lnTo>
                  <a:pt x="435" y="132"/>
                </a:lnTo>
                <a:lnTo>
                  <a:pt x="421" y="135"/>
                </a:lnTo>
                <a:lnTo>
                  <a:pt x="406" y="137"/>
                </a:lnTo>
                <a:lnTo>
                  <a:pt x="394" y="140"/>
                </a:lnTo>
                <a:lnTo>
                  <a:pt x="380" y="142"/>
                </a:lnTo>
                <a:lnTo>
                  <a:pt x="366" y="143"/>
                </a:lnTo>
                <a:lnTo>
                  <a:pt x="352" y="144"/>
                </a:lnTo>
                <a:lnTo>
                  <a:pt x="340" y="147"/>
                </a:lnTo>
                <a:lnTo>
                  <a:pt x="326" y="148"/>
                </a:lnTo>
                <a:lnTo>
                  <a:pt x="313" y="150"/>
                </a:lnTo>
                <a:lnTo>
                  <a:pt x="299" y="152"/>
                </a:lnTo>
                <a:lnTo>
                  <a:pt x="287" y="155"/>
                </a:lnTo>
                <a:lnTo>
                  <a:pt x="273" y="158"/>
                </a:lnTo>
                <a:lnTo>
                  <a:pt x="260" y="162"/>
                </a:lnTo>
                <a:lnTo>
                  <a:pt x="246" y="166"/>
                </a:lnTo>
                <a:lnTo>
                  <a:pt x="234" y="172"/>
                </a:lnTo>
                <a:lnTo>
                  <a:pt x="220" y="179"/>
                </a:lnTo>
                <a:lnTo>
                  <a:pt x="205" y="187"/>
                </a:lnTo>
                <a:lnTo>
                  <a:pt x="191" y="194"/>
                </a:lnTo>
                <a:lnTo>
                  <a:pt x="177" y="202"/>
                </a:lnTo>
                <a:lnTo>
                  <a:pt x="163" y="210"/>
                </a:lnTo>
                <a:lnTo>
                  <a:pt x="149" y="218"/>
                </a:lnTo>
                <a:lnTo>
                  <a:pt x="137" y="227"/>
                </a:lnTo>
                <a:lnTo>
                  <a:pt x="124" y="236"/>
                </a:lnTo>
                <a:lnTo>
                  <a:pt x="110" y="246"/>
                </a:lnTo>
                <a:lnTo>
                  <a:pt x="99" y="256"/>
                </a:lnTo>
                <a:lnTo>
                  <a:pt x="86" y="266"/>
                </a:lnTo>
                <a:lnTo>
                  <a:pt x="75" y="278"/>
                </a:lnTo>
                <a:lnTo>
                  <a:pt x="64" y="289"/>
                </a:lnTo>
                <a:lnTo>
                  <a:pt x="54" y="302"/>
                </a:lnTo>
                <a:lnTo>
                  <a:pt x="43" y="315"/>
                </a:lnTo>
                <a:lnTo>
                  <a:pt x="34" y="329"/>
                </a:lnTo>
                <a:lnTo>
                  <a:pt x="9" y="386"/>
                </a:lnTo>
                <a:lnTo>
                  <a:pt x="0" y="444"/>
                </a:lnTo>
                <a:lnTo>
                  <a:pt x="3" y="501"/>
                </a:lnTo>
                <a:lnTo>
                  <a:pt x="16" y="558"/>
                </a:lnTo>
                <a:lnTo>
                  <a:pt x="35" y="614"/>
                </a:lnTo>
                <a:lnTo>
                  <a:pt x="60" y="671"/>
                </a:lnTo>
                <a:lnTo>
                  <a:pt x="83" y="726"/>
                </a:lnTo>
                <a:lnTo>
                  <a:pt x="103" y="781"/>
                </a:lnTo>
                <a:lnTo>
                  <a:pt x="107" y="801"/>
                </a:lnTo>
                <a:lnTo>
                  <a:pt x="107" y="822"/>
                </a:lnTo>
                <a:lnTo>
                  <a:pt x="104" y="842"/>
                </a:lnTo>
                <a:lnTo>
                  <a:pt x="99" y="862"/>
                </a:lnTo>
                <a:lnTo>
                  <a:pt x="88" y="888"/>
                </a:lnTo>
                <a:lnTo>
                  <a:pt x="78" y="915"/>
                </a:lnTo>
                <a:lnTo>
                  <a:pt x="69" y="941"/>
                </a:lnTo>
                <a:lnTo>
                  <a:pt x="60" y="969"/>
                </a:lnTo>
                <a:lnTo>
                  <a:pt x="54" y="997"/>
                </a:lnTo>
                <a:lnTo>
                  <a:pt x="49" y="1024"/>
                </a:lnTo>
                <a:lnTo>
                  <a:pt x="48" y="1053"/>
                </a:lnTo>
                <a:lnTo>
                  <a:pt x="50" y="1083"/>
                </a:lnTo>
                <a:lnTo>
                  <a:pt x="55" y="1098"/>
                </a:lnTo>
                <a:lnTo>
                  <a:pt x="61" y="1113"/>
                </a:lnTo>
                <a:lnTo>
                  <a:pt x="68" y="1128"/>
                </a:lnTo>
                <a:lnTo>
                  <a:pt x="76" y="1141"/>
                </a:lnTo>
                <a:lnTo>
                  <a:pt x="84" y="1154"/>
                </a:lnTo>
                <a:lnTo>
                  <a:pt x="92" y="1168"/>
                </a:lnTo>
                <a:lnTo>
                  <a:pt x="101" y="1182"/>
                </a:lnTo>
                <a:lnTo>
                  <a:pt x="109" y="1196"/>
                </a:lnTo>
                <a:lnTo>
                  <a:pt x="119" y="1210"/>
                </a:lnTo>
                <a:lnTo>
                  <a:pt x="131" y="1220"/>
                </a:lnTo>
                <a:lnTo>
                  <a:pt x="144" y="1230"/>
                </a:lnTo>
                <a:lnTo>
                  <a:pt x="156" y="1237"/>
                </a:lnTo>
                <a:lnTo>
                  <a:pt x="171" y="1244"/>
                </a:lnTo>
                <a:lnTo>
                  <a:pt x="186" y="1249"/>
                </a:lnTo>
                <a:lnTo>
                  <a:pt x="201" y="1253"/>
                </a:lnTo>
                <a:lnTo>
                  <a:pt x="217" y="1256"/>
                </a:lnTo>
                <a:lnTo>
                  <a:pt x="222" y="1253"/>
                </a:lnTo>
                <a:lnTo>
                  <a:pt x="228" y="1250"/>
                </a:lnTo>
                <a:lnTo>
                  <a:pt x="234" y="1247"/>
                </a:lnTo>
                <a:lnTo>
                  <a:pt x="237" y="1247"/>
                </a:lnTo>
                <a:lnTo>
                  <a:pt x="247" y="1250"/>
                </a:lnTo>
                <a:lnTo>
                  <a:pt x="258" y="1252"/>
                </a:lnTo>
                <a:lnTo>
                  <a:pt x="268" y="1256"/>
                </a:lnTo>
                <a:lnTo>
                  <a:pt x="278" y="1258"/>
                </a:lnTo>
                <a:lnTo>
                  <a:pt x="288" y="1261"/>
                </a:lnTo>
                <a:lnTo>
                  <a:pt x="297" y="1264"/>
                </a:lnTo>
                <a:lnTo>
                  <a:pt x="306" y="1268"/>
                </a:lnTo>
                <a:lnTo>
                  <a:pt x="314" y="1272"/>
                </a:lnTo>
                <a:lnTo>
                  <a:pt x="335" y="1287"/>
                </a:lnTo>
                <a:lnTo>
                  <a:pt x="352" y="1303"/>
                </a:lnTo>
                <a:lnTo>
                  <a:pt x="368" y="1321"/>
                </a:lnTo>
                <a:lnTo>
                  <a:pt x="383" y="1340"/>
                </a:lnTo>
                <a:lnTo>
                  <a:pt x="398" y="1358"/>
                </a:lnTo>
                <a:lnTo>
                  <a:pt x="413" y="1377"/>
                </a:lnTo>
                <a:lnTo>
                  <a:pt x="431" y="1394"/>
                </a:lnTo>
                <a:lnTo>
                  <a:pt x="449" y="1411"/>
                </a:lnTo>
                <a:lnTo>
                  <a:pt x="477" y="1430"/>
                </a:lnTo>
                <a:lnTo>
                  <a:pt x="504" y="1445"/>
                </a:lnTo>
                <a:lnTo>
                  <a:pt x="533" y="1457"/>
                </a:lnTo>
                <a:lnTo>
                  <a:pt x="562" y="1468"/>
                </a:lnTo>
                <a:lnTo>
                  <a:pt x="591" y="1476"/>
                </a:lnTo>
                <a:lnTo>
                  <a:pt x="621" y="1481"/>
                </a:lnTo>
                <a:lnTo>
                  <a:pt x="651" y="1486"/>
                </a:lnTo>
                <a:lnTo>
                  <a:pt x="681" y="1488"/>
                </a:lnTo>
                <a:lnTo>
                  <a:pt x="711" y="1490"/>
                </a:lnTo>
                <a:lnTo>
                  <a:pt x="742" y="1490"/>
                </a:lnTo>
                <a:lnTo>
                  <a:pt x="773" y="1487"/>
                </a:lnTo>
                <a:lnTo>
                  <a:pt x="804" y="1485"/>
                </a:lnTo>
                <a:lnTo>
                  <a:pt x="835" y="1481"/>
                </a:lnTo>
                <a:lnTo>
                  <a:pt x="866" y="1477"/>
                </a:lnTo>
                <a:lnTo>
                  <a:pt x="897" y="1471"/>
                </a:lnTo>
                <a:lnTo>
                  <a:pt x="928" y="1465"/>
                </a:lnTo>
                <a:lnTo>
                  <a:pt x="950" y="1462"/>
                </a:lnTo>
                <a:lnTo>
                  <a:pt x="973" y="1460"/>
                </a:lnTo>
                <a:lnTo>
                  <a:pt x="995" y="1458"/>
                </a:lnTo>
                <a:lnTo>
                  <a:pt x="1017" y="1458"/>
                </a:lnTo>
                <a:lnTo>
                  <a:pt x="1039" y="1461"/>
                </a:lnTo>
                <a:lnTo>
                  <a:pt x="1060" y="1464"/>
                </a:lnTo>
                <a:lnTo>
                  <a:pt x="1080" y="1469"/>
                </a:lnTo>
                <a:lnTo>
                  <a:pt x="1101" y="1476"/>
                </a:lnTo>
                <a:lnTo>
                  <a:pt x="1122" y="1486"/>
                </a:lnTo>
                <a:lnTo>
                  <a:pt x="1142" y="1498"/>
                </a:lnTo>
                <a:lnTo>
                  <a:pt x="1162" y="1509"/>
                </a:lnTo>
                <a:lnTo>
                  <a:pt x="1183" y="1519"/>
                </a:lnTo>
                <a:lnTo>
                  <a:pt x="1204" y="1529"/>
                </a:lnTo>
                <a:lnTo>
                  <a:pt x="1224" y="1537"/>
                </a:lnTo>
                <a:lnTo>
                  <a:pt x="1246" y="1542"/>
                </a:lnTo>
                <a:lnTo>
                  <a:pt x="1268" y="1546"/>
                </a:lnTo>
                <a:lnTo>
                  <a:pt x="1282" y="1548"/>
                </a:lnTo>
                <a:lnTo>
                  <a:pt x="1297" y="1549"/>
                </a:lnTo>
                <a:lnTo>
                  <a:pt x="1311" y="1552"/>
                </a:lnTo>
                <a:lnTo>
                  <a:pt x="1325" y="1553"/>
                </a:lnTo>
                <a:lnTo>
                  <a:pt x="1340" y="1554"/>
                </a:lnTo>
                <a:lnTo>
                  <a:pt x="1354" y="1555"/>
                </a:lnTo>
                <a:lnTo>
                  <a:pt x="1367" y="1555"/>
                </a:lnTo>
                <a:lnTo>
                  <a:pt x="1382" y="1555"/>
                </a:lnTo>
                <a:lnTo>
                  <a:pt x="1396" y="1555"/>
                </a:lnTo>
                <a:lnTo>
                  <a:pt x="1410" y="1555"/>
                </a:lnTo>
                <a:lnTo>
                  <a:pt x="1424" y="1554"/>
                </a:lnTo>
                <a:lnTo>
                  <a:pt x="1439" y="1553"/>
                </a:lnTo>
                <a:lnTo>
                  <a:pt x="1453" y="1551"/>
                </a:lnTo>
                <a:lnTo>
                  <a:pt x="1466" y="1548"/>
                </a:lnTo>
                <a:lnTo>
                  <a:pt x="1481" y="1545"/>
                </a:lnTo>
                <a:lnTo>
                  <a:pt x="1495" y="1541"/>
                </a:lnTo>
                <a:lnTo>
                  <a:pt x="1522" y="1531"/>
                </a:lnTo>
                <a:lnTo>
                  <a:pt x="1546" y="1515"/>
                </a:lnTo>
                <a:lnTo>
                  <a:pt x="1569" y="1496"/>
                </a:lnTo>
                <a:lnTo>
                  <a:pt x="1590" y="1475"/>
                </a:lnTo>
                <a:lnTo>
                  <a:pt x="1609" y="1450"/>
                </a:lnTo>
                <a:lnTo>
                  <a:pt x="1629" y="1426"/>
                </a:lnTo>
                <a:lnTo>
                  <a:pt x="1649" y="1402"/>
                </a:lnTo>
                <a:lnTo>
                  <a:pt x="1668" y="1379"/>
                </a:lnTo>
                <a:lnTo>
                  <a:pt x="1692" y="1380"/>
                </a:lnTo>
                <a:lnTo>
                  <a:pt x="1716" y="1379"/>
                </a:lnTo>
                <a:lnTo>
                  <a:pt x="1741" y="1375"/>
                </a:lnTo>
                <a:lnTo>
                  <a:pt x="1764" y="1369"/>
                </a:lnTo>
                <a:lnTo>
                  <a:pt x="1786" y="1358"/>
                </a:lnTo>
                <a:lnTo>
                  <a:pt x="1804" y="1346"/>
                </a:lnTo>
                <a:lnTo>
                  <a:pt x="1821" y="1329"/>
                </a:lnTo>
                <a:lnTo>
                  <a:pt x="1835" y="1309"/>
                </a:lnTo>
                <a:lnTo>
                  <a:pt x="1841" y="1296"/>
                </a:lnTo>
                <a:lnTo>
                  <a:pt x="1847" y="1285"/>
                </a:lnTo>
                <a:lnTo>
                  <a:pt x="1852" y="1273"/>
                </a:lnTo>
                <a:lnTo>
                  <a:pt x="1859" y="1264"/>
                </a:lnTo>
                <a:lnTo>
                  <a:pt x="1867" y="1256"/>
                </a:lnTo>
                <a:lnTo>
                  <a:pt x="1878" y="1250"/>
                </a:lnTo>
                <a:lnTo>
                  <a:pt x="1889" y="1248"/>
                </a:lnTo>
                <a:lnTo>
                  <a:pt x="1904" y="1250"/>
                </a:lnTo>
                <a:lnTo>
                  <a:pt x="1909" y="1249"/>
                </a:lnTo>
                <a:lnTo>
                  <a:pt x="1912" y="1244"/>
                </a:lnTo>
                <a:lnTo>
                  <a:pt x="1917" y="1238"/>
                </a:lnTo>
                <a:lnTo>
                  <a:pt x="1920" y="1234"/>
                </a:lnTo>
                <a:close/>
              </a:path>
            </a:pathLst>
          </a:custGeom>
          <a:solidFill>
            <a:srgbClr val="00FFFF"/>
          </a:solidFill>
          <a:ln w="9525">
            <a:noFill/>
            <a:round/>
            <a:headEnd/>
            <a:tailEnd/>
          </a:ln>
        </p:spPr>
        <p:txBody>
          <a:bodyPr/>
          <a:lstStyle/>
          <a:p>
            <a:endParaRPr lang="es-ES"/>
          </a:p>
        </p:txBody>
      </p:sp>
      <p:sp>
        <p:nvSpPr>
          <p:cNvPr id="67589" name="Freeform 5"/>
          <p:cNvSpPr>
            <a:spLocks/>
          </p:cNvSpPr>
          <p:nvPr/>
        </p:nvSpPr>
        <p:spPr bwMode="auto">
          <a:xfrm>
            <a:off x="-36513" y="2576513"/>
            <a:ext cx="1320801" cy="623887"/>
          </a:xfrm>
          <a:custGeom>
            <a:avLst/>
            <a:gdLst>
              <a:gd name="T0" fmla="*/ 2147483647 w 1663"/>
              <a:gd name="T1" fmla="*/ 2147483647 h 787"/>
              <a:gd name="T2" fmla="*/ 2147483647 w 1663"/>
              <a:gd name="T3" fmla="*/ 2147483647 h 787"/>
              <a:gd name="T4" fmla="*/ 2147483647 w 1663"/>
              <a:gd name="T5" fmla="*/ 2147483647 h 787"/>
              <a:gd name="T6" fmla="*/ 2147483647 w 1663"/>
              <a:gd name="T7" fmla="*/ 2147483647 h 787"/>
              <a:gd name="T8" fmla="*/ 2147483647 w 1663"/>
              <a:gd name="T9" fmla="*/ 2147483647 h 787"/>
              <a:gd name="T10" fmla="*/ 2147483647 w 1663"/>
              <a:gd name="T11" fmla="*/ 2147483647 h 787"/>
              <a:gd name="T12" fmla="*/ 2147483647 w 1663"/>
              <a:gd name="T13" fmla="*/ 2147483647 h 787"/>
              <a:gd name="T14" fmla="*/ 2147483647 w 1663"/>
              <a:gd name="T15" fmla="*/ 2147483647 h 787"/>
              <a:gd name="T16" fmla="*/ 2147483647 w 1663"/>
              <a:gd name="T17" fmla="*/ 2147483647 h 787"/>
              <a:gd name="T18" fmla="*/ 2147483647 w 1663"/>
              <a:gd name="T19" fmla="*/ 2147483647 h 787"/>
              <a:gd name="T20" fmla="*/ 2147483647 w 1663"/>
              <a:gd name="T21" fmla="*/ 2147483647 h 787"/>
              <a:gd name="T22" fmla="*/ 2147483647 w 1663"/>
              <a:gd name="T23" fmla="*/ 2147483647 h 787"/>
              <a:gd name="T24" fmla="*/ 2147483647 w 1663"/>
              <a:gd name="T25" fmla="*/ 2147483647 h 787"/>
              <a:gd name="T26" fmla="*/ 2147483647 w 1663"/>
              <a:gd name="T27" fmla="*/ 2147483647 h 787"/>
              <a:gd name="T28" fmla="*/ 2147483647 w 1663"/>
              <a:gd name="T29" fmla="*/ 2147483647 h 787"/>
              <a:gd name="T30" fmla="*/ 2147483647 w 1663"/>
              <a:gd name="T31" fmla="*/ 2147483647 h 787"/>
              <a:gd name="T32" fmla="*/ 2147483647 w 1663"/>
              <a:gd name="T33" fmla="*/ 2147483647 h 787"/>
              <a:gd name="T34" fmla="*/ 2147483647 w 1663"/>
              <a:gd name="T35" fmla="*/ 2147483647 h 787"/>
              <a:gd name="T36" fmla="*/ 2147483647 w 1663"/>
              <a:gd name="T37" fmla="*/ 2147483647 h 787"/>
              <a:gd name="T38" fmla="*/ 2147483647 w 1663"/>
              <a:gd name="T39" fmla="*/ 2147483647 h 787"/>
              <a:gd name="T40" fmla="*/ 2147483647 w 1663"/>
              <a:gd name="T41" fmla="*/ 2147483647 h 787"/>
              <a:gd name="T42" fmla="*/ 2147483647 w 1663"/>
              <a:gd name="T43" fmla="*/ 0 h 787"/>
              <a:gd name="T44" fmla="*/ 2147483647 w 1663"/>
              <a:gd name="T45" fmla="*/ 2147483647 h 787"/>
              <a:gd name="T46" fmla="*/ 2147483647 w 1663"/>
              <a:gd name="T47" fmla="*/ 2147483647 h 787"/>
              <a:gd name="T48" fmla="*/ 2147483647 w 1663"/>
              <a:gd name="T49" fmla="*/ 2147483647 h 787"/>
              <a:gd name="T50" fmla="*/ 2147483647 w 1663"/>
              <a:gd name="T51" fmla="*/ 2147483647 h 787"/>
              <a:gd name="T52" fmla="*/ 2147483647 w 1663"/>
              <a:gd name="T53" fmla="*/ 2147483647 h 787"/>
              <a:gd name="T54" fmla="*/ 2147483647 w 1663"/>
              <a:gd name="T55" fmla="*/ 2147483647 h 787"/>
              <a:gd name="T56" fmla="*/ 2147483647 w 1663"/>
              <a:gd name="T57" fmla="*/ 2147483647 h 787"/>
              <a:gd name="T58" fmla="*/ 2147483647 w 1663"/>
              <a:gd name="T59" fmla="*/ 2147483647 h 787"/>
              <a:gd name="T60" fmla="*/ 2147483647 w 1663"/>
              <a:gd name="T61" fmla="*/ 2147483647 h 787"/>
              <a:gd name="T62" fmla="*/ 2147483647 w 1663"/>
              <a:gd name="T63" fmla="*/ 2147483647 h 787"/>
              <a:gd name="T64" fmla="*/ 2147483647 w 1663"/>
              <a:gd name="T65" fmla="*/ 2147483647 h 787"/>
              <a:gd name="T66" fmla="*/ 2147483647 w 1663"/>
              <a:gd name="T67" fmla="*/ 2147483647 h 787"/>
              <a:gd name="T68" fmla="*/ 2147483647 w 1663"/>
              <a:gd name="T69" fmla="*/ 2147483647 h 787"/>
              <a:gd name="T70" fmla="*/ 2147483647 w 1663"/>
              <a:gd name="T71" fmla="*/ 2147483647 h 787"/>
              <a:gd name="T72" fmla="*/ 2147483647 w 1663"/>
              <a:gd name="T73" fmla="*/ 2147483647 h 787"/>
              <a:gd name="T74" fmla="*/ 2147483647 w 1663"/>
              <a:gd name="T75" fmla="*/ 2147483647 h 787"/>
              <a:gd name="T76" fmla="*/ 2147483647 w 1663"/>
              <a:gd name="T77" fmla="*/ 2147483647 h 787"/>
              <a:gd name="T78" fmla="*/ 2147483647 w 1663"/>
              <a:gd name="T79" fmla="*/ 2147483647 h 787"/>
              <a:gd name="T80" fmla="*/ 2147483647 w 1663"/>
              <a:gd name="T81" fmla="*/ 2147483647 h 787"/>
              <a:gd name="T82" fmla="*/ 2147483647 w 1663"/>
              <a:gd name="T83" fmla="*/ 2147483647 h 787"/>
              <a:gd name="T84" fmla="*/ 2147483647 w 1663"/>
              <a:gd name="T85" fmla="*/ 2147483647 h 7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63"/>
              <a:gd name="T130" fmla="*/ 0 h 787"/>
              <a:gd name="T131" fmla="*/ 1663 w 1663"/>
              <a:gd name="T132" fmla="*/ 787 h 7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63" h="787">
                <a:moveTo>
                  <a:pt x="831" y="787"/>
                </a:moveTo>
                <a:lnTo>
                  <a:pt x="874" y="787"/>
                </a:lnTo>
                <a:lnTo>
                  <a:pt x="916" y="785"/>
                </a:lnTo>
                <a:lnTo>
                  <a:pt x="958" y="782"/>
                </a:lnTo>
                <a:lnTo>
                  <a:pt x="999" y="779"/>
                </a:lnTo>
                <a:lnTo>
                  <a:pt x="1040" y="774"/>
                </a:lnTo>
                <a:lnTo>
                  <a:pt x="1079" y="770"/>
                </a:lnTo>
                <a:lnTo>
                  <a:pt x="1117" y="763"/>
                </a:lnTo>
                <a:lnTo>
                  <a:pt x="1155" y="756"/>
                </a:lnTo>
                <a:lnTo>
                  <a:pt x="1192" y="748"/>
                </a:lnTo>
                <a:lnTo>
                  <a:pt x="1228" y="740"/>
                </a:lnTo>
                <a:lnTo>
                  <a:pt x="1262" y="731"/>
                </a:lnTo>
                <a:lnTo>
                  <a:pt x="1297" y="720"/>
                </a:lnTo>
                <a:lnTo>
                  <a:pt x="1329" y="709"/>
                </a:lnTo>
                <a:lnTo>
                  <a:pt x="1360" y="697"/>
                </a:lnTo>
                <a:lnTo>
                  <a:pt x="1391" y="685"/>
                </a:lnTo>
                <a:lnTo>
                  <a:pt x="1420" y="672"/>
                </a:lnTo>
                <a:lnTo>
                  <a:pt x="1448" y="658"/>
                </a:lnTo>
                <a:lnTo>
                  <a:pt x="1473" y="644"/>
                </a:lnTo>
                <a:lnTo>
                  <a:pt x="1498" y="629"/>
                </a:lnTo>
                <a:lnTo>
                  <a:pt x="1521" y="613"/>
                </a:lnTo>
                <a:lnTo>
                  <a:pt x="1543" y="597"/>
                </a:lnTo>
                <a:lnTo>
                  <a:pt x="1563" y="581"/>
                </a:lnTo>
                <a:lnTo>
                  <a:pt x="1581" y="564"/>
                </a:lnTo>
                <a:lnTo>
                  <a:pt x="1597" y="546"/>
                </a:lnTo>
                <a:lnTo>
                  <a:pt x="1612" y="529"/>
                </a:lnTo>
                <a:lnTo>
                  <a:pt x="1626" y="511"/>
                </a:lnTo>
                <a:lnTo>
                  <a:pt x="1637" y="492"/>
                </a:lnTo>
                <a:lnTo>
                  <a:pt x="1646" y="473"/>
                </a:lnTo>
                <a:lnTo>
                  <a:pt x="1654" y="453"/>
                </a:lnTo>
                <a:lnTo>
                  <a:pt x="1658" y="433"/>
                </a:lnTo>
                <a:lnTo>
                  <a:pt x="1662" y="414"/>
                </a:lnTo>
                <a:lnTo>
                  <a:pt x="1663" y="393"/>
                </a:lnTo>
                <a:lnTo>
                  <a:pt x="1662" y="372"/>
                </a:lnTo>
                <a:lnTo>
                  <a:pt x="1658" y="353"/>
                </a:lnTo>
                <a:lnTo>
                  <a:pt x="1654" y="333"/>
                </a:lnTo>
                <a:lnTo>
                  <a:pt x="1646" y="314"/>
                </a:lnTo>
                <a:lnTo>
                  <a:pt x="1637" y="295"/>
                </a:lnTo>
                <a:lnTo>
                  <a:pt x="1626" y="277"/>
                </a:lnTo>
                <a:lnTo>
                  <a:pt x="1612" y="258"/>
                </a:lnTo>
                <a:lnTo>
                  <a:pt x="1597" y="240"/>
                </a:lnTo>
                <a:lnTo>
                  <a:pt x="1581" y="223"/>
                </a:lnTo>
                <a:lnTo>
                  <a:pt x="1563" y="207"/>
                </a:lnTo>
                <a:lnTo>
                  <a:pt x="1543" y="189"/>
                </a:lnTo>
                <a:lnTo>
                  <a:pt x="1521" y="173"/>
                </a:lnTo>
                <a:lnTo>
                  <a:pt x="1498" y="158"/>
                </a:lnTo>
                <a:lnTo>
                  <a:pt x="1473" y="143"/>
                </a:lnTo>
                <a:lnTo>
                  <a:pt x="1448" y="129"/>
                </a:lnTo>
                <a:lnTo>
                  <a:pt x="1420" y="116"/>
                </a:lnTo>
                <a:lnTo>
                  <a:pt x="1391" y="103"/>
                </a:lnTo>
                <a:lnTo>
                  <a:pt x="1360" y="90"/>
                </a:lnTo>
                <a:lnTo>
                  <a:pt x="1329" y="79"/>
                </a:lnTo>
                <a:lnTo>
                  <a:pt x="1297" y="67"/>
                </a:lnTo>
                <a:lnTo>
                  <a:pt x="1262" y="57"/>
                </a:lnTo>
                <a:lnTo>
                  <a:pt x="1228" y="48"/>
                </a:lnTo>
                <a:lnTo>
                  <a:pt x="1192" y="40"/>
                </a:lnTo>
                <a:lnTo>
                  <a:pt x="1155" y="32"/>
                </a:lnTo>
                <a:lnTo>
                  <a:pt x="1117" y="25"/>
                </a:lnTo>
                <a:lnTo>
                  <a:pt x="1079" y="18"/>
                </a:lnTo>
                <a:lnTo>
                  <a:pt x="1040" y="13"/>
                </a:lnTo>
                <a:lnTo>
                  <a:pt x="999" y="8"/>
                </a:lnTo>
                <a:lnTo>
                  <a:pt x="958" y="5"/>
                </a:lnTo>
                <a:lnTo>
                  <a:pt x="916" y="3"/>
                </a:lnTo>
                <a:lnTo>
                  <a:pt x="874" y="0"/>
                </a:lnTo>
                <a:lnTo>
                  <a:pt x="831" y="0"/>
                </a:lnTo>
                <a:lnTo>
                  <a:pt x="789" y="0"/>
                </a:lnTo>
                <a:lnTo>
                  <a:pt x="746" y="3"/>
                </a:lnTo>
                <a:lnTo>
                  <a:pt x="704" y="5"/>
                </a:lnTo>
                <a:lnTo>
                  <a:pt x="664" y="8"/>
                </a:lnTo>
                <a:lnTo>
                  <a:pt x="624" y="13"/>
                </a:lnTo>
                <a:lnTo>
                  <a:pt x="585" y="18"/>
                </a:lnTo>
                <a:lnTo>
                  <a:pt x="545" y="25"/>
                </a:lnTo>
                <a:lnTo>
                  <a:pt x="507" y="32"/>
                </a:lnTo>
                <a:lnTo>
                  <a:pt x="472" y="40"/>
                </a:lnTo>
                <a:lnTo>
                  <a:pt x="435" y="48"/>
                </a:lnTo>
                <a:lnTo>
                  <a:pt x="400" y="57"/>
                </a:lnTo>
                <a:lnTo>
                  <a:pt x="367" y="67"/>
                </a:lnTo>
                <a:lnTo>
                  <a:pt x="335" y="79"/>
                </a:lnTo>
                <a:lnTo>
                  <a:pt x="302" y="90"/>
                </a:lnTo>
                <a:lnTo>
                  <a:pt x="272" y="103"/>
                </a:lnTo>
                <a:lnTo>
                  <a:pt x="244" y="116"/>
                </a:lnTo>
                <a:lnTo>
                  <a:pt x="216" y="129"/>
                </a:lnTo>
                <a:lnTo>
                  <a:pt x="190" y="143"/>
                </a:lnTo>
                <a:lnTo>
                  <a:pt x="165" y="158"/>
                </a:lnTo>
                <a:lnTo>
                  <a:pt x="142" y="173"/>
                </a:lnTo>
                <a:lnTo>
                  <a:pt x="120" y="189"/>
                </a:lnTo>
                <a:lnTo>
                  <a:pt x="101" y="207"/>
                </a:lnTo>
                <a:lnTo>
                  <a:pt x="82" y="223"/>
                </a:lnTo>
                <a:lnTo>
                  <a:pt x="66" y="240"/>
                </a:lnTo>
                <a:lnTo>
                  <a:pt x="51" y="258"/>
                </a:lnTo>
                <a:lnTo>
                  <a:pt x="37" y="277"/>
                </a:lnTo>
                <a:lnTo>
                  <a:pt x="27" y="295"/>
                </a:lnTo>
                <a:lnTo>
                  <a:pt x="18" y="314"/>
                </a:lnTo>
                <a:lnTo>
                  <a:pt x="10" y="333"/>
                </a:lnTo>
                <a:lnTo>
                  <a:pt x="5" y="353"/>
                </a:lnTo>
                <a:lnTo>
                  <a:pt x="2" y="372"/>
                </a:lnTo>
                <a:lnTo>
                  <a:pt x="0" y="393"/>
                </a:lnTo>
                <a:lnTo>
                  <a:pt x="2" y="414"/>
                </a:lnTo>
                <a:lnTo>
                  <a:pt x="5" y="433"/>
                </a:lnTo>
                <a:lnTo>
                  <a:pt x="10" y="453"/>
                </a:lnTo>
                <a:lnTo>
                  <a:pt x="18" y="473"/>
                </a:lnTo>
                <a:lnTo>
                  <a:pt x="27" y="492"/>
                </a:lnTo>
                <a:lnTo>
                  <a:pt x="37" y="511"/>
                </a:lnTo>
                <a:lnTo>
                  <a:pt x="51" y="529"/>
                </a:lnTo>
                <a:lnTo>
                  <a:pt x="66" y="546"/>
                </a:lnTo>
                <a:lnTo>
                  <a:pt x="82" y="564"/>
                </a:lnTo>
                <a:lnTo>
                  <a:pt x="101" y="581"/>
                </a:lnTo>
                <a:lnTo>
                  <a:pt x="120" y="597"/>
                </a:lnTo>
                <a:lnTo>
                  <a:pt x="142" y="613"/>
                </a:lnTo>
                <a:lnTo>
                  <a:pt x="165" y="629"/>
                </a:lnTo>
                <a:lnTo>
                  <a:pt x="190" y="644"/>
                </a:lnTo>
                <a:lnTo>
                  <a:pt x="216" y="658"/>
                </a:lnTo>
                <a:lnTo>
                  <a:pt x="244" y="672"/>
                </a:lnTo>
                <a:lnTo>
                  <a:pt x="272" y="685"/>
                </a:lnTo>
                <a:lnTo>
                  <a:pt x="302" y="697"/>
                </a:lnTo>
                <a:lnTo>
                  <a:pt x="335" y="709"/>
                </a:lnTo>
                <a:lnTo>
                  <a:pt x="367" y="720"/>
                </a:lnTo>
                <a:lnTo>
                  <a:pt x="400" y="731"/>
                </a:lnTo>
                <a:lnTo>
                  <a:pt x="435" y="740"/>
                </a:lnTo>
                <a:lnTo>
                  <a:pt x="472" y="748"/>
                </a:lnTo>
                <a:lnTo>
                  <a:pt x="507" y="756"/>
                </a:lnTo>
                <a:lnTo>
                  <a:pt x="545" y="763"/>
                </a:lnTo>
                <a:lnTo>
                  <a:pt x="585" y="770"/>
                </a:lnTo>
                <a:lnTo>
                  <a:pt x="624" y="774"/>
                </a:lnTo>
                <a:lnTo>
                  <a:pt x="664" y="779"/>
                </a:lnTo>
                <a:lnTo>
                  <a:pt x="704" y="782"/>
                </a:lnTo>
                <a:lnTo>
                  <a:pt x="746" y="785"/>
                </a:lnTo>
                <a:lnTo>
                  <a:pt x="789" y="787"/>
                </a:lnTo>
                <a:lnTo>
                  <a:pt x="831" y="787"/>
                </a:lnTo>
                <a:close/>
              </a:path>
            </a:pathLst>
          </a:custGeom>
          <a:solidFill>
            <a:srgbClr val="7FFF00"/>
          </a:solidFill>
          <a:ln w="9525">
            <a:noFill/>
            <a:round/>
            <a:headEnd/>
            <a:tailEnd/>
          </a:ln>
        </p:spPr>
        <p:txBody>
          <a:bodyPr/>
          <a:lstStyle/>
          <a:p>
            <a:endParaRPr lang="es-ES"/>
          </a:p>
        </p:txBody>
      </p:sp>
      <p:sp>
        <p:nvSpPr>
          <p:cNvPr id="67590" name="Freeform 6"/>
          <p:cNvSpPr>
            <a:spLocks/>
          </p:cNvSpPr>
          <p:nvPr/>
        </p:nvSpPr>
        <p:spPr bwMode="auto">
          <a:xfrm>
            <a:off x="838200" y="2970213"/>
            <a:ext cx="79375" cy="58737"/>
          </a:xfrm>
          <a:custGeom>
            <a:avLst/>
            <a:gdLst>
              <a:gd name="T0" fmla="*/ 2147483647 w 100"/>
              <a:gd name="T1" fmla="*/ 2147483647 h 72"/>
              <a:gd name="T2" fmla="*/ 2147483647 w 100"/>
              <a:gd name="T3" fmla="*/ 2147483647 h 72"/>
              <a:gd name="T4" fmla="*/ 2147483647 w 100"/>
              <a:gd name="T5" fmla="*/ 2147483647 h 72"/>
              <a:gd name="T6" fmla="*/ 2147483647 w 100"/>
              <a:gd name="T7" fmla="*/ 2147483647 h 72"/>
              <a:gd name="T8" fmla="*/ 2147483647 w 100"/>
              <a:gd name="T9" fmla="*/ 2147483647 h 72"/>
              <a:gd name="T10" fmla="*/ 2147483647 w 100"/>
              <a:gd name="T11" fmla="*/ 2147483647 h 72"/>
              <a:gd name="T12" fmla="*/ 2147483647 w 100"/>
              <a:gd name="T13" fmla="*/ 2147483647 h 72"/>
              <a:gd name="T14" fmla="*/ 2147483647 w 100"/>
              <a:gd name="T15" fmla="*/ 2147483647 h 72"/>
              <a:gd name="T16" fmla="*/ 2147483647 w 100"/>
              <a:gd name="T17" fmla="*/ 0 h 72"/>
              <a:gd name="T18" fmla="*/ 2147483647 w 100"/>
              <a:gd name="T19" fmla="*/ 0 h 72"/>
              <a:gd name="T20" fmla="*/ 2147483647 w 100"/>
              <a:gd name="T21" fmla="*/ 2147483647 h 72"/>
              <a:gd name="T22" fmla="*/ 2147483647 w 100"/>
              <a:gd name="T23" fmla="*/ 2147483647 h 72"/>
              <a:gd name="T24" fmla="*/ 2147483647 w 100"/>
              <a:gd name="T25" fmla="*/ 2147483647 h 72"/>
              <a:gd name="T26" fmla="*/ 2147483647 w 100"/>
              <a:gd name="T27" fmla="*/ 2147483647 h 72"/>
              <a:gd name="T28" fmla="*/ 2147483647 w 100"/>
              <a:gd name="T29" fmla="*/ 2147483647 h 72"/>
              <a:gd name="T30" fmla="*/ 0 w 100"/>
              <a:gd name="T31" fmla="*/ 2147483647 h 72"/>
              <a:gd name="T32" fmla="*/ 0 w 100"/>
              <a:gd name="T33" fmla="*/ 2147483647 h 72"/>
              <a:gd name="T34" fmla="*/ 2147483647 w 100"/>
              <a:gd name="T35" fmla="*/ 2147483647 h 72"/>
              <a:gd name="T36" fmla="*/ 2147483647 w 100"/>
              <a:gd name="T37" fmla="*/ 2147483647 h 72"/>
              <a:gd name="T38" fmla="*/ 2147483647 w 100"/>
              <a:gd name="T39" fmla="*/ 2147483647 h 72"/>
              <a:gd name="T40" fmla="*/ 2147483647 w 100"/>
              <a:gd name="T41" fmla="*/ 2147483647 h 72"/>
              <a:gd name="T42" fmla="*/ 2147483647 w 100"/>
              <a:gd name="T43" fmla="*/ 2147483647 h 72"/>
              <a:gd name="T44" fmla="*/ 2147483647 w 100"/>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0"/>
              <a:gd name="T70" fmla="*/ 0 h 72"/>
              <a:gd name="T71" fmla="*/ 100 w 100"/>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0" h="72">
                <a:moveTo>
                  <a:pt x="16" y="71"/>
                </a:moveTo>
                <a:lnTo>
                  <a:pt x="94" y="19"/>
                </a:lnTo>
                <a:lnTo>
                  <a:pt x="98" y="16"/>
                </a:lnTo>
                <a:lnTo>
                  <a:pt x="100" y="13"/>
                </a:lnTo>
                <a:lnTo>
                  <a:pt x="100" y="8"/>
                </a:lnTo>
                <a:lnTo>
                  <a:pt x="98" y="4"/>
                </a:lnTo>
                <a:lnTo>
                  <a:pt x="94" y="2"/>
                </a:lnTo>
                <a:lnTo>
                  <a:pt x="91" y="0"/>
                </a:lnTo>
                <a:lnTo>
                  <a:pt x="86" y="0"/>
                </a:lnTo>
                <a:lnTo>
                  <a:pt x="83" y="1"/>
                </a:lnTo>
                <a:lnTo>
                  <a:pt x="4" y="54"/>
                </a:lnTo>
                <a:lnTo>
                  <a:pt x="1" y="56"/>
                </a:lnTo>
                <a:lnTo>
                  <a:pt x="0" y="60"/>
                </a:lnTo>
                <a:lnTo>
                  <a:pt x="0" y="64"/>
                </a:lnTo>
                <a:lnTo>
                  <a:pt x="1" y="68"/>
                </a:lnTo>
                <a:lnTo>
                  <a:pt x="4" y="71"/>
                </a:lnTo>
                <a:lnTo>
                  <a:pt x="8" y="72"/>
                </a:lnTo>
                <a:lnTo>
                  <a:pt x="13" y="72"/>
                </a:lnTo>
                <a:lnTo>
                  <a:pt x="16" y="71"/>
                </a:lnTo>
                <a:close/>
              </a:path>
            </a:pathLst>
          </a:custGeom>
          <a:solidFill>
            <a:srgbClr val="BFFF7F"/>
          </a:solidFill>
          <a:ln w="9525">
            <a:noFill/>
            <a:round/>
            <a:headEnd/>
            <a:tailEnd/>
          </a:ln>
        </p:spPr>
        <p:txBody>
          <a:bodyPr/>
          <a:lstStyle/>
          <a:p>
            <a:endParaRPr lang="es-ES"/>
          </a:p>
        </p:txBody>
      </p:sp>
      <p:sp>
        <p:nvSpPr>
          <p:cNvPr id="67591" name="Freeform 7"/>
          <p:cNvSpPr>
            <a:spLocks/>
          </p:cNvSpPr>
          <p:nvPr/>
        </p:nvSpPr>
        <p:spPr bwMode="auto">
          <a:xfrm>
            <a:off x="611188" y="1676400"/>
            <a:ext cx="328612" cy="238125"/>
          </a:xfrm>
          <a:custGeom>
            <a:avLst/>
            <a:gdLst>
              <a:gd name="T0" fmla="*/ 2147483647 w 414"/>
              <a:gd name="T1" fmla="*/ 2147483647 h 301"/>
              <a:gd name="T2" fmla="*/ 2147483647 w 414"/>
              <a:gd name="T3" fmla="*/ 2147483647 h 301"/>
              <a:gd name="T4" fmla="*/ 2147483647 w 414"/>
              <a:gd name="T5" fmla="*/ 2147483647 h 301"/>
              <a:gd name="T6" fmla="*/ 2147483647 w 414"/>
              <a:gd name="T7" fmla="*/ 2147483647 h 301"/>
              <a:gd name="T8" fmla="*/ 2147483647 w 414"/>
              <a:gd name="T9" fmla="*/ 2147483647 h 301"/>
              <a:gd name="T10" fmla="*/ 2147483647 w 414"/>
              <a:gd name="T11" fmla="*/ 2147483647 h 301"/>
              <a:gd name="T12" fmla="*/ 2147483647 w 414"/>
              <a:gd name="T13" fmla="*/ 2147483647 h 301"/>
              <a:gd name="T14" fmla="*/ 2147483647 w 414"/>
              <a:gd name="T15" fmla="*/ 2147483647 h 301"/>
              <a:gd name="T16" fmla="*/ 2147483647 w 414"/>
              <a:gd name="T17" fmla="*/ 2147483647 h 301"/>
              <a:gd name="T18" fmla="*/ 2147483647 w 414"/>
              <a:gd name="T19" fmla="*/ 2147483647 h 301"/>
              <a:gd name="T20" fmla="*/ 2147483647 w 414"/>
              <a:gd name="T21" fmla="*/ 0 h 301"/>
              <a:gd name="T22" fmla="*/ 2147483647 w 414"/>
              <a:gd name="T23" fmla="*/ 2147483647 h 301"/>
              <a:gd name="T24" fmla="*/ 2147483647 w 414"/>
              <a:gd name="T25" fmla="*/ 2147483647 h 301"/>
              <a:gd name="T26" fmla="*/ 2147483647 w 414"/>
              <a:gd name="T27" fmla="*/ 2147483647 h 301"/>
              <a:gd name="T28" fmla="*/ 0 w 414"/>
              <a:gd name="T29" fmla="*/ 2147483647 h 301"/>
              <a:gd name="T30" fmla="*/ 2147483647 w 414"/>
              <a:gd name="T31" fmla="*/ 2147483647 h 301"/>
              <a:gd name="T32" fmla="*/ 2147483647 w 414"/>
              <a:gd name="T33" fmla="*/ 2147483647 h 301"/>
              <a:gd name="T34" fmla="*/ 2147483647 w 414"/>
              <a:gd name="T35" fmla="*/ 2147483647 h 301"/>
              <a:gd name="T36" fmla="*/ 2147483647 w 414"/>
              <a:gd name="T37" fmla="*/ 2147483647 h 301"/>
              <a:gd name="T38" fmla="*/ 2147483647 w 414"/>
              <a:gd name="T39" fmla="*/ 2147483647 h 301"/>
              <a:gd name="T40" fmla="*/ 2147483647 w 414"/>
              <a:gd name="T41" fmla="*/ 2147483647 h 301"/>
              <a:gd name="T42" fmla="*/ 2147483647 w 414"/>
              <a:gd name="T43" fmla="*/ 2147483647 h 301"/>
              <a:gd name="T44" fmla="*/ 2147483647 w 414"/>
              <a:gd name="T45" fmla="*/ 2147483647 h 301"/>
              <a:gd name="T46" fmla="*/ 2147483647 w 414"/>
              <a:gd name="T47" fmla="*/ 2147483647 h 301"/>
              <a:gd name="T48" fmla="*/ 2147483647 w 414"/>
              <a:gd name="T49" fmla="*/ 2147483647 h 301"/>
              <a:gd name="T50" fmla="*/ 2147483647 w 414"/>
              <a:gd name="T51" fmla="*/ 2147483647 h 301"/>
              <a:gd name="T52" fmla="*/ 2147483647 w 414"/>
              <a:gd name="T53" fmla="*/ 2147483647 h 301"/>
              <a:gd name="T54" fmla="*/ 2147483647 w 414"/>
              <a:gd name="T55" fmla="*/ 2147483647 h 301"/>
              <a:gd name="T56" fmla="*/ 2147483647 w 414"/>
              <a:gd name="T57" fmla="*/ 2147483647 h 301"/>
              <a:gd name="T58" fmla="*/ 2147483647 w 414"/>
              <a:gd name="T59" fmla="*/ 2147483647 h 301"/>
              <a:gd name="T60" fmla="*/ 2147483647 w 414"/>
              <a:gd name="T61" fmla="*/ 2147483647 h 301"/>
              <a:gd name="T62" fmla="*/ 2147483647 w 414"/>
              <a:gd name="T63" fmla="*/ 2147483647 h 301"/>
              <a:gd name="T64" fmla="*/ 2147483647 w 414"/>
              <a:gd name="T65" fmla="*/ 2147483647 h 301"/>
              <a:gd name="T66" fmla="*/ 2147483647 w 414"/>
              <a:gd name="T67" fmla="*/ 2147483647 h 301"/>
              <a:gd name="T68" fmla="*/ 2147483647 w 414"/>
              <a:gd name="T69" fmla="*/ 2147483647 h 301"/>
              <a:gd name="T70" fmla="*/ 2147483647 w 414"/>
              <a:gd name="T71" fmla="*/ 2147483647 h 301"/>
              <a:gd name="T72" fmla="*/ 2147483647 w 414"/>
              <a:gd name="T73" fmla="*/ 2147483647 h 3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4"/>
              <a:gd name="T112" fmla="*/ 0 h 301"/>
              <a:gd name="T113" fmla="*/ 414 w 414"/>
              <a:gd name="T114" fmla="*/ 301 h 3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4" h="301">
                <a:moveTo>
                  <a:pt x="333" y="125"/>
                </a:moveTo>
                <a:lnTo>
                  <a:pt x="325" y="125"/>
                </a:lnTo>
                <a:lnTo>
                  <a:pt x="317" y="127"/>
                </a:lnTo>
                <a:lnTo>
                  <a:pt x="309" y="129"/>
                </a:lnTo>
                <a:lnTo>
                  <a:pt x="302" y="131"/>
                </a:lnTo>
                <a:lnTo>
                  <a:pt x="295" y="135"/>
                </a:lnTo>
                <a:lnTo>
                  <a:pt x="288" y="139"/>
                </a:lnTo>
                <a:lnTo>
                  <a:pt x="283" y="144"/>
                </a:lnTo>
                <a:lnTo>
                  <a:pt x="277" y="150"/>
                </a:lnTo>
                <a:lnTo>
                  <a:pt x="140" y="77"/>
                </a:lnTo>
                <a:lnTo>
                  <a:pt x="140" y="76"/>
                </a:lnTo>
                <a:lnTo>
                  <a:pt x="140" y="75"/>
                </a:lnTo>
                <a:lnTo>
                  <a:pt x="140" y="74"/>
                </a:lnTo>
                <a:lnTo>
                  <a:pt x="139" y="59"/>
                </a:lnTo>
                <a:lnTo>
                  <a:pt x="134" y="45"/>
                </a:lnTo>
                <a:lnTo>
                  <a:pt x="128" y="32"/>
                </a:lnTo>
                <a:lnTo>
                  <a:pt x="119" y="21"/>
                </a:lnTo>
                <a:lnTo>
                  <a:pt x="109" y="13"/>
                </a:lnTo>
                <a:lnTo>
                  <a:pt x="97" y="6"/>
                </a:lnTo>
                <a:lnTo>
                  <a:pt x="83" y="1"/>
                </a:lnTo>
                <a:lnTo>
                  <a:pt x="69" y="0"/>
                </a:lnTo>
                <a:lnTo>
                  <a:pt x="56" y="1"/>
                </a:lnTo>
                <a:lnTo>
                  <a:pt x="43" y="6"/>
                </a:lnTo>
                <a:lnTo>
                  <a:pt x="31" y="13"/>
                </a:lnTo>
                <a:lnTo>
                  <a:pt x="21" y="21"/>
                </a:lnTo>
                <a:lnTo>
                  <a:pt x="12" y="32"/>
                </a:lnTo>
                <a:lnTo>
                  <a:pt x="6" y="45"/>
                </a:lnTo>
                <a:lnTo>
                  <a:pt x="1" y="59"/>
                </a:lnTo>
                <a:lnTo>
                  <a:pt x="0" y="74"/>
                </a:lnTo>
                <a:lnTo>
                  <a:pt x="1" y="89"/>
                </a:lnTo>
                <a:lnTo>
                  <a:pt x="6" y="103"/>
                </a:lnTo>
                <a:lnTo>
                  <a:pt x="12" y="115"/>
                </a:lnTo>
                <a:lnTo>
                  <a:pt x="21" y="126"/>
                </a:lnTo>
                <a:lnTo>
                  <a:pt x="31" y="135"/>
                </a:lnTo>
                <a:lnTo>
                  <a:pt x="43" y="142"/>
                </a:lnTo>
                <a:lnTo>
                  <a:pt x="56" y="146"/>
                </a:lnTo>
                <a:lnTo>
                  <a:pt x="69" y="148"/>
                </a:lnTo>
                <a:lnTo>
                  <a:pt x="78" y="148"/>
                </a:lnTo>
                <a:lnTo>
                  <a:pt x="86" y="145"/>
                </a:lnTo>
                <a:lnTo>
                  <a:pt x="94" y="143"/>
                </a:lnTo>
                <a:lnTo>
                  <a:pt x="102" y="139"/>
                </a:lnTo>
                <a:lnTo>
                  <a:pt x="107" y="135"/>
                </a:lnTo>
                <a:lnTo>
                  <a:pt x="114" y="130"/>
                </a:lnTo>
                <a:lnTo>
                  <a:pt x="120" y="125"/>
                </a:lnTo>
                <a:lnTo>
                  <a:pt x="126" y="118"/>
                </a:lnTo>
                <a:lnTo>
                  <a:pt x="253" y="203"/>
                </a:lnTo>
                <a:lnTo>
                  <a:pt x="252" y="205"/>
                </a:lnTo>
                <a:lnTo>
                  <a:pt x="252" y="207"/>
                </a:lnTo>
                <a:lnTo>
                  <a:pt x="252" y="211"/>
                </a:lnTo>
                <a:lnTo>
                  <a:pt x="252" y="213"/>
                </a:lnTo>
                <a:lnTo>
                  <a:pt x="253" y="230"/>
                </a:lnTo>
                <a:lnTo>
                  <a:pt x="258" y="248"/>
                </a:lnTo>
                <a:lnTo>
                  <a:pt x="265" y="263"/>
                </a:lnTo>
                <a:lnTo>
                  <a:pt x="276" y="275"/>
                </a:lnTo>
                <a:lnTo>
                  <a:pt x="287" y="286"/>
                </a:lnTo>
                <a:lnTo>
                  <a:pt x="301" y="294"/>
                </a:lnTo>
                <a:lnTo>
                  <a:pt x="317" y="298"/>
                </a:lnTo>
                <a:lnTo>
                  <a:pt x="333" y="301"/>
                </a:lnTo>
                <a:lnTo>
                  <a:pt x="349" y="298"/>
                </a:lnTo>
                <a:lnTo>
                  <a:pt x="364" y="294"/>
                </a:lnTo>
                <a:lnTo>
                  <a:pt x="378" y="286"/>
                </a:lnTo>
                <a:lnTo>
                  <a:pt x="391" y="275"/>
                </a:lnTo>
                <a:lnTo>
                  <a:pt x="400" y="263"/>
                </a:lnTo>
                <a:lnTo>
                  <a:pt x="408" y="248"/>
                </a:lnTo>
                <a:lnTo>
                  <a:pt x="413" y="230"/>
                </a:lnTo>
                <a:lnTo>
                  <a:pt x="414" y="213"/>
                </a:lnTo>
                <a:lnTo>
                  <a:pt x="413" y="196"/>
                </a:lnTo>
                <a:lnTo>
                  <a:pt x="408" y="179"/>
                </a:lnTo>
                <a:lnTo>
                  <a:pt x="400" y="164"/>
                </a:lnTo>
                <a:lnTo>
                  <a:pt x="391" y="151"/>
                </a:lnTo>
                <a:lnTo>
                  <a:pt x="378" y="139"/>
                </a:lnTo>
                <a:lnTo>
                  <a:pt x="364" y="131"/>
                </a:lnTo>
                <a:lnTo>
                  <a:pt x="349" y="127"/>
                </a:lnTo>
                <a:lnTo>
                  <a:pt x="333" y="125"/>
                </a:lnTo>
                <a:close/>
              </a:path>
            </a:pathLst>
          </a:custGeom>
          <a:solidFill>
            <a:srgbClr val="000000"/>
          </a:solidFill>
          <a:ln w="9525">
            <a:noFill/>
            <a:round/>
            <a:headEnd/>
            <a:tailEnd/>
          </a:ln>
        </p:spPr>
        <p:txBody>
          <a:bodyPr/>
          <a:lstStyle/>
          <a:p>
            <a:endParaRPr lang="es-ES"/>
          </a:p>
        </p:txBody>
      </p:sp>
      <p:sp>
        <p:nvSpPr>
          <p:cNvPr id="67592" name="Freeform 8"/>
          <p:cNvSpPr>
            <a:spLocks/>
          </p:cNvSpPr>
          <p:nvPr/>
        </p:nvSpPr>
        <p:spPr bwMode="auto">
          <a:xfrm>
            <a:off x="1331913" y="1638300"/>
            <a:ext cx="263525" cy="190500"/>
          </a:xfrm>
          <a:custGeom>
            <a:avLst/>
            <a:gdLst>
              <a:gd name="T0" fmla="*/ 2147483647 w 331"/>
              <a:gd name="T1" fmla="*/ 2147483647 h 241"/>
              <a:gd name="T2" fmla="*/ 2147483647 w 331"/>
              <a:gd name="T3" fmla="*/ 2147483647 h 241"/>
              <a:gd name="T4" fmla="*/ 2147483647 w 331"/>
              <a:gd name="T5" fmla="*/ 2147483647 h 241"/>
              <a:gd name="T6" fmla="*/ 2147483647 w 331"/>
              <a:gd name="T7" fmla="*/ 2147483647 h 241"/>
              <a:gd name="T8" fmla="*/ 2147483647 w 331"/>
              <a:gd name="T9" fmla="*/ 2147483647 h 241"/>
              <a:gd name="T10" fmla="*/ 2147483647 w 331"/>
              <a:gd name="T11" fmla="*/ 2147483647 h 241"/>
              <a:gd name="T12" fmla="*/ 2147483647 w 331"/>
              <a:gd name="T13" fmla="*/ 2147483647 h 241"/>
              <a:gd name="T14" fmla="*/ 2147483647 w 331"/>
              <a:gd name="T15" fmla="*/ 2147483647 h 241"/>
              <a:gd name="T16" fmla="*/ 2147483647 w 331"/>
              <a:gd name="T17" fmla="*/ 2147483647 h 241"/>
              <a:gd name="T18" fmla="*/ 2147483647 w 331"/>
              <a:gd name="T19" fmla="*/ 2147483647 h 241"/>
              <a:gd name="T20" fmla="*/ 2147483647 w 331"/>
              <a:gd name="T21" fmla="*/ 0 h 241"/>
              <a:gd name="T22" fmla="*/ 2147483647 w 331"/>
              <a:gd name="T23" fmla="*/ 2147483647 h 241"/>
              <a:gd name="T24" fmla="*/ 2147483647 w 331"/>
              <a:gd name="T25" fmla="*/ 2147483647 h 241"/>
              <a:gd name="T26" fmla="*/ 2147483647 w 331"/>
              <a:gd name="T27" fmla="*/ 2147483647 h 241"/>
              <a:gd name="T28" fmla="*/ 2147483647 w 331"/>
              <a:gd name="T29" fmla="*/ 2147483647 h 241"/>
              <a:gd name="T30" fmla="*/ 2147483647 w 331"/>
              <a:gd name="T31" fmla="*/ 2147483647 h 241"/>
              <a:gd name="T32" fmla="*/ 2147483647 w 331"/>
              <a:gd name="T33" fmla="*/ 2147483647 h 241"/>
              <a:gd name="T34" fmla="*/ 2147483647 w 331"/>
              <a:gd name="T35" fmla="*/ 2147483647 h 241"/>
              <a:gd name="T36" fmla="*/ 2147483647 w 331"/>
              <a:gd name="T37" fmla="*/ 2147483647 h 241"/>
              <a:gd name="T38" fmla="*/ 2147483647 w 331"/>
              <a:gd name="T39" fmla="*/ 2147483647 h 241"/>
              <a:gd name="T40" fmla="*/ 2147483647 w 331"/>
              <a:gd name="T41" fmla="*/ 2147483647 h 241"/>
              <a:gd name="T42" fmla="*/ 2147483647 w 331"/>
              <a:gd name="T43" fmla="*/ 2147483647 h 241"/>
              <a:gd name="T44" fmla="*/ 2147483647 w 331"/>
              <a:gd name="T45" fmla="*/ 2147483647 h 241"/>
              <a:gd name="T46" fmla="*/ 2147483647 w 331"/>
              <a:gd name="T47" fmla="*/ 2147483647 h 241"/>
              <a:gd name="T48" fmla="*/ 2147483647 w 331"/>
              <a:gd name="T49" fmla="*/ 2147483647 h 241"/>
              <a:gd name="T50" fmla="*/ 2147483647 w 331"/>
              <a:gd name="T51" fmla="*/ 2147483647 h 241"/>
              <a:gd name="T52" fmla="*/ 2147483647 w 331"/>
              <a:gd name="T53" fmla="*/ 2147483647 h 241"/>
              <a:gd name="T54" fmla="*/ 2147483647 w 331"/>
              <a:gd name="T55" fmla="*/ 2147483647 h 241"/>
              <a:gd name="T56" fmla="*/ 2147483647 w 331"/>
              <a:gd name="T57" fmla="*/ 2147483647 h 241"/>
              <a:gd name="T58" fmla="*/ 2147483647 w 331"/>
              <a:gd name="T59" fmla="*/ 2147483647 h 241"/>
              <a:gd name="T60" fmla="*/ 2147483647 w 331"/>
              <a:gd name="T61" fmla="*/ 2147483647 h 241"/>
              <a:gd name="T62" fmla="*/ 2147483647 w 331"/>
              <a:gd name="T63" fmla="*/ 2147483647 h 241"/>
              <a:gd name="T64" fmla="*/ 2147483647 w 331"/>
              <a:gd name="T65" fmla="*/ 2147483647 h 241"/>
              <a:gd name="T66" fmla="*/ 2147483647 w 331"/>
              <a:gd name="T67" fmla="*/ 2147483647 h 241"/>
              <a:gd name="T68" fmla="*/ 2147483647 w 331"/>
              <a:gd name="T69" fmla="*/ 2147483647 h 241"/>
              <a:gd name="T70" fmla="*/ 2147483647 w 331"/>
              <a:gd name="T71" fmla="*/ 2147483647 h 241"/>
              <a:gd name="T72" fmla="*/ 2147483647 w 331"/>
              <a:gd name="T73" fmla="*/ 2147483647 h 2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1"/>
              <a:gd name="T112" fmla="*/ 0 h 241"/>
              <a:gd name="T113" fmla="*/ 331 w 331"/>
              <a:gd name="T114" fmla="*/ 241 h 2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1" h="241">
                <a:moveTo>
                  <a:pt x="65" y="100"/>
                </a:moveTo>
                <a:lnTo>
                  <a:pt x="72" y="100"/>
                </a:lnTo>
                <a:lnTo>
                  <a:pt x="78" y="102"/>
                </a:lnTo>
                <a:lnTo>
                  <a:pt x="84" y="104"/>
                </a:lnTo>
                <a:lnTo>
                  <a:pt x="89" y="106"/>
                </a:lnTo>
                <a:lnTo>
                  <a:pt x="95" y="108"/>
                </a:lnTo>
                <a:lnTo>
                  <a:pt x="101" y="113"/>
                </a:lnTo>
                <a:lnTo>
                  <a:pt x="106" y="117"/>
                </a:lnTo>
                <a:lnTo>
                  <a:pt x="110" y="121"/>
                </a:lnTo>
                <a:lnTo>
                  <a:pt x="220" y="64"/>
                </a:lnTo>
                <a:lnTo>
                  <a:pt x="220" y="62"/>
                </a:lnTo>
                <a:lnTo>
                  <a:pt x="220" y="61"/>
                </a:lnTo>
                <a:lnTo>
                  <a:pt x="220" y="60"/>
                </a:lnTo>
                <a:lnTo>
                  <a:pt x="221" y="47"/>
                </a:lnTo>
                <a:lnTo>
                  <a:pt x="224" y="37"/>
                </a:lnTo>
                <a:lnTo>
                  <a:pt x="229" y="27"/>
                </a:lnTo>
                <a:lnTo>
                  <a:pt x="236" y="17"/>
                </a:lnTo>
                <a:lnTo>
                  <a:pt x="244" y="11"/>
                </a:lnTo>
                <a:lnTo>
                  <a:pt x="254" y="5"/>
                </a:lnTo>
                <a:lnTo>
                  <a:pt x="263" y="1"/>
                </a:lnTo>
                <a:lnTo>
                  <a:pt x="275" y="0"/>
                </a:lnTo>
                <a:lnTo>
                  <a:pt x="287" y="1"/>
                </a:lnTo>
                <a:lnTo>
                  <a:pt x="297" y="5"/>
                </a:lnTo>
                <a:lnTo>
                  <a:pt x="306" y="11"/>
                </a:lnTo>
                <a:lnTo>
                  <a:pt x="315" y="17"/>
                </a:lnTo>
                <a:lnTo>
                  <a:pt x="322" y="27"/>
                </a:lnTo>
                <a:lnTo>
                  <a:pt x="327" y="37"/>
                </a:lnTo>
                <a:lnTo>
                  <a:pt x="330" y="47"/>
                </a:lnTo>
                <a:lnTo>
                  <a:pt x="331" y="60"/>
                </a:lnTo>
                <a:lnTo>
                  <a:pt x="330" y="72"/>
                </a:lnTo>
                <a:lnTo>
                  <a:pt x="327" y="83"/>
                </a:lnTo>
                <a:lnTo>
                  <a:pt x="322" y="92"/>
                </a:lnTo>
                <a:lnTo>
                  <a:pt x="315" y="102"/>
                </a:lnTo>
                <a:lnTo>
                  <a:pt x="306" y="108"/>
                </a:lnTo>
                <a:lnTo>
                  <a:pt x="297" y="114"/>
                </a:lnTo>
                <a:lnTo>
                  <a:pt x="287" y="118"/>
                </a:lnTo>
                <a:lnTo>
                  <a:pt x="275" y="119"/>
                </a:lnTo>
                <a:lnTo>
                  <a:pt x="268" y="119"/>
                </a:lnTo>
                <a:lnTo>
                  <a:pt x="262" y="118"/>
                </a:lnTo>
                <a:lnTo>
                  <a:pt x="257" y="115"/>
                </a:lnTo>
                <a:lnTo>
                  <a:pt x="251" y="112"/>
                </a:lnTo>
                <a:lnTo>
                  <a:pt x="245" y="110"/>
                </a:lnTo>
                <a:lnTo>
                  <a:pt x="240" y="105"/>
                </a:lnTo>
                <a:lnTo>
                  <a:pt x="236" y="100"/>
                </a:lnTo>
                <a:lnTo>
                  <a:pt x="231" y="96"/>
                </a:lnTo>
                <a:lnTo>
                  <a:pt x="130" y="164"/>
                </a:lnTo>
                <a:lnTo>
                  <a:pt x="130" y="165"/>
                </a:lnTo>
                <a:lnTo>
                  <a:pt x="130" y="167"/>
                </a:lnTo>
                <a:lnTo>
                  <a:pt x="130" y="168"/>
                </a:lnTo>
                <a:lnTo>
                  <a:pt x="130" y="171"/>
                </a:lnTo>
                <a:lnTo>
                  <a:pt x="129" y="184"/>
                </a:lnTo>
                <a:lnTo>
                  <a:pt x="125" y="198"/>
                </a:lnTo>
                <a:lnTo>
                  <a:pt x="118" y="210"/>
                </a:lnTo>
                <a:lnTo>
                  <a:pt x="111" y="220"/>
                </a:lnTo>
                <a:lnTo>
                  <a:pt x="101" y="229"/>
                </a:lnTo>
                <a:lnTo>
                  <a:pt x="91" y="235"/>
                </a:lnTo>
                <a:lnTo>
                  <a:pt x="78" y="240"/>
                </a:lnTo>
                <a:lnTo>
                  <a:pt x="65" y="241"/>
                </a:lnTo>
                <a:lnTo>
                  <a:pt x="51" y="240"/>
                </a:lnTo>
                <a:lnTo>
                  <a:pt x="40" y="235"/>
                </a:lnTo>
                <a:lnTo>
                  <a:pt x="28" y="229"/>
                </a:lnTo>
                <a:lnTo>
                  <a:pt x="19" y="220"/>
                </a:lnTo>
                <a:lnTo>
                  <a:pt x="11" y="210"/>
                </a:lnTo>
                <a:lnTo>
                  <a:pt x="4" y="198"/>
                </a:lnTo>
                <a:lnTo>
                  <a:pt x="1" y="184"/>
                </a:lnTo>
                <a:lnTo>
                  <a:pt x="0" y="171"/>
                </a:lnTo>
                <a:lnTo>
                  <a:pt x="1" y="157"/>
                </a:lnTo>
                <a:lnTo>
                  <a:pt x="4" y="144"/>
                </a:lnTo>
                <a:lnTo>
                  <a:pt x="11" y="131"/>
                </a:lnTo>
                <a:lnTo>
                  <a:pt x="19" y="121"/>
                </a:lnTo>
                <a:lnTo>
                  <a:pt x="28" y="113"/>
                </a:lnTo>
                <a:lnTo>
                  <a:pt x="40" y="106"/>
                </a:lnTo>
                <a:lnTo>
                  <a:pt x="51" y="102"/>
                </a:lnTo>
                <a:lnTo>
                  <a:pt x="65" y="100"/>
                </a:lnTo>
                <a:close/>
              </a:path>
            </a:pathLst>
          </a:custGeom>
          <a:solidFill>
            <a:srgbClr val="000000"/>
          </a:solidFill>
          <a:ln w="9525">
            <a:noFill/>
            <a:round/>
            <a:headEnd/>
            <a:tailEnd/>
          </a:ln>
        </p:spPr>
        <p:txBody>
          <a:bodyPr/>
          <a:lstStyle/>
          <a:p>
            <a:endParaRPr lang="es-ES"/>
          </a:p>
        </p:txBody>
      </p:sp>
      <p:sp>
        <p:nvSpPr>
          <p:cNvPr id="67593" name="Freeform 9"/>
          <p:cNvSpPr>
            <a:spLocks/>
          </p:cNvSpPr>
          <p:nvPr/>
        </p:nvSpPr>
        <p:spPr bwMode="auto">
          <a:xfrm>
            <a:off x="395288" y="2566988"/>
            <a:ext cx="239712" cy="225425"/>
          </a:xfrm>
          <a:custGeom>
            <a:avLst/>
            <a:gdLst>
              <a:gd name="T0" fmla="*/ 2147483647 w 302"/>
              <a:gd name="T1" fmla="*/ 2147483647 h 283"/>
              <a:gd name="T2" fmla="*/ 2147483647 w 302"/>
              <a:gd name="T3" fmla="*/ 2147483647 h 283"/>
              <a:gd name="T4" fmla="*/ 2147483647 w 302"/>
              <a:gd name="T5" fmla="*/ 2147483647 h 283"/>
              <a:gd name="T6" fmla="*/ 2147483647 w 302"/>
              <a:gd name="T7" fmla="*/ 2147483647 h 283"/>
              <a:gd name="T8" fmla="*/ 2147483647 w 302"/>
              <a:gd name="T9" fmla="*/ 2147483647 h 283"/>
              <a:gd name="T10" fmla="*/ 2147483647 w 302"/>
              <a:gd name="T11" fmla="*/ 2147483647 h 283"/>
              <a:gd name="T12" fmla="*/ 2147483647 w 302"/>
              <a:gd name="T13" fmla="*/ 2147483647 h 283"/>
              <a:gd name="T14" fmla="*/ 2147483647 w 302"/>
              <a:gd name="T15" fmla="*/ 2147483647 h 283"/>
              <a:gd name="T16" fmla="*/ 2147483647 w 302"/>
              <a:gd name="T17" fmla="*/ 2147483647 h 283"/>
              <a:gd name="T18" fmla="*/ 2147483647 w 302"/>
              <a:gd name="T19" fmla="*/ 2147483647 h 283"/>
              <a:gd name="T20" fmla="*/ 2147483647 w 302"/>
              <a:gd name="T21" fmla="*/ 2147483647 h 283"/>
              <a:gd name="T22" fmla="*/ 2147483647 w 302"/>
              <a:gd name="T23" fmla="*/ 2147483647 h 283"/>
              <a:gd name="T24" fmla="*/ 2147483647 w 302"/>
              <a:gd name="T25" fmla="*/ 2147483647 h 283"/>
              <a:gd name="T26" fmla="*/ 2147483647 w 302"/>
              <a:gd name="T27" fmla="*/ 2147483647 h 283"/>
              <a:gd name="T28" fmla="*/ 2147483647 w 302"/>
              <a:gd name="T29" fmla="*/ 2147483647 h 283"/>
              <a:gd name="T30" fmla="*/ 2147483647 w 302"/>
              <a:gd name="T31" fmla="*/ 2147483647 h 283"/>
              <a:gd name="T32" fmla="*/ 2147483647 w 302"/>
              <a:gd name="T33" fmla="*/ 2147483647 h 283"/>
              <a:gd name="T34" fmla="*/ 2147483647 w 302"/>
              <a:gd name="T35" fmla="*/ 2147483647 h 283"/>
              <a:gd name="T36" fmla="*/ 2147483647 w 302"/>
              <a:gd name="T37" fmla="*/ 2147483647 h 283"/>
              <a:gd name="T38" fmla="*/ 2147483647 w 302"/>
              <a:gd name="T39" fmla="*/ 2147483647 h 283"/>
              <a:gd name="T40" fmla="*/ 2147483647 w 302"/>
              <a:gd name="T41" fmla="*/ 2147483647 h 283"/>
              <a:gd name="T42" fmla="*/ 2147483647 w 302"/>
              <a:gd name="T43" fmla="*/ 2147483647 h 283"/>
              <a:gd name="T44" fmla="*/ 2147483647 w 302"/>
              <a:gd name="T45" fmla="*/ 2147483647 h 283"/>
              <a:gd name="T46" fmla="*/ 2147483647 w 302"/>
              <a:gd name="T47" fmla="*/ 2147483647 h 283"/>
              <a:gd name="T48" fmla="*/ 2147483647 w 302"/>
              <a:gd name="T49" fmla="*/ 2147483647 h 283"/>
              <a:gd name="T50" fmla="*/ 2147483647 w 302"/>
              <a:gd name="T51" fmla="*/ 2147483647 h 283"/>
              <a:gd name="T52" fmla="*/ 2147483647 w 302"/>
              <a:gd name="T53" fmla="*/ 2147483647 h 283"/>
              <a:gd name="T54" fmla="*/ 2147483647 w 302"/>
              <a:gd name="T55" fmla="*/ 2147483647 h 283"/>
              <a:gd name="T56" fmla="*/ 2147483647 w 302"/>
              <a:gd name="T57" fmla="*/ 2147483647 h 283"/>
              <a:gd name="T58" fmla="*/ 2147483647 w 302"/>
              <a:gd name="T59" fmla="*/ 2147483647 h 283"/>
              <a:gd name="T60" fmla="*/ 2147483647 w 302"/>
              <a:gd name="T61" fmla="*/ 2147483647 h 283"/>
              <a:gd name="T62" fmla="*/ 2147483647 w 302"/>
              <a:gd name="T63" fmla="*/ 2147483647 h 283"/>
              <a:gd name="T64" fmla="*/ 2147483647 w 302"/>
              <a:gd name="T65" fmla="*/ 2147483647 h 283"/>
              <a:gd name="T66" fmla="*/ 0 w 302"/>
              <a:gd name="T67" fmla="*/ 2147483647 h 283"/>
              <a:gd name="T68" fmla="*/ 2147483647 w 302"/>
              <a:gd name="T69" fmla="*/ 2147483647 h 283"/>
              <a:gd name="T70" fmla="*/ 2147483647 w 302"/>
              <a:gd name="T71" fmla="*/ 2147483647 h 283"/>
              <a:gd name="T72" fmla="*/ 2147483647 w 302"/>
              <a:gd name="T73" fmla="*/ 2147483647 h 2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2"/>
              <a:gd name="T112" fmla="*/ 0 h 283"/>
              <a:gd name="T113" fmla="*/ 302 w 302"/>
              <a:gd name="T114" fmla="*/ 283 h 28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2" h="283">
                <a:moveTo>
                  <a:pt x="50" y="145"/>
                </a:moveTo>
                <a:lnTo>
                  <a:pt x="57" y="144"/>
                </a:lnTo>
                <a:lnTo>
                  <a:pt x="63" y="143"/>
                </a:lnTo>
                <a:lnTo>
                  <a:pt x="70" y="144"/>
                </a:lnTo>
                <a:lnTo>
                  <a:pt x="75" y="144"/>
                </a:lnTo>
                <a:lnTo>
                  <a:pt x="81" y="146"/>
                </a:lnTo>
                <a:lnTo>
                  <a:pt x="87" y="149"/>
                </a:lnTo>
                <a:lnTo>
                  <a:pt x="93" y="151"/>
                </a:lnTo>
                <a:lnTo>
                  <a:pt x="98" y="154"/>
                </a:lnTo>
                <a:lnTo>
                  <a:pt x="193" y="74"/>
                </a:lnTo>
                <a:lnTo>
                  <a:pt x="193" y="73"/>
                </a:lnTo>
                <a:lnTo>
                  <a:pt x="193" y="71"/>
                </a:lnTo>
                <a:lnTo>
                  <a:pt x="192" y="71"/>
                </a:lnTo>
                <a:lnTo>
                  <a:pt x="192" y="70"/>
                </a:lnTo>
                <a:lnTo>
                  <a:pt x="191" y="59"/>
                </a:lnTo>
                <a:lnTo>
                  <a:pt x="191" y="47"/>
                </a:lnTo>
                <a:lnTo>
                  <a:pt x="194" y="37"/>
                </a:lnTo>
                <a:lnTo>
                  <a:pt x="199" y="26"/>
                </a:lnTo>
                <a:lnTo>
                  <a:pt x="205" y="18"/>
                </a:lnTo>
                <a:lnTo>
                  <a:pt x="214" y="10"/>
                </a:lnTo>
                <a:lnTo>
                  <a:pt x="223" y="5"/>
                </a:lnTo>
                <a:lnTo>
                  <a:pt x="233" y="1"/>
                </a:lnTo>
                <a:lnTo>
                  <a:pt x="245" y="0"/>
                </a:lnTo>
                <a:lnTo>
                  <a:pt x="255" y="1"/>
                </a:lnTo>
                <a:lnTo>
                  <a:pt x="267" y="3"/>
                </a:lnTo>
                <a:lnTo>
                  <a:pt x="276" y="9"/>
                </a:lnTo>
                <a:lnTo>
                  <a:pt x="285" y="16"/>
                </a:lnTo>
                <a:lnTo>
                  <a:pt x="292" y="24"/>
                </a:lnTo>
                <a:lnTo>
                  <a:pt x="298" y="35"/>
                </a:lnTo>
                <a:lnTo>
                  <a:pt x="301" y="46"/>
                </a:lnTo>
                <a:lnTo>
                  <a:pt x="302" y="58"/>
                </a:lnTo>
                <a:lnTo>
                  <a:pt x="302" y="69"/>
                </a:lnTo>
                <a:lnTo>
                  <a:pt x="299" y="81"/>
                </a:lnTo>
                <a:lnTo>
                  <a:pt x="294" y="91"/>
                </a:lnTo>
                <a:lnTo>
                  <a:pt x="287" y="99"/>
                </a:lnTo>
                <a:lnTo>
                  <a:pt x="279" y="107"/>
                </a:lnTo>
                <a:lnTo>
                  <a:pt x="270" y="113"/>
                </a:lnTo>
                <a:lnTo>
                  <a:pt x="260" y="116"/>
                </a:lnTo>
                <a:lnTo>
                  <a:pt x="253" y="117"/>
                </a:lnTo>
                <a:lnTo>
                  <a:pt x="246" y="117"/>
                </a:lnTo>
                <a:lnTo>
                  <a:pt x="240" y="116"/>
                </a:lnTo>
                <a:lnTo>
                  <a:pt x="233" y="115"/>
                </a:lnTo>
                <a:lnTo>
                  <a:pt x="227" y="113"/>
                </a:lnTo>
                <a:lnTo>
                  <a:pt x="222" y="111"/>
                </a:lnTo>
                <a:lnTo>
                  <a:pt x="216" y="107"/>
                </a:lnTo>
                <a:lnTo>
                  <a:pt x="211" y="102"/>
                </a:lnTo>
                <a:lnTo>
                  <a:pt x="127" y="192"/>
                </a:lnTo>
                <a:lnTo>
                  <a:pt x="128" y="193"/>
                </a:lnTo>
                <a:lnTo>
                  <a:pt x="128" y="196"/>
                </a:lnTo>
                <a:lnTo>
                  <a:pt x="128" y="197"/>
                </a:lnTo>
                <a:lnTo>
                  <a:pt x="129" y="199"/>
                </a:lnTo>
                <a:lnTo>
                  <a:pt x="131" y="213"/>
                </a:lnTo>
                <a:lnTo>
                  <a:pt x="131" y="227"/>
                </a:lnTo>
                <a:lnTo>
                  <a:pt x="127" y="240"/>
                </a:lnTo>
                <a:lnTo>
                  <a:pt x="121" y="252"/>
                </a:lnTo>
                <a:lnTo>
                  <a:pt x="113" y="263"/>
                </a:lnTo>
                <a:lnTo>
                  <a:pt x="104" y="271"/>
                </a:lnTo>
                <a:lnTo>
                  <a:pt x="94" y="278"/>
                </a:lnTo>
                <a:lnTo>
                  <a:pt x="81" y="282"/>
                </a:lnTo>
                <a:lnTo>
                  <a:pt x="67" y="283"/>
                </a:lnTo>
                <a:lnTo>
                  <a:pt x="55" y="282"/>
                </a:lnTo>
                <a:lnTo>
                  <a:pt x="43" y="278"/>
                </a:lnTo>
                <a:lnTo>
                  <a:pt x="31" y="272"/>
                </a:lnTo>
                <a:lnTo>
                  <a:pt x="21" y="264"/>
                </a:lnTo>
                <a:lnTo>
                  <a:pt x="13" y="253"/>
                </a:lnTo>
                <a:lnTo>
                  <a:pt x="6" y="241"/>
                </a:lnTo>
                <a:lnTo>
                  <a:pt x="2" y="228"/>
                </a:lnTo>
                <a:lnTo>
                  <a:pt x="0" y="214"/>
                </a:lnTo>
                <a:lnTo>
                  <a:pt x="0" y="200"/>
                </a:lnTo>
                <a:lnTo>
                  <a:pt x="4" y="188"/>
                </a:lnTo>
                <a:lnTo>
                  <a:pt x="10" y="175"/>
                </a:lnTo>
                <a:lnTo>
                  <a:pt x="18" y="165"/>
                </a:lnTo>
                <a:lnTo>
                  <a:pt x="27" y="157"/>
                </a:lnTo>
                <a:lnTo>
                  <a:pt x="37" y="150"/>
                </a:lnTo>
                <a:lnTo>
                  <a:pt x="50" y="145"/>
                </a:lnTo>
                <a:close/>
              </a:path>
            </a:pathLst>
          </a:custGeom>
          <a:solidFill>
            <a:srgbClr val="FF9900"/>
          </a:solidFill>
          <a:ln w="9525">
            <a:noFill/>
            <a:round/>
            <a:headEnd/>
            <a:tailEnd/>
          </a:ln>
        </p:spPr>
        <p:txBody>
          <a:bodyPr/>
          <a:lstStyle/>
          <a:p>
            <a:endParaRPr lang="es-ES"/>
          </a:p>
        </p:txBody>
      </p:sp>
      <p:sp>
        <p:nvSpPr>
          <p:cNvPr id="67594" name="Freeform 10"/>
          <p:cNvSpPr>
            <a:spLocks/>
          </p:cNvSpPr>
          <p:nvPr/>
        </p:nvSpPr>
        <p:spPr bwMode="auto">
          <a:xfrm>
            <a:off x="457200" y="2786063"/>
            <a:ext cx="273050" cy="168275"/>
          </a:xfrm>
          <a:custGeom>
            <a:avLst/>
            <a:gdLst>
              <a:gd name="T0" fmla="*/ 2147483647 w 344"/>
              <a:gd name="T1" fmla="*/ 2147483647 h 213"/>
              <a:gd name="T2" fmla="*/ 2147483647 w 344"/>
              <a:gd name="T3" fmla="*/ 2147483647 h 213"/>
              <a:gd name="T4" fmla="*/ 2147483647 w 344"/>
              <a:gd name="T5" fmla="*/ 2147483647 h 213"/>
              <a:gd name="T6" fmla="*/ 2147483647 w 344"/>
              <a:gd name="T7" fmla="*/ 2147483647 h 213"/>
              <a:gd name="T8" fmla="*/ 2147483647 w 344"/>
              <a:gd name="T9" fmla="*/ 2147483647 h 213"/>
              <a:gd name="T10" fmla="*/ 2147483647 w 344"/>
              <a:gd name="T11" fmla="*/ 2147483647 h 213"/>
              <a:gd name="T12" fmla="*/ 2147483647 w 344"/>
              <a:gd name="T13" fmla="*/ 2147483647 h 213"/>
              <a:gd name="T14" fmla="*/ 2147483647 w 344"/>
              <a:gd name="T15" fmla="*/ 2147483647 h 213"/>
              <a:gd name="T16" fmla="*/ 2147483647 w 344"/>
              <a:gd name="T17" fmla="*/ 2147483647 h 213"/>
              <a:gd name="T18" fmla="*/ 2147483647 w 344"/>
              <a:gd name="T19" fmla="*/ 2147483647 h 213"/>
              <a:gd name="T20" fmla="*/ 2147483647 w 344"/>
              <a:gd name="T21" fmla="*/ 0 h 213"/>
              <a:gd name="T22" fmla="*/ 2147483647 w 344"/>
              <a:gd name="T23" fmla="*/ 2147483647 h 213"/>
              <a:gd name="T24" fmla="*/ 2147483647 w 344"/>
              <a:gd name="T25" fmla="*/ 2147483647 h 213"/>
              <a:gd name="T26" fmla="*/ 2147483647 w 344"/>
              <a:gd name="T27" fmla="*/ 2147483647 h 213"/>
              <a:gd name="T28" fmla="*/ 0 w 344"/>
              <a:gd name="T29" fmla="*/ 2147483647 h 213"/>
              <a:gd name="T30" fmla="*/ 2147483647 w 344"/>
              <a:gd name="T31" fmla="*/ 2147483647 h 213"/>
              <a:gd name="T32" fmla="*/ 2147483647 w 344"/>
              <a:gd name="T33" fmla="*/ 2147483647 h 213"/>
              <a:gd name="T34" fmla="*/ 2147483647 w 344"/>
              <a:gd name="T35" fmla="*/ 2147483647 h 213"/>
              <a:gd name="T36" fmla="*/ 2147483647 w 344"/>
              <a:gd name="T37" fmla="*/ 2147483647 h 213"/>
              <a:gd name="T38" fmla="*/ 2147483647 w 344"/>
              <a:gd name="T39" fmla="*/ 2147483647 h 213"/>
              <a:gd name="T40" fmla="*/ 2147483647 w 344"/>
              <a:gd name="T41" fmla="*/ 2147483647 h 213"/>
              <a:gd name="T42" fmla="*/ 2147483647 w 344"/>
              <a:gd name="T43" fmla="*/ 2147483647 h 213"/>
              <a:gd name="T44" fmla="*/ 2147483647 w 344"/>
              <a:gd name="T45" fmla="*/ 2147483647 h 213"/>
              <a:gd name="T46" fmla="*/ 2147483647 w 344"/>
              <a:gd name="T47" fmla="*/ 2147483647 h 213"/>
              <a:gd name="T48" fmla="*/ 2147483647 w 344"/>
              <a:gd name="T49" fmla="*/ 2147483647 h 213"/>
              <a:gd name="T50" fmla="*/ 2147483647 w 344"/>
              <a:gd name="T51" fmla="*/ 2147483647 h 213"/>
              <a:gd name="T52" fmla="*/ 2147483647 w 344"/>
              <a:gd name="T53" fmla="*/ 2147483647 h 213"/>
              <a:gd name="T54" fmla="*/ 2147483647 w 344"/>
              <a:gd name="T55" fmla="*/ 2147483647 h 213"/>
              <a:gd name="T56" fmla="*/ 2147483647 w 344"/>
              <a:gd name="T57" fmla="*/ 2147483647 h 213"/>
              <a:gd name="T58" fmla="*/ 2147483647 w 344"/>
              <a:gd name="T59" fmla="*/ 2147483647 h 213"/>
              <a:gd name="T60" fmla="*/ 2147483647 w 344"/>
              <a:gd name="T61" fmla="*/ 2147483647 h 213"/>
              <a:gd name="T62" fmla="*/ 2147483647 w 344"/>
              <a:gd name="T63" fmla="*/ 2147483647 h 213"/>
              <a:gd name="T64" fmla="*/ 2147483647 w 344"/>
              <a:gd name="T65" fmla="*/ 2147483647 h 213"/>
              <a:gd name="T66" fmla="*/ 2147483647 w 344"/>
              <a:gd name="T67" fmla="*/ 2147483647 h 213"/>
              <a:gd name="T68" fmla="*/ 2147483647 w 344"/>
              <a:gd name="T69" fmla="*/ 2147483647 h 213"/>
              <a:gd name="T70" fmla="*/ 2147483647 w 344"/>
              <a:gd name="T71" fmla="*/ 2147483647 h 213"/>
              <a:gd name="T72" fmla="*/ 2147483647 w 344"/>
              <a:gd name="T73" fmla="*/ 2147483647 h 2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44"/>
              <a:gd name="T112" fmla="*/ 0 h 213"/>
              <a:gd name="T113" fmla="*/ 344 w 344"/>
              <a:gd name="T114" fmla="*/ 213 h 2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44" h="213">
                <a:moveTo>
                  <a:pt x="270" y="74"/>
                </a:moveTo>
                <a:lnTo>
                  <a:pt x="263" y="75"/>
                </a:lnTo>
                <a:lnTo>
                  <a:pt x="257" y="77"/>
                </a:lnTo>
                <a:lnTo>
                  <a:pt x="251" y="80"/>
                </a:lnTo>
                <a:lnTo>
                  <a:pt x="246" y="82"/>
                </a:lnTo>
                <a:lnTo>
                  <a:pt x="241" y="85"/>
                </a:lnTo>
                <a:lnTo>
                  <a:pt x="235" y="90"/>
                </a:lnTo>
                <a:lnTo>
                  <a:pt x="232" y="94"/>
                </a:lnTo>
                <a:lnTo>
                  <a:pt x="227" y="99"/>
                </a:lnTo>
                <a:lnTo>
                  <a:pt x="112" y="55"/>
                </a:lnTo>
                <a:lnTo>
                  <a:pt x="111" y="54"/>
                </a:lnTo>
                <a:lnTo>
                  <a:pt x="111" y="53"/>
                </a:lnTo>
                <a:lnTo>
                  <a:pt x="111" y="52"/>
                </a:lnTo>
                <a:lnTo>
                  <a:pt x="108" y="40"/>
                </a:lnTo>
                <a:lnTo>
                  <a:pt x="104" y="30"/>
                </a:lnTo>
                <a:lnTo>
                  <a:pt x="98" y="21"/>
                </a:lnTo>
                <a:lnTo>
                  <a:pt x="90" y="13"/>
                </a:lnTo>
                <a:lnTo>
                  <a:pt x="81" y="7"/>
                </a:lnTo>
                <a:lnTo>
                  <a:pt x="70" y="2"/>
                </a:lnTo>
                <a:lnTo>
                  <a:pt x="60" y="0"/>
                </a:lnTo>
                <a:lnTo>
                  <a:pt x="49" y="0"/>
                </a:lnTo>
                <a:lnTo>
                  <a:pt x="37" y="2"/>
                </a:lnTo>
                <a:lnTo>
                  <a:pt x="28" y="7"/>
                </a:lnTo>
                <a:lnTo>
                  <a:pt x="19" y="14"/>
                </a:lnTo>
                <a:lnTo>
                  <a:pt x="12" y="22"/>
                </a:lnTo>
                <a:lnTo>
                  <a:pt x="6" y="31"/>
                </a:lnTo>
                <a:lnTo>
                  <a:pt x="2" y="43"/>
                </a:lnTo>
                <a:lnTo>
                  <a:pt x="0" y="54"/>
                </a:lnTo>
                <a:lnTo>
                  <a:pt x="0" y="66"/>
                </a:lnTo>
                <a:lnTo>
                  <a:pt x="2" y="77"/>
                </a:lnTo>
                <a:lnTo>
                  <a:pt x="7" y="88"/>
                </a:lnTo>
                <a:lnTo>
                  <a:pt x="14" y="97"/>
                </a:lnTo>
                <a:lnTo>
                  <a:pt x="21" y="105"/>
                </a:lnTo>
                <a:lnTo>
                  <a:pt x="30" y="111"/>
                </a:lnTo>
                <a:lnTo>
                  <a:pt x="40" y="115"/>
                </a:lnTo>
                <a:lnTo>
                  <a:pt x="51" y="116"/>
                </a:lnTo>
                <a:lnTo>
                  <a:pt x="62" y="116"/>
                </a:lnTo>
                <a:lnTo>
                  <a:pt x="69" y="115"/>
                </a:lnTo>
                <a:lnTo>
                  <a:pt x="75" y="114"/>
                </a:lnTo>
                <a:lnTo>
                  <a:pt x="82" y="111"/>
                </a:lnTo>
                <a:lnTo>
                  <a:pt x="87" y="107"/>
                </a:lnTo>
                <a:lnTo>
                  <a:pt x="92" y="104"/>
                </a:lnTo>
                <a:lnTo>
                  <a:pt x="97" y="99"/>
                </a:lnTo>
                <a:lnTo>
                  <a:pt x="100" y="94"/>
                </a:lnTo>
                <a:lnTo>
                  <a:pt x="104" y="89"/>
                </a:lnTo>
                <a:lnTo>
                  <a:pt x="213" y="144"/>
                </a:lnTo>
                <a:lnTo>
                  <a:pt x="213" y="145"/>
                </a:lnTo>
                <a:lnTo>
                  <a:pt x="213" y="147"/>
                </a:lnTo>
                <a:lnTo>
                  <a:pt x="213" y="149"/>
                </a:lnTo>
                <a:lnTo>
                  <a:pt x="213" y="151"/>
                </a:lnTo>
                <a:lnTo>
                  <a:pt x="217" y="165"/>
                </a:lnTo>
                <a:lnTo>
                  <a:pt x="223" y="177"/>
                </a:lnTo>
                <a:lnTo>
                  <a:pt x="229" y="189"/>
                </a:lnTo>
                <a:lnTo>
                  <a:pt x="239" y="198"/>
                </a:lnTo>
                <a:lnTo>
                  <a:pt x="249" y="206"/>
                </a:lnTo>
                <a:lnTo>
                  <a:pt x="262" y="211"/>
                </a:lnTo>
                <a:lnTo>
                  <a:pt x="274" y="213"/>
                </a:lnTo>
                <a:lnTo>
                  <a:pt x="287" y="213"/>
                </a:lnTo>
                <a:lnTo>
                  <a:pt x="300" y="210"/>
                </a:lnTo>
                <a:lnTo>
                  <a:pt x="311" y="204"/>
                </a:lnTo>
                <a:lnTo>
                  <a:pt x="322" y="197"/>
                </a:lnTo>
                <a:lnTo>
                  <a:pt x="331" y="187"/>
                </a:lnTo>
                <a:lnTo>
                  <a:pt x="337" y="175"/>
                </a:lnTo>
                <a:lnTo>
                  <a:pt x="341" y="162"/>
                </a:lnTo>
                <a:lnTo>
                  <a:pt x="344" y="150"/>
                </a:lnTo>
                <a:lnTo>
                  <a:pt x="344" y="135"/>
                </a:lnTo>
                <a:lnTo>
                  <a:pt x="340" y="121"/>
                </a:lnTo>
                <a:lnTo>
                  <a:pt x="334" y="108"/>
                </a:lnTo>
                <a:lnTo>
                  <a:pt x="327" y="98"/>
                </a:lnTo>
                <a:lnTo>
                  <a:pt x="318" y="89"/>
                </a:lnTo>
                <a:lnTo>
                  <a:pt x="308" y="81"/>
                </a:lnTo>
                <a:lnTo>
                  <a:pt x="295" y="76"/>
                </a:lnTo>
                <a:lnTo>
                  <a:pt x="282" y="74"/>
                </a:lnTo>
                <a:lnTo>
                  <a:pt x="270" y="74"/>
                </a:lnTo>
                <a:close/>
              </a:path>
            </a:pathLst>
          </a:custGeom>
          <a:solidFill>
            <a:srgbClr val="000000"/>
          </a:solidFill>
          <a:ln w="9525">
            <a:noFill/>
            <a:round/>
            <a:headEnd/>
            <a:tailEnd/>
          </a:ln>
        </p:spPr>
        <p:txBody>
          <a:bodyPr/>
          <a:lstStyle/>
          <a:p>
            <a:endParaRPr lang="es-ES"/>
          </a:p>
        </p:txBody>
      </p:sp>
      <p:sp>
        <p:nvSpPr>
          <p:cNvPr id="67595" name="Freeform 11"/>
          <p:cNvSpPr>
            <a:spLocks/>
          </p:cNvSpPr>
          <p:nvPr/>
        </p:nvSpPr>
        <p:spPr bwMode="auto">
          <a:xfrm>
            <a:off x="755650" y="1606550"/>
            <a:ext cx="771525" cy="1060450"/>
          </a:xfrm>
          <a:custGeom>
            <a:avLst/>
            <a:gdLst>
              <a:gd name="T0" fmla="*/ 2147483647 w 971"/>
              <a:gd name="T1" fmla="*/ 2147483647 h 1334"/>
              <a:gd name="T2" fmla="*/ 2147483647 w 971"/>
              <a:gd name="T3" fmla="*/ 2147483647 h 1334"/>
              <a:gd name="T4" fmla="*/ 2147483647 w 971"/>
              <a:gd name="T5" fmla="*/ 2147483647 h 1334"/>
              <a:gd name="T6" fmla="*/ 2147483647 w 971"/>
              <a:gd name="T7" fmla="*/ 2147483647 h 1334"/>
              <a:gd name="T8" fmla="*/ 2147483647 w 971"/>
              <a:gd name="T9" fmla="*/ 2147483647 h 1334"/>
              <a:gd name="T10" fmla="*/ 2147483647 w 971"/>
              <a:gd name="T11" fmla="*/ 2147483647 h 1334"/>
              <a:gd name="T12" fmla="*/ 2147483647 w 971"/>
              <a:gd name="T13" fmla="*/ 2147483647 h 1334"/>
              <a:gd name="T14" fmla="*/ 2147483647 w 971"/>
              <a:gd name="T15" fmla="*/ 2147483647 h 1334"/>
              <a:gd name="T16" fmla="*/ 2147483647 w 971"/>
              <a:gd name="T17" fmla="*/ 2147483647 h 1334"/>
              <a:gd name="T18" fmla="*/ 2147483647 w 971"/>
              <a:gd name="T19" fmla="*/ 2147483647 h 1334"/>
              <a:gd name="T20" fmla="*/ 2147483647 w 971"/>
              <a:gd name="T21" fmla="*/ 2147483647 h 1334"/>
              <a:gd name="T22" fmla="*/ 2147483647 w 971"/>
              <a:gd name="T23" fmla="*/ 2147483647 h 1334"/>
              <a:gd name="T24" fmla="*/ 2147483647 w 971"/>
              <a:gd name="T25" fmla="*/ 2147483647 h 1334"/>
              <a:gd name="T26" fmla="*/ 2147483647 w 971"/>
              <a:gd name="T27" fmla="*/ 2147483647 h 1334"/>
              <a:gd name="T28" fmla="*/ 2147483647 w 971"/>
              <a:gd name="T29" fmla="*/ 2147483647 h 1334"/>
              <a:gd name="T30" fmla="*/ 2147483647 w 971"/>
              <a:gd name="T31" fmla="*/ 2147483647 h 1334"/>
              <a:gd name="T32" fmla="*/ 2147483647 w 971"/>
              <a:gd name="T33" fmla="*/ 2147483647 h 1334"/>
              <a:gd name="T34" fmla="*/ 2147483647 w 971"/>
              <a:gd name="T35" fmla="*/ 2147483647 h 1334"/>
              <a:gd name="T36" fmla="*/ 2147483647 w 971"/>
              <a:gd name="T37" fmla="*/ 2147483647 h 1334"/>
              <a:gd name="T38" fmla="*/ 2147483647 w 971"/>
              <a:gd name="T39" fmla="*/ 2147483647 h 1334"/>
              <a:gd name="T40" fmla="*/ 2147483647 w 971"/>
              <a:gd name="T41" fmla="*/ 2147483647 h 1334"/>
              <a:gd name="T42" fmla="*/ 2147483647 w 971"/>
              <a:gd name="T43" fmla="*/ 2147483647 h 1334"/>
              <a:gd name="T44" fmla="*/ 2147483647 w 971"/>
              <a:gd name="T45" fmla="*/ 2147483647 h 1334"/>
              <a:gd name="T46" fmla="*/ 2147483647 w 971"/>
              <a:gd name="T47" fmla="*/ 2147483647 h 1334"/>
              <a:gd name="T48" fmla="*/ 2147483647 w 971"/>
              <a:gd name="T49" fmla="*/ 2147483647 h 1334"/>
              <a:gd name="T50" fmla="*/ 2147483647 w 971"/>
              <a:gd name="T51" fmla="*/ 2147483647 h 1334"/>
              <a:gd name="T52" fmla="*/ 2147483647 w 971"/>
              <a:gd name="T53" fmla="*/ 2147483647 h 1334"/>
              <a:gd name="T54" fmla="*/ 2147483647 w 971"/>
              <a:gd name="T55" fmla="*/ 2147483647 h 1334"/>
              <a:gd name="T56" fmla="*/ 2147483647 w 971"/>
              <a:gd name="T57" fmla="*/ 2147483647 h 1334"/>
              <a:gd name="T58" fmla="*/ 2147483647 w 971"/>
              <a:gd name="T59" fmla="*/ 2147483647 h 1334"/>
              <a:gd name="T60" fmla="*/ 2147483647 w 971"/>
              <a:gd name="T61" fmla="*/ 2147483647 h 1334"/>
              <a:gd name="T62" fmla="*/ 2147483647 w 971"/>
              <a:gd name="T63" fmla="*/ 2147483647 h 1334"/>
              <a:gd name="T64" fmla="*/ 2147483647 w 971"/>
              <a:gd name="T65" fmla="*/ 2147483647 h 1334"/>
              <a:gd name="T66" fmla="*/ 2147483647 w 971"/>
              <a:gd name="T67" fmla="*/ 2147483647 h 1334"/>
              <a:gd name="T68" fmla="*/ 2147483647 w 971"/>
              <a:gd name="T69" fmla="*/ 2147483647 h 1334"/>
              <a:gd name="T70" fmla="*/ 2147483647 w 971"/>
              <a:gd name="T71" fmla="*/ 2147483647 h 1334"/>
              <a:gd name="T72" fmla="*/ 2147483647 w 971"/>
              <a:gd name="T73" fmla="*/ 2147483647 h 1334"/>
              <a:gd name="T74" fmla="*/ 2147483647 w 971"/>
              <a:gd name="T75" fmla="*/ 2147483647 h 1334"/>
              <a:gd name="T76" fmla="*/ 2147483647 w 971"/>
              <a:gd name="T77" fmla="*/ 2147483647 h 1334"/>
              <a:gd name="T78" fmla="*/ 2147483647 w 971"/>
              <a:gd name="T79" fmla="*/ 2147483647 h 1334"/>
              <a:gd name="T80" fmla="*/ 2147483647 w 971"/>
              <a:gd name="T81" fmla="*/ 2147483647 h 1334"/>
              <a:gd name="T82" fmla="*/ 2147483647 w 971"/>
              <a:gd name="T83" fmla="*/ 2147483647 h 1334"/>
              <a:gd name="T84" fmla="*/ 2147483647 w 971"/>
              <a:gd name="T85" fmla="*/ 2147483647 h 1334"/>
              <a:gd name="T86" fmla="*/ 2147483647 w 971"/>
              <a:gd name="T87" fmla="*/ 2147483647 h 1334"/>
              <a:gd name="T88" fmla="*/ 2147483647 w 971"/>
              <a:gd name="T89" fmla="*/ 2147483647 h 1334"/>
              <a:gd name="T90" fmla="*/ 2147483647 w 971"/>
              <a:gd name="T91" fmla="*/ 2147483647 h 1334"/>
              <a:gd name="T92" fmla="*/ 2147483647 w 971"/>
              <a:gd name="T93" fmla="*/ 2147483647 h 1334"/>
              <a:gd name="T94" fmla="*/ 2147483647 w 971"/>
              <a:gd name="T95" fmla="*/ 2147483647 h 1334"/>
              <a:gd name="T96" fmla="*/ 2147483647 w 971"/>
              <a:gd name="T97" fmla="*/ 2147483647 h 1334"/>
              <a:gd name="T98" fmla="*/ 2147483647 w 971"/>
              <a:gd name="T99" fmla="*/ 2147483647 h 1334"/>
              <a:gd name="T100" fmla="*/ 2147483647 w 971"/>
              <a:gd name="T101" fmla="*/ 2147483647 h 1334"/>
              <a:gd name="T102" fmla="*/ 2147483647 w 971"/>
              <a:gd name="T103" fmla="*/ 2147483647 h 1334"/>
              <a:gd name="T104" fmla="*/ 2147483647 w 971"/>
              <a:gd name="T105" fmla="*/ 2147483647 h 1334"/>
              <a:gd name="T106" fmla="*/ 2147483647 w 971"/>
              <a:gd name="T107" fmla="*/ 2147483647 h 1334"/>
              <a:gd name="T108" fmla="*/ 2147483647 w 971"/>
              <a:gd name="T109" fmla="*/ 2147483647 h 1334"/>
              <a:gd name="T110" fmla="*/ 2147483647 w 971"/>
              <a:gd name="T111" fmla="*/ 2147483647 h 1334"/>
              <a:gd name="T112" fmla="*/ 2147483647 w 971"/>
              <a:gd name="T113" fmla="*/ 2147483647 h 1334"/>
              <a:gd name="T114" fmla="*/ 2147483647 w 971"/>
              <a:gd name="T115" fmla="*/ 0 h 1334"/>
              <a:gd name="T116" fmla="*/ 2147483647 w 971"/>
              <a:gd name="T117" fmla="*/ 2147483647 h 1334"/>
              <a:gd name="T118" fmla="*/ 2147483647 w 971"/>
              <a:gd name="T119" fmla="*/ 2147483647 h 13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71"/>
              <a:gd name="T181" fmla="*/ 0 h 1334"/>
              <a:gd name="T182" fmla="*/ 971 w 971"/>
              <a:gd name="T183" fmla="*/ 1334 h 133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71" h="1334">
                <a:moveTo>
                  <a:pt x="646" y="61"/>
                </a:moveTo>
                <a:lnTo>
                  <a:pt x="652" y="69"/>
                </a:lnTo>
                <a:lnTo>
                  <a:pt x="657" y="78"/>
                </a:lnTo>
                <a:lnTo>
                  <a:pt x="661" y="86"/>
                </a:lnTo>
                <a:lnTo>
                  <a:pt x="666" y="95"/>
                </a:lnTo>
                <a:lnTo>
                  <a:pt x="669" y="104"/>
                </a:lnTo>
                <a:lnTo>
                  <a:pt x="673" y="114"/>
                </a:lnTo>
                <a:lnTo>
                  <a:pt x="677" y="123"/>
                </a:lnTo>
                <a:lnTo>
                  <a:pt x="682" y="132"/>
                </a:lnTo>
                <a:lnTo>
                  <a:pt x="690" y="153"/>
                </a:lnTo>
                <a:lnTo>
                  <a:pt x="697" y="175"/>
                </a:lnTo>
                <a:lnTo>
                  <a:pt x="700" y="198"/>
                </a:lnTo>
                <a:lnTo>
                  <a:pt x="703" y="222"/>
                </a:lnTo>
                <a:lnTo>
                  <a:pt x="700" y="246"/>
                </a:lnTo>
                <a:lnTo>
                  <a:pt x="696" y="269"/>
                </a:lnTo>
                <a:lnTo>
                  <a:pt x="689" y="291"/>
                </a:lnTo>
                <a:lnTo>
                  <a:pt x="677" y="312"/>
                </a:lnTo>
                <a:lnTo>
                  <a:pt x="666" y="328"/>
                </a:lnTo>
                <a:lnTo>
                  <a:pt x="653" y="344"/>
                </a:lnTo>
                <a:lnTo>
                  <a:pt x="640" y="360"/>
                </a:lnTo>
                <a:lnTo>
                  <a:pt x="629" y="377"/>
                </a:lnTo>
                <a:lnTo>
                  <a:pt x="621" y="396"/>
                </a:lnTo>
                <a:lnTo>
                  <a:pt x="616" y="414"/>
                </a:lnTo>
                <a:lnTo>
                  <a:pt x="615" y="434"/>
                </a:lnTo>
                <a:lnTo>
                  <a:pt x="621" y="454"/>
                </a:lnTo>
                <a:lnTo>
                  <a:pt x="639" y="457"/>
                </a:lnTo>
                <a:lnTo>
                  <a:pt x="657" y="457"/>
                </a:lnTo>
                <a:lnTo>
                  <a:pt x="674" y="457"/>
                </a:lnTo>
                <a:lnTo>
                  <a:pt x="691" y="456"/>
                </a:lnTo>
                <a:lnTo>
                  <a:pt x="708" y="452"/>
                </a:lnTo>
                <a:lnTo>
                  <a:pt x="725" y="449"/>
                </a:lnTo>
                <a:lnTo>
                  <a:pt x="741" y="443"/>
                </a:lnTo>
                <a:lnTo>
                  <a:pt x="757" y="437"/>
                </a:lnTo>
                <a:lnTo>
                  <a:pt x="772" y="430"/>
                </a:lnTo>
                <a:lnTo>
                  <a:pt x="787" y="422"/>
                </a:lnTo>
                <a:lnTo>
                  <a:pt x="801" y="413"/>
                </a:lnTo>
                <a:lnTo>
                  <a:pt x="814" y="403"/>
                </a:lnTo>
                <a:lnTo>
                  <a:pt x="827" y="391"/>
                </a:lnTo>
                <a:lnTo>
                  <a:pt x="840" y="380"/>
                </a:lnTo>
                <a:lnTo>
                  <a:pt x="852" y="366"/>
                </a:lnTo>
                <a:lnTo>
                  <a:pt x="864" y="352"/>
                </a:lnTo>
                <a:lnTo>
                  <a:pt x="871" y="342"/>
                </a:lnTo>
                <a:lnTo>
                  <a:pt x="878" y="331"/>
                </a:lnTo>
                <a:lnTo>
                  <a:pt x="881" y="320"/>
                </a:lnTo>
                <a:lnTo>
                  <a:pt x="884" y="307"/>
                </a:lnTo>
                <a:lnTo>
                  <a:pt x="879" y="304"/>
                </a:lnTo>
                <a:lnTo>
                  <a:pt x="874" y="301"/>
                </a:lnTo>
                <a:lnTo>
                  <a:pt x="870" y="298"/>
                </a:lnTo>
                <a:lnTo>
                  <a:pt x="864" y="294"/>
                </a:lnTo>
                <a:lnTo>
                  <a:pt x="859" y="290"/>
                </a:lnTo>
                <a:lnTo>
                  <a:pt x="855" y="286"/>
                </a:lnTo>
                <a:lnTo>
                  <a:pt x="850" y="282"/>
                </a:lnTo>
                <a:lnTo>
                  <a:pt x="847" y="276"/>
                </a:lnTo>
                <a:lnTo>
                  <a:pt x="842" y="263"/>
                </a:lnTo>
                <a:lnTo>
                  <a:pt x="840" y="251"/>
                </a:lnTo>
                <a:lnTo>
                  <a:pt x="841" y="238"/>
                </a:lnTo>
                <a:lnTo>
                  <a:pt x="844" y="225"/>
                </a:lnTo>
                <a:lnTo>
                  <a:pt x="850" y="216"/>
                </a:lnTo>
                <a:lnTo>
                  <a:pt x="857" y="209"/>
                </a:lnTo>
                <a:lnTo>
                  <a:pt x="864" y="202"/>
                </a:lnTo>
                <a:lnTo>
                  <a:pt x="873" y="198"/>
                </a:lnTo>
                <a:lnTo>
                  <a:pt x="882" y="195"/>
                </a:lnTo>
                <a:lnTo>
                  <a:pt x="893" y="193"/>
                </a:lnTo>
                <a:lnTo>
                  <a:pt x="903" y="192"/>
                </a:lnTo>
                <a:lnTo>
                  <a:pt x="914" y="192"/>
                </a:lnTo>
                <a:lnTo>
                  <a:pt x="923" y="193"/>
                </a:lnTo>
                <a:lnTo>
                  <a:pt x="932" y="197"/>
                </a:lnTo>
                <a:lnTo>
                  <a:pt x="941" y="201"/>
                </a:lnTo>
                <a:lnTo>
                  <a:pt x="949" y="207"/>
                </a:lnTo>
                <a:lnTo>
                  <a:pt x="956" y="214"/>
                </a:lnTo>
                <a:lnTo>
                  <a:pt x="962" y="222"/>
                </a:lnTo>
                <a:lnTo>
                  <a:pt x="968" y="230"/>
                </a:lnTo>
                <a:lnTo>
                  <a:pt x="971" y="239"/>
                </a:lnTo>
                <a:lnTo>
                  <a:pt x="971" y="244"/>
                </a:lnTo>
                <a:lnTo>
                  <a:pt x="970" y="246"/>
                </a:lnTo>
                <a:lnTo>
                  <a:pt x="967" y="247"/>
                </a:lnTo>
                <a:lnTo>
                  <a:pt x="964" y="249"/>
                </a:lnTo>
                <a:lnTo>
                  <a:pt x="955" y="262"/>
                </a:lnTo>
                <a:lnTo>
                  <a:pt x="948" y="276"/>
                </a:lnTo>
                <a:lnTo>
                  <a:pt x="943" y="290"/>
                </a:lnTo>
                <a:lnTo>
                  <a:pt x="942" y="306"/>
                </a:lnTo>
                <a:lnTo>
                  <a:pt x="942" y="328"/>
                </a:lnTo>
                <a:lnTo>
                  <a:pt x="940" y="349"/>
                </a:lnTo>
                <a:lnTo>
                  <a:pt x="938" y="369"/>
                </a:lnTo>
                <a:lnTo>
                  <a:pt x="933" y="390"/>
                </a:lnTo>
                <a:lnTo>
                  <a:pt x="929" y="411"/>
                </a:lnTo>
                <a:lnTo>
                  <a:pt x="923" y="430"/>
                </a:lnTo>
                <a:lnTo>
                  <a:pt x="916" y="450"/>
                </a:lnTo>
                <a:lnTo>
                  <a:pt x="909" y="469"/>
                </a:lnTo>
                <a:lnTo>
                  <a:pt x="902" y="486"/>
                </a:lnTo>
                <a:lnTo>
                  <a:pt x="894" y="502"/>
                </a:lnTo>
                <a:lnTo>
                  <a:pt x="885" y="517"/>
                </a:lnTo>
                <a:lnTo>
                  <a:pt x="876" y="532"/>
                </a:lnTo>
                <a:lnTo>
                  <a:pt x="864" y="547"/>
                </a:lnTo>
                <a:lnTo>
                  <a:pt x="851" y="560"/>
                </a:lnTo>
                <a:lnTo>
                  <a:pt x="839" y="573"/>
                </a:lnTo>
                <a:lnTo>
                  <a:pt x="825" y="586"/>
                </a:lnTo>
                <a:lnTo>
                  <a:pt x="811" y="597"/>
                </a:lnTo>
                <a:lnTo>
                  <a:pt x="796" y="608"/>
                </a:lnTo>
                <a:lnTo>
                  <a:pt x="780" y="618"/>
                </a:lnTo>
                <a:lnTo>
                  <a:pt x="765" y="626"/>
                </a:lnTo>
                <a:lnTo>
                  <a:pt x="748" y="634"/>
                </a:lnTo>
                <a:lnTo>
                  <a:pt x="731" y="640"/>
                </a:lnTo>
                <a:lnTo>
                  <a:pt x="715" y="646"/>
                </a:lnTo>
                <a:lnTo>
                  <a:pt x="698" y="649"/>
                </a:lnTo>
                <a:lnTo>
                  <a:pt x="696" y="651"/>
                </a:lnTo>
                <a:lnTo>
                  <a:pt x="693" y="665"/>
                </a:lnTo>
                <a:lnTo>
                  <a:pt x="689" y="678"/>
                </a:lnTo>
                <a:lnTo>
                  <a:pt x="682" y="691"/>
                </a:lnTo>
                <a:lnTo>
                  <a:pt x="675" y="702"/>
                </a:lnTo>
                <a:lnTo>
                  <a:pt x="667" y="715"/>
                </a:lnTo>
                <a:lnTo>
                  <a:pt x="659" y="726"/>
                </a:lnTo>
                <a:lnTo>
                  <a:pt x="651" y="738"/>
                </a:lnTo>
                <a:lnTo>
                  <a:pt x="643" y="749"/>
                </a:lnTo>
                <a:lnTo>
                  <a:pt x="631" y="780"/>
                </a:lnTo>
                <a:lnTo>
                  <a:pt x="630" y="816"/>
                </a:lnTo>
                <a:lnTo>
                  <a:pt x="634" y="852"/>
                </a:lnTo>
                <a:lnTo>
                  <a:pt x="637" y="888"/>
                </a:lnTo>
                <a:lnTo>
                  <a:pt x="639" y="919"/>
                </a:lnTo>
                <a:lnTo>
                  <a:pt x="640" y="951"/>
                </a:lnTo>
                <a:lnTo>
                  <a:pt x="640" y="982"/>
                </a:lnTo>
                <a:lnTo>
                  <a:pt x="639" y="1013"/>
                </a:lnTo>
                <a:lnTo>
                  <a:pt x="635" y="1044"/>
                </a:lnTo>
                <a:lnTo>
                  <a:pt x="627" y="1073"/>
                </a:lnTo>
                <a:lnTo>
                  <a:pt x="614" y="1101"/>
                </a:lnTo>
                <a:lnTo>
                  <a:pt x="598" y="1126"/>
                </a:lnTo>
                <a:lnTo>
                  <a:pt x="591" y="1135"/>
                </a:lnTo>
                <a:lnTo>
                  <a:pt x="584" y="1144"/>
                </a:lnTo>
                <a:lnTo>
                  <a:pt x="576" y="1154"/>
                </a:lnTo>
                <a:lnTo>
                  <a:pt x="569" y="1162"/>
                </a:lnTo>
                <a:lnTo>
                  <a:pt x="561" y="1171"/>
                </a:lnTo>
                <a:lnTo>
                  <a:pt x="553" y="1179"/>
                </a:lnTo>
                <a:lnTo>
                  <a:pt x="545" y="1187"/>
                </a:lnTo>
                <a:lnTo>
                  <a:pt x="536" y="1194"/>
                </a:lnTo>
                <a:lnTo>
                  <a:pt x="534" y="1198"/>
                </a:lnTo>
                <a:lnTo>
                  <a:pt x="532" y="1212"/>
                </a:lnTo>
                <a:lnTo>
                  <a:pt x="528" y="1232"/>
                </a:lnTo>
                <a:lnTo>
                  <a:pt x="522" y="1255"/>
                </a:lnTo>
                <a:lnTo>
                  <a:pt x="516" y="1280"/>
                </a:lnTo>
                <a:lnTo>
                  <a:pt x="510" y="1302"/>
                </a:lnTo>
                <a:lnTo>
                  <a:pt x="506" y="1322"/>
                </a:lnTo>
                <a:lnTo>
                  <a:pt x="501" y="1334"/>
                </a:lnTo>
                <a:lnTo>
                  <a:pt x="494" y="1331"/>
                </a:lnTo>
                <a:lnTo>
                  <a:pt x="488" y="1325"/>
                </a:lnTo>
                <a:lnTo>
                  <a:pt x="481" y="1318"/>
                </a:lnTo>
                <a:lnTo>
                  <a:pt x="476" y="1312"/>
                </a:lnTo>
                <a:lnTo>
                  <a:pt x="468" y="1304"/>
                </a:lnTo>
                <a:lnTo>
                  <a:pt x="460" y="1296"/>
                </a:lnTo>
                <a:lnTo>
                  <a:pt x="453" y="1287"/>
                </a:lnTo>
                <a:lnTo>
                  <a:pt x="445" y="1278"/>
                </a:lnTo>
                <a:lnTo>
                  <a:pt x="439" y="1269"/>
                </a:lnTo>
                <a:lnTo>
                  <a:pt x="433" y="1259"/>
                </a:lnTo>
                <a:lnTo>
                  <a:pt x="427" y="1250"/>
                </a:lnTo>
                <a:lnTo>
                  <a:pt x="424" y="1240"/>
                </a:lnTo>
                <a:lnTo>
                  <a:pt x="422" y="1219"/>
                </a:lnTo>
                <a:lnTo>
                  <a:pt x="428" y="1201"/>
                </a:lnTo>
                <a:lnTo>
                  <a:pt x="438" y="1181"/>
                </a:lnTo>
                <a:lnTo>
                  <a:pt x="446" y="1163"/>
                </a:lnTo>
                <a:lnTo>
                  <a:pt x="451" y="1122"/>
                </a:lnTo>
                <a:lnTo>
                  <a:pt x="451" y="1082"/>
                </a:lnTo>
                <a:lnTo>
                  <a:pt x="443" y="1044"/>
                </a:lnTo>
                <a:lnTo>
                  <a:pt x="430" y="1008"/>
                </a:lnTo>
                <a:lnTo>
                  <a:pt x="418" y="991"/>
                </a:lnTo>
                <a:lnTo>
                  <a:pt x="404" y="978"/>
                </a:lnTo>
                <a:lnTo>
                  <a:pt x="389" y="968"/>
                </a:lnTo>
                <a:lnTo>
                  <a:pt x="372" y="960"/>
                </a:lnTo>
                <a:lnTo>
                  <a:pt x="352" y="955"/>
                </a:lnTo>
                <a:lnTo>
                  <a:pt x="334" y="952"/>
                </a:lnTo>
                <a:lnTo>
                  <a:pt x="313" y="951"/>
                </a:lnTo>
                <a:lnTo>
                  <a:pt x="294" y="952"/>
                </a:lnTo>
                <a:lnTo>
                  <a:pt x="271" y="954"/>
                </a:lnTo>
                <a:lnTo>
                  <a:pt x="249" y="958"/>
                </a:lnTo>
                <a:lnTo>
                  <a:pt x="227" y="964"/>
                </a:lnTo>
                <a:lnTo>
                  <a:pt x="205" y="972"/>
                </a:lnTo>
                <a:lnTo>
                  <a:pt x="185" y="981"/>
                </a:lnTo>
                <a:lnTo>
                  <a:pt x="167" y="995"/>
                </a:lnTo>
                <a:lnTo>
                  <a:pt x="151" y="1010"/>
                </a:lnTo>
                <a:lnTo>
                  <a:pt x="136" y="1029"/>
                </a:lnTo>
                <a:lnTo>
                  <a:pt x="133" y="1046"/>
                </a:lnTo>
                <a:lnTo>
                  <a:pt x="135" y="1072"/>
                </a:lnTo>
                <a:lnTo>
                  <a:pt x="136" y="1097"/>
                </a:lnTo>
                <a:lnTo>
                  <a:pt x="132" y="1112"/>
                </a:lnTo>
                <a:lnTo>
                  <a:pt x="125" y="1114"/>
                </a:lnTo>
                <a:lnTo>
                  <a:pt x="113" y="1118"/>
                </a:lnTo>
                <a:lnTo>
                  <a:pt x="97" y="1120"/>
                </a:lnTo>
                <a:lnTo>
                  <a:pt x="76" y="1122"/>
                </a:lnTo>
                <a:lnTo>
                  <a:pt x="55" y="1125"/>
                </a:lnTo>
                <a:lnTo>
                  <a:pt x="34" y="1126"/>
                </a:lnTo>
                <a:lnTo>
                  <a:pt x="17" y="1125"/>
                </a:lnTo>
                <a:lnTo>
                  <a:pt x="3" y="1124"/>
                </a:lnTo>
                <a:lnTo>
                  <a:pt x="9" y="1111"/>
                </a:lnTo>
                <a:lnTo>
                  <a:pt x="17" y="1099"/>
                </a:lnTo>
                <a:lnTo>
                  <a:pt x="25" y="1089"/>
                </a:lnTo>
                <a:lnTo>
                  <a:pt x="34" y="1078"/>
                </a:lnTo>
                <a:lnTo>
                  <a:pt x="42" y="1067"/>
                </a:lnTo>
                <a:lnTo>
                  <a:pt x="50" y="1056"/>
                </a:lnTo>
                <a:lnTo>
                  <a:pt x="56" y="1043"/>
                </a:lnTo>
                <a:lnTo>
                  <a:pt x="59" y="1030"/>
                </a:lnTo>
                <a:lnTo>
                  <a:pt x="62" y="1000"/>
                </a:lnTo>
                <a:lnTo>
                  <a:pt x="67" y="970"/>
                </a:lnTo>
                <a:lnTo>
                  <a:pt x="72" y="943"/>
                </a:lnTo>
                <a:lnTo>
                  <a:pt x="80" y="915"/>
                </a:lnTo>
                <a:lnTo>
                  <a:pt x="91" y="890"/>
                </a:lnTo>
                <a:lnTo>
                  <a:pt x="106" y="867"/>
                </a:lnTo>
                <a:lnTo>
                  <a:pt x="123" y="845"/>
                </a:lnTo>
                <a:lnTo>
                  <a:pt x="146" y="825"/>
                </a:lnTo>
                <a:lnTo>
                  <a:pt x="151" y="822"/>
                </a:lnTo>
                <a:lnTo>
                  <a:pt x="155" y="818"/>
                </a:lnTo>
                <a:lnTo>
                  <a:pt x="160" y="814"/>
                </a:lnTo>
                <a:lnTo>
                  <a:pt x="165" y="810"/>
                </a:lnTo>
                <a:lnTo>
                  <a:pt x="169" y="807"/>
                </a:lnTo>
                <a:lnTo>
                  <a:pt x="174" y="803"/>
                </a:lnTo>
                <a:lnTo>
                  <a:pt x="178" y="800"/>
                </a:lnTo>
                <a:lnTo>
                  <a:pt x="183" y="798"/>
                </a:lnTo>
                <a:lnTo>
                  <a:pt x="185" y="776"/>
                </a:lnTo>
                <a:lnTo>
                  <a:pt x="188" y="754"/>
                </a:lnTo>
                <a:lnTo>
                  <a:pt x="186" y="732"/>
                </a:lnTo>
                <a:lnTo>
                  <a:pt x="181" y="711"/>
                </a:lnTo>
                <a:lnTo>
                  <a:pt x="175" y="696"/>
                </a:lnTo>
                <a:lnTo>
                  <a:pt x="169" y="681"/>
                </a:lnTo>
                <a:lnTo>
                  <a:pt x="166" y="666"/>
                </a:lnTo>
                <a:lnTo>
                  <a:pt x="161" y="651"/>
                </a:lnTo>
                <a:lnTo>
                  <a:pt x="158" y="636"/>
                </a:lnTo>
                <a:lnTo>
                  <a:pt x="152" y="621"/>
                </a:lnTo>
                <a:lnTo>
                  <a:pt x="146" y="606"/>
                </a:lnTo>
                <a:lnTo>
                  <a:pt x="138" y="593"/>
                </a:lnTo>
                <a:lnTo>
                  <a:pt x="120" y="565"/>
                </a:lnTo>
                <a:lnTo>
                  <a:pt x="102" y="537"/>
                </a:lnTo>
                <a:lnTo>
                  <a:pt x="86" y="510"/>
                </a:lnTo>
                <a:lnTo>
                  <a:pt x="71" y="482"/>
                </a:lnTo>
                <a:lnTo>
                  <a:pt x="57" y="454"/>
                </a:lnTo>
                <a:lnTo>
                  <a:pt x="47" y="425"/>
                </a:lnTo>
                <a:lnTo>
                  <a:pt x="39" y="395"/>
                </a:lnTo>
                <a:lnTo>
                  <a:pt x="34" y="363"/>
                </a:lnTo>
                <a:lnTo>
                  <a:pt x="33" y="335"/>
                </a:lnTo>
                <a:lnTo>
                  <a:pt x="34" y="306"/>
                </a:lnTo>
                <a:lnTo>
                  <a:pt x="31" y="278"/>
                </a:lnTo>
                <a:lnTo>
                  <a:pt x="21" y="253"/>
                </a:lnTo>
                <a:lnTo>
                  <a:pt x="15" y="246"/>
                </a:lnTo>
                <a:lnTo>
                  <a:pt x="8" y="239"/>
                </a:lnTo>
                <a:lnTo>
                  <a:pt x="2" y="231"/>
                </a:lnTo>
                <a:lnTo>
                  <a:pt x="0" y="222"/>
                </a:lnTo>
                <a:lnTo>
                  <a:pt x="2" y="210"/>
                </a:lnTo>
                <a:lnTo>
                  <a:pt x="6" y="200"/>
                </a:lnTo>
                <a:lnTo>
                  <a:pt x="12" y="192"/>
                </a:lnTo>
                <a:lnTo>
                  <a:pt x="21" y="184"/>
                </a:lnTo>
                <a:lnTo>
                  <a:pt x="32" y="178"/>
                </a:lnTo>
                <a:lnTo>
                  <a:pt x="44" y="173"/>
                </a:lnTo>
                <a:lnTo>
                  <a:pt x="56" y="172"/>
                </a:lnTo>
                <a:lnTo>
                  <a:pt x="69" y="171"/>
                </a:lnTo>
                <a:lnTo>
                  <a:pt x="82" y="173"/>
                </a:lnTo>
                <a:lnTo>
                  <a:pt x="94" y="176"/>
                </a:lnTo>
                <a:lnTo>
                  <a:pt x="106" y="180"/>
                </a:lnTo>
                <a:lnTo>
                  <a:pt x="116" y="186"/>
                </a:lnTo>
                <a:lnTo>
                  <a:pt x="127" y="194"/>
                </a:lnTo>
                <a:lnTo>
                  <a:pt x="135" y="203"/>
                </a:lnTo>
                <a:lnTo>
                  <a:pt x="142" y="214"/>
                </a:lnTo>
                <a:lnTo>
                  <a:pt x="145" y="226"/>
                </a:lnTo>
                <a:lnTo>
                  <a:pt x="144" y="241"/>
                </a:lnTo>
                <a:lnTo>
                  <a:pt x="139" y="254"/>
                </a:lnTo>
                <a:lnTo>
                  <a:pt x="130" y="266"/>
                </a:lnTo>
                <a:lnTo>
                  <a:pt x="118" y="275"/>
                </a:lnTo>
                <a:lnTo>
                  <a:pt x="116" y="276"/>
                </a:lnTo>
                <a:lnTo>
                  <a:pt x="115" y="276"/>
                </a:lnTo>
                <a:lnTo>
                  <a:pt x="114" y="277"/>
                </a:lnTo>
                <a:lnTo>
                  <a:pt x="113" y="279"/>
                </a:lnTo>
                <a:lnTo>
                  <a:pt x="117" y="308"/>
                </a:lnTo>
                <a:lnTo>
                  <a:pt x="125" y="338"/>
                </a:lnTo>
                <a:lnTo>
                  <a:pt x="137" y="366"/>
                </a:lnTo>
                <a:lnTo>
                  <a:pt x="152" y="391"/>
                </a:lnTo>
                <a:lnTo>
                  <a:pt x="170" y="415"/>
                </a:lnTo>
                <a:lnTo>
                  <a:pt x="192" y="437"/>
                </a:lnTo>
                <a:lnTo>
                  <a:pt x="216" y="454"/>
                </a:lnTo>
                <a:lnTo>
                  <a:pt x="244" y="468"/>
                </a:lnTo>
                <a:lnTo>
                  <a:pt x="251" y="471"/>
                </a:lnTo>
                <a:lnTo>
                  <a:pt x="258" y="473"/>
                </a:lnTo>
                <a:lnTo>
                  <a:pt x="265" y="475"/>
                </a:lnTo>
                <a:lnTo>
                  <a:pt x="273" y="478"/>
                </a:lnTo>
                <a:lnTo>
                  <a:pt x="280" y="480"/>
                </a:lnTo>
                <a:lnTo>
                  <a:pt x="287" y="482"/>
                </a:lnTo>
                <a:lnTo>
                  <a:pt x="295" y="483"/>
                </a:lnTo>
                <a:lnTo>
                  <a:pt x="302" y="486"/>
                </a:lnTo>
                <a:lnTo>
                  <a:pt x="302" y="452"/>
                </a:lnTo>
                <a:lnTo>
                  <a:pt x="294" y="450"/>
                </a:lnTo>
                <a:lnTo>
                  <a:pt x="286" y="448"/>
                </a:lnTo>
                <a:lnTo>
                  <a:pt x="276" y="445"/>
                </a:lnTo>
                <a:lnTo>
                  <a:pt x="268" y="442"/>
                </a:lnTo>
                <a:lnTo>
                  <a:pt x="260" y="438"/>
                </a:lnTo>
                <a:lnTo>
                  <a:pt x="253" y="435"/>
                </a:lnTo>
                <a:lnTo>
                  <a:pt x="248" y="429"/>
                </a:lnTo>
                <a:lnTo>
                  <a:pt x="244" y="421"/>
                </a:lnTo>
                <a:lnTo>
                  <a:pt x="243" y="412"/>
                </a:lnTo>
                <a:lnTo>
                  <a:pt x="245" y="401"/>
                </a:lnTo>
                <a:lnTo>
                  <a:pt x="249" y="391"/>
                </a:lnTo>
                <a:lnTo>
                  <a:pt x="251" y="382"/>
                </a:lnTo>
                <a:lnTo>
                  <a:pt x="258" y="340"/>
                </a:lnTo>
                <a:lnTo>
                  <a:pt x="253" y="336"/>
                </a:lnTo>
                <a:lnTo>
                  <a:pt x="249" y="331"/>
                </a:lnTo>
                <a:lnTo>
                  <a:pt x="246" y="325"/>
                </a:lnTo>
                <a:lnTo>
                  <a:pt x="246" y="320"/>
                </a:lnTo>
                <a:lnTo>
                  <a:pt x="250" y="308"/>
                </a:lnTo>
                <a:lnTo>
                  <a:pt x="257" y="299"/>
                </a:lnTo>
                <a:lnTo>
                  <a:pt x="262" y="289"/>
                </a:lnTo>
                <a:lnTo>
                  <a:pt x="262" y="277"/>
                </a:lnTo>
                <a:lnTo>
                  <a:pt x="228" y="268"/>
                </a:lnTo>
                <a:lnTo>
                  <a:pt x="224" y="264"/>
                </a:lnTo>
                <a:lnTo>
                  <a:pt x="223" y="260"/>
                </a:lnTo>
                <a:lnTo>
                  <a:pt x="223" y="255"/>
                </a:lnTo>
                <a:lnTo>
                  <a:pt x="226" y="252"/>
                </a:lnTo>
                <a:lnTo>
                  <a:pt x="231" y="239"/>
                </a:lnTo>
                <a:lnTo>
                  <a:pt x="237" y="226"/>
                </a:lnTo>
                <a:lnTo>
                  <a:pt x="244" y="214"/>
                </a:lnTo>
                <a:lnTo>
                  <a:pt x="251" y="202"/>
                </a:lnTo>
                <a:lnTo>
                  <a:pt x="258" y="190"/>
                </a:lnTo>
                <a:lnTo>
                  <a:pt x="265" y="178"/>
                </a:lnTo>
                <a:lnTo>
                  <a:pt x="273" y="165"/>
                </a:lnTo>
                <a:lnTo>
                  <a:pt x="280" y="154"/>
                </a:lnTo>
                <a:lnTo>
                  <a:pt x="287" y="142"/>
                </a:lnTo>
                <a:lnTo>
                  <a:pt x="295" y="132"/>
                </a:lnTo>
                <a:lnTo>
                  <a:pt x="304" y="123"/>
                </a:lnTo>
                <a:lnTo>
                  <a:pt x="313" y="112"/>
                </a:lnTo>
                <a:lnTo>
                  <a:pt x="322" y="103"/>
                </a:lnTo>
                <a:lnTo>
                  <a:pt x="333" y="93"/>
                </a:lnTo>
                <a:lnTo>
                  <a:pt x="342" y="84"/>
                </a:lnTo>
                <a:lnTo>
                  <a:pt x="352" y="74"/>
                </a:lnTo>
                <a:lnTo>
                  <a:pt x="360" y="70"/>
                </a:lnTo>
                <a:lnTo>
                  <a:pt x="349" y="62"/>
                </a:lnTo>
                <a:lnTo>
                  <a:pt x="340" y="51"/>
                </a:lnTo>
                <a:lnTo>
                  <a:pt x="332" y="40"/>
                </a:lnTo>
                <a:lnTo>
                  <a:pt x="327" y="27"/>
                </a:lnTo>
                <a:lnTo>
                  <a:pt x="332" y="32"/>
                </a:lnTo>
                <a:lnTo>
                  <a:pt x="337" y="36"/>
                </a:lnTo>
                <a:lnTo>
                  <a:pt x="343" y="40"/>
                </a:lnTo>
                <a:lnTo>
                  <a:pt x="350" y="42"/>
                </a:lnTo>
                <a:lnTo>
                  <a:pt x="357" y="43"/>
                </a:lnTo>
                <a:lnTo>
                  <a:pt x="365" y="43"/>
                </a:lnTo>
                <a:lnTo>
                  <a:pt x="372" y="43"/>
                </a:lnTo>
                <a:lnTo>
                  <a:pt x="379" y="41"/>
                </a:lnTo>
                <a:lnTo>
                  <a:pt x="390" y="36"/>
                </a:lnTo>
                <a:lnTo>
                  <a:pt x="403" y="32"/>
                </a:lnTo>
                <a:lnTo>
                  <a:pt x="415" y="26"/>
                </a:lnTo>
                <a:lnTo>
                  <a:pt x="426" y="21"/>
                </a:lnTo>
                <a:lnTo>
                  <a:pt x="439" y="16"/>
                </a:lnTo>
                <a:lnTo>
                  <a:pt x="450" y="11"/>
                </a:lnTo>
                <a:lnTo>
                  <a:pt x="463" y="6"/>
                </a:lnTo>
                <a:lnTo>
                  <a:pt x="476" y="3"/>
                </a:lnTo>
                <a:lnTo>
                  <a:pt x="492" y="1"/>
                </a:lnTo>
                <a:lnTo>
                  <a:pt x="508" y="0"/>
                </a:lnTo>
                <a:lnTo>
                  <a:pt x="525" y="0"/>
                </a:lnTo>
                <a:lnTo>
                  <a:pt x="541" y="1"/>
                </a:lnTo>
                <a:lnTo>
                  <a:pt x="557" y="3"/>
                </a:lnTo>
                <a:lnTo>
                  <a:pt x="574" y="8"/>
                </a:lnTo>
                <a:lnTo>
                  <a:pt x="589" y="12"/>
                </a:lnTo>
                <a:lnTo>
                  <a:pt x="602" y="19"/>
                </a:lnTo>
                <a:lnTo>
                  <a:pt x="609" y="23"/>
                </a:lnTo>
                <a:lnTo>
                  <a:pt x="615" y="27"/>
                </a:lnTo>
                <a:lnTo>
                  <a:pt x="621" y="32"/>
                </a:lnTo>
                <a:lnTo>
                  <a:pt x="627" y="38"/>
                </a:lnTo>
                <a:lnTo>
                  <a:pt x="632" y="43"/>
                </a:lnTo>
                <a:lnTo>
                  <a:pt x="637" y="49"/>
                </a:lnTo>
                <a:lnTo>
                  <a:pt x="642" y="55"/>
                </a:lnTo>
                <a:lnTo>
                  <a:pt x="646" y="61"/>
                </a:lnTo>
                <a:close/>
              </a:path>
            </a:pathLst>
          </a:custGeom>
          <a:solidFill>
            <a:srgbClr val="000000"/>
          </a:solidFill>
          <a:ln w="9525">
            <a:noFill/>
            <a:round/>
            <a:headEnd/>
            <a:tailEnd/>
          </a:ln>
        </p:spPr>
        <p:txBody>
          <a:bodyPr/>
          <a:lstStyle/>
          <a:p>
            <a:endParaRPr lang="es-ES"/>
          </a:p>
        </p:txBody>
      </p:sp>
      <p:sp>
        <p:nvSpPr>
          <p:cNvPr id="67596" name="Freeform 12"/>
          <p:cNvSpPr>
            <a:spLocks/>
          </p:cNvSpPr>
          <p:nvPr/>
        </p:nvSpPr>
        <p:spPr bwMode="auto">
          <a:xfrm>
            <a:off x="904875" y="1676400"/>
            <a:ext cx="282575" cy="401638"/>
          </a:xfrm>
          <a:custGeom>
            <a:avLst/>
            <a:gdLst>
              <a:gd name="T0" fmla="*/ 2147483647 w 356"/>
              <a:gd name="T1" fmla="*/ 2147483647 h 506"/>
              <a:gd name="T2" fmla="*/ 2147483647 w 356"/>
              <a:gd name="T3" fmla="*/ 2147483647 h 506"/>
              <a:gd name="T4" fmla="*/ 2147483647 w 356"/>
              <a:gd name="T5" fmla="*/ 2147483647 h 506"/>
              <a:gd name="T6" fmla="*/ 2147483647 w 356"/>
              <a:gd name="T7" fmla="*/ 2147483647 h 506"/>
              <a:gd name="T8" fmla="*/ 2147483647 w 356"/>
              <a:gd name="T9" fmla="*/ 2147483647 h 506"/>
              <a:gd name="T10" fmla="*/ 2147483647 w 356"/>
              <a:gd name="T11" fmla="*/ 2147483647 h 506"/>
              <a:gd name="T12" fmla="*/ 2147483647 w 356"/>
              <a:gd name="T13" fmla="*/ 2147483647 h 506"/>
              <a:gd name="T14" fmla="*/ 2147483647 w 356"/>
              <a:gd name="T15" fmla="*/ 2147483647 h 506"/>
              <a:gd name="T16" fmla="*/ 2147483647 w 356"/>
              <a:gd name="T17" fmla="*/ 2147483647 h 506"/>
              <a:gd name="T18" fmla="*/ 2147483647 w 356"/>
              <a:gd name="T19" fmla="*/ 2147483647 h 506"/>
              <a:gd name="T20" fmla="*/ 2147483647 w 356"/>
              <a:gd name="T21" fmla="*/ 2147483647 h 506"/>
              <a:gd name="T22" fmla="*/ 2147483647 w 356"/>
              <a:gd name="T23" fmla="*/ 2147483647 h 506"/>
              <a:gd name="T24" fmla="*/ 2147483647 w 356"/>
              <a:gd name="T25" fmla="*/ 2147483647 h 506"/>
              <a:gd name="T26" fmla="*/ 2147483647 w 356"/>
              <a:gd name="T27" fmla="*/ 2147483647 h 506"/>
              <a:gd name="T28" fmla="*/ 2147483647 w 356"/>
              <a:gd name="T29" fmla="*/ 2147483647 h 506"/>
              <a:gd name="T30" fmla="*/ 2147483647 w 356"/>
              <a:gd name="T31" fmla="*/ 2147483647 h 506"/>
              <a:gd name="T32" fmla="*/ 2147483647 w 356"/>
              <a:gd name="T33" fmla="*/ 2147483647 h 506"/>
              <a:gd name="T34" fmla="*/ 2147483647 w 356"/>
              <a:gd name="T35" fmla="*/ 2147483647 h 506"/>
              <a:gd name="T36" fmla="*/ 2147483647 w 356"/>
              <a:gd name="T37" fmla="*/ 2147483647 h 506"/>
              <a:gd name="T38" fmla="*/ 2147483647 w 356"/>
              <a:gd name="T39" fmla="*/ 2147483647 h 506"/>
              <a:gd name="T40" fmla="*/ 2147483647 w 356"/>
              <a:gd name="T41" fmla="*/ 2147483647 h 506"/>
              <a:gd name="T42" fmla="*/ 2147483647 w 356"/>
              <a:gd name="T43" fmla="*/ 2147483647 h 506"/>
              <a:gd name="T44" fmla="*/ 2147483647 w 356"/>
              <a:gd name="T45" fmla="*/ 2147483647 h 506"/>
              <a:gd name="T46" fmla="*/ 2147483647 w 356"/>
              <a:gd name="T47" fmla="*/ 2147483647 h 506"/>
              <a:gd name="T48" fmla="*/ 2147483647 w 356"/>
              <a:gd name="T49" fmla="*/ 2147483647 h 506"/>
              <a:gd name="T50" fmla="*/ 2147483647 w 356"/>
              <a:gd name="T51" fmla="*/ 2147483647 h 506"/>
              <a:gd name="T52" fmla="*/ 2147483647 w 356"/>
              <a:gd name="T53" fmla="*/ 2147483647 h 506"/>
              <a:gd name="T54" fmla="*/ 2147483647 w 356"/>
              <a:gd name="T55" fmla="*/ 2147483647 h 506"/>
              <a:gd name="T56" fmla="*/ 2147483647 w 356"/>
              <a:gd name="T57" fmla="*/ 2147483647 h 506"/>
              <a:gd name="T58" fmla="*/ 2147483647 w 356"/>
              <a:gd name="T59" fmla="*/ 2147483647 h 506"/>
              <a:gd name="T60" fmla="*/ 2147483647 w 356"/>
              <a:gd name="T61" fmla="*/ 2147483647 h 506"/>
              <a:gd name="T62" fmla="*/ 2147483647 w 356"/>
              <a:gd name="T63" fmla="*/ 2147483647 h 506"/>
              <a:gd name="T64" fmla="*/ 2147483647 w 356"/>
              <a:gd name="T65" fmla="*/ 2147483647 h 506"/>
              <a:gd name="T66" fmla="*/ 2147483647 w 356"/>
              <a:gd name="T67" fmla="*/ 2147483647 h 506"/>
              <a:gd name="T68" fmla="*/ 2147483647 w 356"/>
              <a:gd name="T69" fmla="*/ 2147483647 h 506"/>
              <a:gd name="T70" fmla="*/ 2147483647 w 356"/>
              <a:gd name="T71" fmla="*/ 2147483647 h 506"/>
              <a:gd name="T72" fmla="*/ 2147483647 w 356"/>
              <a:gd name="T73" fmla="*/ 2147483647 h 506"/>
              <a:gd name="T74" fmla="*/ 2147483647 w 356"/>
              <a:gd name="T75" fmla="*/ 2147483647 h 506"/>
              <a:gd name="T76" fmla="*/ 2147483647 w 356"/>
              <a:gd name="T77" fmla="*/ 2147483647 h 506"/>
              <a:gd name="T78" fmla="*/ 2147483647 w 356"/>
              <a:gd name="T79" fmla="*/ 2147483647 h 506"/>
              <a:gd name="T80" fmla="*/ 2147483647 w 356"/>
              <a:gd name="T81" fmla="*/ 2147483647 h 506"/>
              <a:gd name="T82" fmla="*/ 2147483647 w 356"/>
              <a:gd name="T83" fmla="*/ 2147483647 h 506"/>
              <a:gd name="T84" fmla="*/ 2147483647 w 356"/>
              <a:gd name="T85" fmla="*/ 2147483647 h 506"/>
              <a:gd name="T86" fmla="*/ 2147483647 w 356"/>
              <a:gd name="T87" fmla="*/ 2147483647 h 506"/>
              <a:gd name="T88" fmla="*/ 2147483647 w 356"/>
              <a:gd name="T89" fmla="*/ 2147483647 h 506"/>
              <a:gd name="T90" fmla="*/ 2147483647 w 356"/>
              <a:gd name="T91" fmla="*/ 2147483647 h 506"/>
              <a:gd name="T92" fmla="*/ 2147483647 w 356"/>
              <a:gd name="T93" fmla="*/ 2147483647 h 506"/>
              <a:gd name="T94" fmla="*/ 2147483647 w 356"/>
              <a:gd name="T95" fmla="*/ 2147483647 h 506"/>
              <a:gd name="T96" fmla="*/ 2147483647 w 356"/>
              <a:gd name="T97" fmla="*/ 2147483647 h 506"/>
              <a:gd name="T98" fmla="*/ 2147483647 w 356"/>
              <a:gd name="T99" fmla="*/ 2147483647 h 506"/>
              <a:gd name="T100" fmla="*/ 2147483647 w 356"/>
              <a:gd name="T101" fmla="*/ 2147483647 h 506"/>
              <a:gd name="T102" fmla="*/ 2147483647 w 356"/>
              <a:gd name="T103" fmla="*/ 2147483647 h 506"/>
              <a:gd name="T104" fmla="*/ 2147483647 w 356"/>
              <a:gd name="T105" fmla="*/ 2147483647 h 506"/>
              <a:gd name="T106" fmla="*/ 2147483647 w 356"/>
              <a:gd name="T107" fmla="*/ 2147483647 h 506"/>
              <a:gd name="T108" fmla="*/ 2147483647 w 356"/>
              <a:gd name="T109" fmla="*/ 2147483647 h 506"/>
              <a:gd name="T110" fmla="*/ 2147483647 w 356"/>
              <a:gd name="T111" fmla="*/ 2147483647 h 506"/>
              <a:gd name="T112" fmla="*/ 2147483647 w 356"/>
              <a:gd name="T113" fmla="*/ 2147483647 h 506"/>
              <a:gd name="T114" fmla="*/ 2147483647 w 356"/>
              <a:gd name="T115" fmla="*/ 2147483647 h 506"/>
              <a:gd name="T116" fmla="*/ 2147483647 w 356"/>
              <a:gd name="T117" fmla="*/ 2147483647 h 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6"/>
              <a:gd name="T178" fmla="*/ 0 h 506"/>
              <a:gd name="T179" fmla="*/ 356 w 356"/>
              <a:gd name="T180" fmla="*/ 506 h 5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6" h="506">
                <a:moveTo>
                  <a:pt x="252" y="0"/>
                </a:moveTo>
                <a:lnTo>
                  <a:pt x="246" y="6"/>
                </a:lnTo>
                <a:lnTo>
                  <a:pt x="239" y="12"/>
                </a:lnTo>
                <a:lnTo>
                  <a:pt x="233" y="17"/>
                </a:lnTo>
                <a:lnTo>
                  <a:pt x="226" y="22"/>
                </a:lnTo>
                <a:lnTo>
                  <a:pt x="219" y="27"/>
                </a:lnTo>
                <a:lnTo>
                  <a:pt x="212" y="30"/>
                </a:lnTo>
                <a:lnTo>
                  <a:pt x="206" y="33"/>
                </a:lnTo>
                <a:lnTo>
                  <a:pt x="199" y="37"/>
                </a:lnTo>
                <a:lnTo>
                  <a:pt x="196" y="38"/>
                </a:lnTo>
                <a:lnTo>
                  <a:pt x="194" y="38"/>
                </a:lnTo>
                <a:lnTo>
                  <a:pt x="191" y="38"/>
                </a:lnTo>
                <a:lnTo>
                  <a:pt x="188" y="38"/>
                </a:lnTo>
                <a:lnTo>
                  <a:pt x="207" y="40"/>
                </a:lnTo>
                <a:lnTo>
                  <a:pt x="225" y="38"/>
                </a:lnTo>
                <a:lnTo>
                  <a:pt x="242" y="31"/>
                </a:lnTo>
                <a:lnTo>
                  <a:pt x="261" y="24"/>
                </a:lnTo>
                <a:lnTo>
                  <a:pt x="278" y="20"/>
                </a:lnTo>
                <a:lnTo>
                  <a:pt x="295" y="19"/>
                </a:lnTo>
                <a:lnTo>
                  <a:pt x="312" y="23"/>
                </a:lnTo>
                <a:lnTo>
                  <a:pt x="329" y="36"/>
                </a:lnTo>
                <a:lnTo>
                  <a:pt x="317" y="43"/>
                </a:lnTo>
                <a:lnTo>
                  <a:pt x="306" y="50"/>
                </a:lnTo>
                <a:lnTo>
                  <a:pt x="294" y="59"/>
                </a:lnTo>
                <a:lnTo>
                  <a:pt x="285" y="69"/>
                </a:lnTo>
                <a:lnTo>
                  <a:pt x="277" y="81"/>
                </a:lnTo>
                <a:lnTo>
                  <a:pt x="270" y="92"/>
                </a:lnTo>
                <a:lnTo>
                  <a:pt x="265" y="105"/>
                </a:lnTo>
                <a:lnTo>
                  <a:pt x="264" y="119"/>
                </a:lnTo>
                <a:lnTo>
                  <a:pt x="265" y="137"/>
                </a:lnTo>
                <a:lnTo>
                  <a:pt x="269" y="156"/>
                </a:lnTo>
                <a:lnTo>
                  <a:pt x="270" y="174"/>
                </a:lnTo>
                <a:lnTo>
                  <a:pt x="268" y="192"/>
                </a:lnTo>
                <a:lnTo>
                  <a:pt x="261" y="210"/>
                </a:lnTo>
                <a:lnTo>
                  <a:pt x="254" y="226"/>
                </a:lnTo>
                <a:lnTo>
                  <a:pt x="246" y="241"/>
                </a:lnTo>
                <a:lnTo>
                  <a:pt x="238" y="257"/>
                </a:lnTo>
                <a:lnTo>
                  <a:pt x="240" y="257"/>
                </a:lnTo>
                <a:lnTo>
                  <a:pt x="250" y="245"/>
                </a:lnTo>
                <a:lnTo>
                  <a:pt x="262" y="233"/>
                </a:lnTo>
                <a:lnTo>
                  <a:pt x="272" y="219"/>
                </a:lnTo>
                <a:lnTo>
                  <a:pt x="284" y="206"/>
                </a:lnTo>
                <a:lnTo>
                  <a:pt x="295" y="196"/>
                </a:lnTo>
                <a:lnTo>
                  <a:pt x="309" y="188"/>
                </a:lnTo>
                <a:lnTo>
                  <a:pt x="324" y="186"/>
                </a:lnTo>
                <a:lnTo>
                  <a:pt x="340" y="190"/>
                </a:lnTo>
                <a:lnTo>
                  <a:pt x="345" y="194"/>
                </a:lnTo>
                <a:lnTo>
                  <a:pt x="347" y="197"/>
                </a:lnTo>
                <a:lnTo>
                  <a:pt x="348" y="203"/>
                </a:lnTo>
                <a:lnTo>
                  <a:pt x="348" y="207"/>
                </a:lnTo>
                <a:lnTo>
                  <a:pt x="346" y="219"/>
                </a:lnTo>
                <a:lnTo>
                  <a:pt x="342" y="229"/>
                </a:lnTo>
                <a:lnTo>
                  <a:pt x="333" y="240"/>
                </a:lnTo>
                <a:lnTo>
                  <a:pt x="324" y="245"/>
                </a:lnTo>
                <a:lnTo>
                  <a:pt x="317" y="248"/>
                </a:lnTo>
                <a:lnTo>
                  <a:pt x="310" y="249"/>
                </a:lnTo>
                <a:lnTo>
                  <a:pt x="302" y="249"/>
                </a:lnTo>
                <a:lnTo>
                  <a:pt x="295" y="249"/>
                </a:lnTo>
                <a:lnTo>
                  <a:pt x="287" y="248"/>
                </a:lnTo>
                <a:lnTo>
                  <a:pt x="280" y="245"/>
                </a:lnTo>
                <a:lnTo>
                  <a:pt x="274" y="243"/>
                </a:lnTo>
                <a:lnTo>
                  <a:pt x="268" y="241"/>
                </a:lnTo>
                <a:lnTo>
                  <a:pt x="269" y="250"/>
                </a:lnTo>
                <a:lnTo>
                  <a:pt x="276" y="257"/>
                </a:lnTo>
                <a:lnTo>
                  <a:pt x="284" y="262"/>
                </a:lnTo>
                <a:lnTo>
                  <a:pt x="292" y="266"/>
                </a:lnTo>
                <a:lnTo>
                  <a:pt x="325" y="270"/>
                </a:lnTo>
                <a:lnTo>
                  <a:pt x="336" y="282"/>
                </a:lnTo>
                <a:lnTo>
                  <a:pt x="343" y="297"/>
                </a:lnTo>
                <a:lnTo>
                  <a:pt x="346" y="313"/>
                </a:lnTo>
                <a:lnTo>
                  <a:pt x="348" y="329"/>
                </a:lnTo>
                <a:lnTo>
                  <a:pt x="350" y="347"/>
                </a:lnTo>
                <a:lnTo>
                  <a:pt x="350" y="364"/>
                </a:lnTo>
                <a:lnTo>
                  <a:pt x="351" y="380"/>
                </a:lnTo>
                <a:lnTo>
                  <a:pt x="354" y="396"/>
                </a:lnTo>
                <a:lnTo>
                  <a:pt x="356" y="402"/>
                </a:lnTo>
                <a:lnTo>
                  <a:pt x="348" y="415"/>
                </a:lnTo>
                <a:lnTo>
                  <a:pt x="339" y="426"/>
                </a:lnTo>
                <a:lnTo>
                  <a:pt x="330" y="438"/>
                </a:lnTo>
                <a:lnTo>
                  <a:pt x="320" y="448"/>
                </a:lnTo>
                <a:lnTo>
                  <a:pt x="309" y="458"/>
                </a:lnTo>
                <a:lnTo>
                  <a:pt x="299" y="468"/>
                </a:lnTo>
                <a:lnTo>
                  <a:pt x="286" y="476"/>
                </a:lnTo>
                <a:lnTo>
                  <a:pt x="275" y="483"/>
                </a:lnTo>
                <a:lnTo>
                  <a:pt x="262" y="490"/>
                </a:lnTo>
                <a:lnTo>
                  <a:pt x="249" y="494"/>
                </a:lnTo>
                <a:lnTo>
                  <a:pt x="236" y="499"/>
                </a:lnTo>
                <a:lnTo>
                  <a:pt x="222" y="502"/>
                </a:lnTo>
                <a:lnTo>
                  <a:pt x="208" y="505"/>
                </a:lnTo>
                <a:lnTo>
                  <a:pt x="194" y="506"/>
                </a:lnTo>
                <a:lnTo>
                  <a:pt x="179" y="506"/>
                </a:lnTo>
                <a:lnTo>
                  <a:pt x="164" y="505"/>
                </a:lnTo>
                <a:lnTo>
                  <a:pt x="153" y="503"/>
                </a:lnTo>
                <a:lnTo>
                  <a:pt x="141" y="501"/>
                </a:lnTo>
                <a:lnTo>
                  <a:pt x="130" y="498"/>
                </a:lnTo>
                <a:lnTo>
                  <a:pt x="119" y="493"/>
                </a:lnTo>
                <a:lnTo>
                  <a:pt x="109" y="487"/>
                </a:lnTo>
                <a:lnTo>
                  <a:pt x="101" y="479"/>
                </a:lnTo>
                <a:lnTo>
                  <a:pt x="94" y="470"/>
                </a:lnTo>
                <a:lnTo>
                  <a:pt x="89" y="457"/>
                </a:lnTo>
                <a:lnTo>
                  <a:pt x="87" y="445"/>
                </a:lnTo>
                <a:lnTo>
                  <a:pt x="85" y="433"/>
                </a:lnTo>
                <a:lnTo>
                  <a:pt x="83" y="420"/>
                </a:lnTo>
                <a:lnTo>
                  <a:pt x="82" y="408"/>
                </a:lnTo>
                <a:lnTo>
                  <a:pt x="104" y="408"/>
                </a:lnTo>
                <a:lnTo>
                  <a:pt x="126" y="405"/>
                </a:lnTo>
                <a:lnTo>
                  <a:pt x="146" y="401"/>
                </a:lnTo>
                <a:lnTo>
                  <a:pt x="165" y="395"/>
                </a:lnTo>
                <a:lnTo>
                  <a:pt x="184" y="388"/>
                </a:lnTo>
                <a:lnTo>
                  <a:pt x="202" y="379"/>
                </a:lnTo>
                <a:lnTo>
                  <a:pt x="219" y="367"/>
                </a:lnTo>
                <a:lnTo>
                  <a:pt x="236" y="355"/>
                </a:lnTo>
                <a:lnTo>
                  <a:pt x="245" y="347"/>
                </a:lnTo>
                <a:lnTo>
                  <a:pt x="253" y="339"/>
                </a:lnTo>
                <a:lnTo>
                  <a:pt x="262" y="329"/>
                </a:lnTo>
                <a:lnTo>
                  <a:pt x="270" y="320"/>
                </a:lnTo>
                <a:lnTo>
                  <a:pt x="277" y="310"/>
                </a:lnTo>
                <a:lnTo>
                  <a:pt x="284" y="301"/>
                </a:lnTo>
                <a:lnTo>
                  <a:pt x="291" y="290"/>
                </a:lnTo>
                <a:lnTo>
                  <a:pt x="297" y="280"/>
                </a:lnTo>
                <a:lnTo>
                  <a:pt x="291" y="286"/>
                </a:lnTo>
                <a:lnTo>
                  <a:pt x="285" y="293"/>
                </a:lnTo>
                <a:lnTo>
                  <a:pt x="279" y="300"/>
                </a:lnTo>
                <a:lnTo>
                  <a:pt x="272" y="306"/>
                </a:lnTo>
                <a:lnTo>
                  <a:pt x="256" y="319"/>
                </a:lnTo>
                <a:lnTo>
                  <a:pt x="241" y="331"/>
                </a:lnTo>
                <a:lnTo>
                  <a:pt x="224" y="341"/>
                </a:lnTo>
                <a:lnTo>
                  <a:pt x="208" y="350"/>
                </a:lnTo>
                <a:lnTo>
                  <a:pt x="189" y="359"/>
                </a:lnTo>
                <a:lnTo>
                  <a:pt x="172" y="365"/>
                </a:lnTo>
                <a:lnTo>
                  <a:pt x="153" y="371"/>
                </a:lnTo>
                <a:lnTo>
                  <a:pt x="133" y="373"/>
                </a:lnTo>
                <a:lnTo>
                  <a:pt x="121" y="374"/>
                </a:lnTo>
                <a:lnTo>
                  <a:pt x="110" y="374"/>
                </a:lnTo>
                <a:lnTo>
                  <a:pt x="98" y="374"/>
                </a:lnTo>
                <a:lnTo>
                  <a:pt x="87" y="374"/>
                </a:lnTo>
                <a:lnTo>
                  <a:pt x="75" y="374"/>
                </a:lnTo>
                <a:lnTo>
                  <a:pt x="64" y="373"/>
                </a:lnTo>
                <a:lnTo>
                  <a:pt x="53" y="372"/>
                </a:lnTo>
                <a:lnTo>
                  <a:pt x="42" y="371"/>
                </a:lnTo>
                <a:lnTo>
                  <a:pt x="36" y="369"/>
                </a:lnTo>
                <a:lnTo>
                  <a:pt x="35" y="363"/>
                </a:lnTo>
                <a:lnTo>
                  <a:pt x="35" y="357"/>
                </a:lnTo>
                <a:lnTo>
                  <a:pt x="36" y="351"/>
                </a:lnTo>
                <a:lnTo>
                  <a:pt x="40" y="338"/>
                </a:lnTo>
                <a:lnTo>
                  <a:pt x="44" y="324"/>
                </a:lnTo>
                <a:lnTo>
                  <a:pt x="47" y="310"/>
                </a:lnTo>
                <a:lnTo>
                  <a:pt x="45" y="295"/>
                </a:lnTo>
                <a:lnTo>
                  <a:pt x="42" y="290"/>
                </a:lnTo>
                <a:lnTo>
                  <a:pt x="36" y="286"/>
                </a:lnTo>
                <a:lnTo>
                  <a:pt x="32" y="281"/>
                </a:lnTo>
                <a:lnTo>
                  <a:pt x="29" y="275"/>
                </a:lnTo>
                <a:lnTo>
                  <a:pt x="30" y="266"/>
                </a:lnTo>
                <a:lnTo>
                  <a:pt x="41" y="271"/>
                </a:lnTo>
                <a:lnTo>
                  <a:pt x="51" y="273"/>
                </a:lnTo>
                <a:lnTo>
                  <a:pt x="63" y="274"/>
                </a:lnTo>
                <a:lnTo>
                  <a:pt x="74" y="273"/>
                </a:lnTo>
                <a:lnTo>
                  <a:pt x="86" y="272"/>
                </a:lnTo>
                <a:lnTo>
                  <a:pt x="97" y="268"/>
                </a:lnTo>
                <a:lnTo>
                  <a:pt x="106" y="264"/>
                </a:lnTo>
                <a:lnTo>
                  <a:pt x="116" y="257"/>
                </a:lnTo>
                <a:lnTo>
                  <a:pt x="118" y="253"/>
                </a:lnTo>
                <a:lnTo>
                  <a:pt x="120" y="250"/>
                </a:lnTo>
                <a:lnTo>
                  <a:pt x="123" y="247"/>
                </a:lnTo>
                <a:lnTo>
                  <a:pt x="124" y="243"/>
                </a:lnTo>
                <a:lnTo>
                  <a:pt x="115" y="248"/>
                </a:lnTo>
                <a:lnTo>
                  <a:pt x="105" y="252"/>
                </a:lnTo>
                <a:lnTo>
                  <a:pt x="95" y="256"/>
                </a:lnTo>
                <a:lnTo>
                  <a:pt x="83" y="258"/>
                </a:lnTo>
                <a:lnTo>
                  <a:pt x="73" y="259"/>
                </a:lnTo>
                <a:lnTo>
                  <a:pt x="62" y="258"/>
                </a:lnTo>
                <a:lnTo>
                  <a:pt x="50" y="257"/>
                </a:lnTo>
                <a:lnTo>
                  <a:pt x="40" y="253"/>
                </a:lnTo>
                <a:lnTo>
                  <a:pt x="44" y="244"/>
                </a:lnTo>
                <a:lnTo>
                  <a:pt x="47" y="237"/>
                </a:lnTo>
                <a:lnTo>
                  <a:pt x="49" y="234"/>
                </a:lnTo>
                <a:lnTo>
                  <a:pt x="50" y="233"/>
                </a:lnTo>
                <a:lnTo>
                  <a:pt x="57" y="234"/>
                </a:lnTo>
                <a:lnTo>
                  <a:pt x="65" y="234"/>
                </a:lnTo>
                <a:lnTo>
                  <a:pt x="72" y="234"/>
                </a:lnTo>
                <a:lnTo>
                  <a:pt x="79" y="230"/>
                </a:lnTo>
                <a:lnTo>
                  <a:pt x="82" y="227"/>
                </a:lnTo>
                <a:lnTo>
                  <a:pt x="86" y="224"/>
                </a:lnTo>
                <a:lnTo>
                  <a:pt x="87" y="219"/>
                </a:lnTo>
                <a:lnTo>
                  <a:pt x="88" y="214"/>
                </a:lnTo>
                <a:lnTo>
                  <a:pt x="86" y="206"/>
                </a:lnTo>
                <a:lnTo>
                  <a:pt x="82" y="199"/>
                </a:lnTo>
                <a:lnTo>
                  <a:pt x="78" y="194"/>
                </a:lnTo>
                <a:lnTo>
                  <a:pt x="71" y="189"/>
                </a:lnTo>
                <a:lnTo>
                  <a:pt x="63" y="187"/>
                </a:lnTo>
                <a:lnTo>
                  <a:pt x="55" y="187"/>
                </a:lnTo>
                <a:lnTo>
                  <a:pt x="47" y="190"/>
                </a:lnTo>
                <a:lnTo>
                  <a:pt x="40" y="194"/>
                </a:lnTo>
                <a:lnTo>
                  <a:pt x="45" y="192"/>
                </a:lnTo>
                <a:lnTo>
                  <a:pt x="52" y="191"/>
                </a:lnTo>
                <a:lnTo>
                  <a:pt x="59" y="191"/>
                </a:lnTo>
                <a:lnTo>
                  <a:pt x="65" y="194"/>
                </a:lnTo>
                <a:lnTo>
                  <a:pt x="68" y="198"/>
                </a:lnTo>
                <a:lnTo>
                  <a:pt x="70" y="204"/>
                </a:lnTo>
                <a:lnTo>
                  <a:pt x="68" y="210"/>
                </a:lnTo>
                <a:lnTo>
                  <a:pt x="67" y="214"/>
                </a:lnTo>
                <a:lnTo>
                  <a:pt x="66" y="217"/>
                </a:lnTo>
                <a:lnTo>
                  <a:pt x="64" y="219"/>
                </a:lnTo>
                <a:lnTo>
                  <a:pt x="62" y="220"/>
                </a:lnTo>
                <a:lnTo>
                  <a:pt x="59" y="220"/>
                </a:lnTo>
                <a:lnTo>
                  <a:pt x="51" y="219"/>
                </a:lnTo>
                <a:lnTo>
                  <a:pt x="44" y="219"/>
                </a:lnTo>
                <a:lnTo>
                  <a:pt x="36" y="218"/>
                </a:lnTo>
                <a:lnTo>
                  <a:pt x="29" y="215"/>
                </a:lnTo>
                <a:lnTo>
                  <a:pt x="22" y="214"/>
                </a:lnTo>
                <a:lnTo>
                  <a:pt x="15" y="213"/>
                </a:lnTo>
                <a:lnTo>
                  <a:pt x="7" y="211"/>
                </a:lnTo>
                <a:lnTo>
                  <a:pt x="0" y="210"/>
                </a:lnTo>
                <a:lnTo>
                  <a:pt x="7" y="190"/>
                </a:lnTo>
                <a:lnTo>
                  <a:pt x="17" y="172"/>
                </a:lnTo>
                <a:lnTo>
                  <a:pt x="27" y="153"/>
                </a:lnTo>
                <a:lnTo>
                  <a:pt x="38" y="136"/>
                </a:lnTo>
                <a:lnTo>
                  <a:pt x="51" y="119"/>
                </a:lnTo>
                <a:lnTo>
                  <a:pt x="65" y="103"/>
                </a:lnTo>
                <a:lnTo>
                  <a:pt x="80" y="85"/>
                </a:lnTo>
                <a:lnTo>
                  <a:pt x="94" y="69"/>
                </a:lnTo>
                <a:lnTo>
                  <a:pt x="100" y="62"/>
                </a:lnTo>
                <a:lnTo>
                  <a:pt x="105" y="55"/>
                </a:lnTo>
                <a:lnTo>
                  <a:pt x="112" y="48"/>
                </a:lnTo>
                <a:lnTo>
                  <a:pt x="118" y="42"/>
                </a:lnTo>
                <a:lnTo>
                  <a:pt x="125" y="36"/>
                </a:lnTo>
                <a:lnTo>
                  <a:pt x="131" y="31"/>
                </a:lnTo>
                <a:lnTo>
                  <a:pt x="138" y="28"/>
                </a:lnTo>
                <a:lnTo>
                  <a:pt x="146" y="25"/>
                </a:lnTo>
                <a:lnTo>
                  <a:pt x="158" y="23"/>
                </a:lnTo>
                <a:lnTo>
                  <a:pt x="170" y="21"/>
                </a:lnTo>
                <a:lnTo>
                  <a:pt x="181" y="17"/>
                </a:lnTo>
                <a:lnTo>
                  <a:pt x="193" y="13"/>
                </a:lnTo>
                <a:lnTo>
                  <a:pt x="204" y="9"/>
                </a:lnTo>
                <a:lnTo>
                  <a:pt x="216" y="6"/>
                </a:lnTo>
                <a:lnTo>
                  <a:pt x="227" y="2"/>
                </a:lnTo>
                <a:lnTo>
                  <a:pt x="239" y="0"/>
                </a:lnTo>
                <a:lnTo>
                  <a:pt x="252" y="0"/>
                </a:lnTo>
                <a:close/>
              </a:path>
            </a:pathLst>
          </a:custGeom>
          <a:solidFill>
            <a:srgbClr val="F2BFB2"/>
          </a:solidFill>
          <a:ln w="9525">
            <a:noFill/>
            <a:round/>
            <a:headEnd/>
            <a:tailEnd/>
          </a:ln>
        </p:spPr>
        <p:txBody>
          <a:bodyPr/>
          <a:lstStyle/>
          <a:p>
            <a:endParaRPr lang="es-ES"/>
          </a:p>
        </p:txBody>
      </p:sp>
      <p:sp>
        <p:nvSpPr>
          <p:cNvPr id="67597" name="Freeform 13"/>
          <p:cNvSpPr>
            <a:spLocks/>
          </p:cNvSpPr>
          <p:nvPr/>
        </p:nvSpPr>
        <p:spPr bwMode="auto">
          <a:xfrm>
            <a:off x="1524000" y="2125663"/>
            <a:ext cx="101600" cy="49212"/>
          </a:xfrm>
          <a:custGeom>
            <a:avLst/>
            <a:gdLst>
              <a:gd name="T0" fmla="*/ 2147483647 w 127"/>
              <a:gd name="T1" fmla="*/ 2147483647 h 62"/>
              <a:gd name="T2" fmla="*/ 2147483647 w 127"/>
              <a:gd name="T3" fmla="*/ 2147483647 h 62"/>
              <a:gd name="T4" fmla="*/ 2147483647 w 127"/>
              <a:gd name="T5" fmla="*/ 2147483647 h 62"/>
              <a:gd name="T6" fmla="*/ 2147483647 w 127"/>
              <a:gd name="T7" fmla="*/ 2147483647 h 62"/>
              <a:gd name="T8" fmla="*/ 2147483647 w 127"/>
              <a:gd name="T9" fmla="*/ 2147483647 h 62"/>
              <a:gd name="T10" fmla="*/ 2147483647 w 127"/>
              <a:gd name="T11" fmla="*/ 2147483647 h 62"/>
              <a:gd name="T12" fmla="*/ 2147483647 w 127"/>
              <a:gd name="T13" fmla="*/ 2147483647 h 62"/>
              <a:gd name="T14" fmla="*/ 2147483647 w 127"/>
              <a:gd name="T15" fmla="*/ 2147483647 h 62"/>
              <a:gd name="T16" fmla="*/ 2147483647 w 127"/>
              <a:gd name="T17" fmla="*/ 2147483647 h 62"/>
              <a:gd name="T18" fmla="*/ 0 w 127"/>
              <a:gd name="T19" fmla="*/ 2147483647 h 62"/>
              <a:gd name="T20" fmla="*/ 2147483647 w 127"/>
              <a:gd name="T21" fmla="*/ 2147483647 h 62"/>
              <a:gd name="T22" fmla="*/ 2147483647 w 127"/>
              <a:gd name="T23" fmla="*/ 2147483647 h 62"/>
              <a:gd name="T24" fmla="*/ 2147483647 w 127"/>
              <a:gd name="T25" fmla="*/ 2147483647 h 62"/>
              <a:gd name="T26" fmla="*/ 2147483647 w 127"/>
              <a:gd name="T27" fmla="*/ 0 h 62"/>
              <a:gd name="T28" fmla="*/ 2147483647 w 127"/>
              <a:gd name="T29" fmla="*/ 0 h 62"/>
              <a:gd name="T30" fmla="*/ 2147483647 w 127"/>
              <a:gd name="T31" fmla="*/ 2147483647 h 62"/>
              <a:gd name="T32" fmla="*/ 2147483647 w 127"/>
              <a:gd name="T33" fmla="*/ 2147483647 h 62"/>
              <a:gd name="T34" fmla="*/ 2147483647 w 127"/>
              <a:gd name="T35" fmla="*/ 2147483647 h 62"/>
              <a:gd name="T36" fmla="*/ 2147483647 w 127"/>
              <a:gd name="T37" fmla="*/ 2147483647 h 62"/>
              <a:gd name="T38" fmla="*/ 2147483647 w 127"/>
              <a:gd name="T39" fmla="*/ 2147483647 h 62"/>
              <a:gd name="T40" fmla="*/ 2147483647 w 127"/>
              <a:gd name="T41" fmla="*/ 2147483647 h 62"/>
              <a:gd name="T42" fmla="*/ 2147483647 w 127"/>
              <a:gd name="T43" fmla="*/ 2147483647 h 62"/>
              <a:gd name="T44" fmla="*/ 2147483647 w 127"/>
              <a:gd name="T45" fmla="*/ 2147483647 h 62"/>
              <a:gd name="T46" fmla="*/ 2147483647 w 127"/>
              <a:gd name="T47" fmla="*/ 2147483647 h 62"/>
              <a:gd name="T48" fmla="*/ 2147483647 w 127"/>
              <a:gd name="T49" fmla="*/ 2147483647 h 62"/>
              <a:gd name="T50" fmla="*/ 2147483647 w 127"/>
              <a:gd name="T51" fmla="*/ 2147483647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7"/>
              <a:gd name="T79" fmla="*/ 0 h 62"/>
              <a:gd name="T80" fmla="*/ 127 w 127"/>
              <a:gd name="T81" fmla="*/ 62 h 6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7" h="62">
                <a:moveTo>
                  <a:pt x="127" y="62"/>
                </a:moveTo>
                <a:lnTo>
                  <a:pt x="117" y="54"/>
                </a:lnTo>
                <a:lnTo>
                  <a:pt x="107" y="44"/>
                </a:lnTo>
                <a:lnTo>
                  <a:pt x="98" y="36"/>
                </a:lnTo>
                <a:lnTo>
                  <a:pt x="87" y="27"/>
                </a:lnTo>
                <a:lnTo>
                  <a:pt x="77" y="21"/>
                </a:lnTo>
                <a:lnTo>
                  <a:pt x="67" y="16"/>
                </a:lnTo>
                <a:lnTo>
                  <a:pt x="54" y="13"/>
                </a:lnTo>
                <a:lnTo>
                  <a:pt x="41" y="15"/>
                </a:lnTo>
                <a:lnTo>
                  <a:pt x="0" y="15"/>
                </a:lnTo>
                <a:lnTo>
                  <a:pt x="9" y="9"/>
                </a:lnTo>
                <a:lnTo>
                  <a:pt x="19" y="5"/>
                </a:lnTo>
                <a:lnTo>
                  <a:pt x="30" y="2"/>
                </a:lnTo>
                <a:lnTo>
                  <a:pt x="41" y="0"/>
                </a:lnTo>
                <a:lnTo>
                  <a:pt x="53" y="0"/>
                </a:lnTo>
                <a:lnTo>
                  <a:pt x="64" y="1"/>
                </a:lnTo>
                <a:lnTo>
                  <a:pt x="75" y="3"/>
                </a:lnTo>
                <a:lnTo>
                  <a:pt x="85" y="9"/>
                </a:lnTo>
                <a:lnTo>
                  <a:pt x="92" y="13"/>
                </a:lnTo>
                <a:lnTo>
                  <a:pt x="98" y="19"/>
                </a:lnTo>
                <a:lnTo>
                  <a:pt x="104" y="26"/>
                </a:lnTo>
                <a:lnTo>
                  <a:pt x="109" y="33"/>
                </a:lnTo>
                <a:lnTo>
                  <a:pt x="114" y="40"/>
                </a:lnTo>
                <a:lnTo>
                  <a:pt x="119" y="47"/>
                </a:lnTo>
                <a:lnTo>
                  <a:pt x="123" y="55"/>
                </a:lnTo>
                <a:lnTo>
                  <a:pt x="127" y="62"/>
                </a:lnTo>
                <a:close/>
              </a:path>
            </a:pathLst>
          </a:custGeom>
          <a:solidFill>
            <a:srgbClr val="000000"/>
          </a:solidFill>
          <a:ln w="9525">
            <a:noFill/>
            <a:round/>
            <a:headEnd/>
            <a:tailEnd/>
          </a:ln>
        </p:spPr>
        <p:txBody>
          <a:bodyPr/>
          <a:lstStyle/>
          <a:p>
            <a:endParaRPr lang="es-ES"/>
          </a:p>
        </p:txBody>
      </p:sp>
      <p:sp>
        <p:nvSpPr>
          <p:cNvPr id="67598" name="Freeform 14"/>
          <p:cNvSpPr>
            <a:spLocks/>
          </p:cNvSpPr>
          <p:nvPr/>
        </p:nvSpPr>
        <p:spPr bwMode="auto">
          <a:xfrm>
            <a:off x="1524000" y="2162175"/>
            <a:ext cx="61913" cy="23813"/>
          </a:xfrm>
          <a:custGeom>
            <a:avLst/>
            <a:gdLst>
              <a:gd name="T0" fmla="*/ 2147483647 w 80"/>
              <a:gd name="T1" fmla="*/ 2147483647 h 31"/>
              <a:gd name="T2" fmla="*/ 2147483647 w 80"/>
              <a:gd name="T3" fmla="*/ 2147483647 h 31"/>
              <a:gd name="T4" fmla="*/ 2147483647 w 80"/>
              <a:gd name="T5" fmla="*/ 2147483647 h 31"/>
              <a:gd name="T6" fmla="*/ 2147483647 w 80"/>
              <a:gd name="T7" fmla="*/ 2147483647 h 31"/>
              <a:gd name="T8" fmla="*/ 2147483647 w 80"/>
              <a:gd name="T9" fmla="*/ 2147483647 h 31"/>
              <a:gd name="T10" fmla="*/ 2147483647 w 80"/>
              <a:gd name="T11" fmla="*/ 2147483647 h 31"/>
              <a:gd name="T12" fmla="*/ 2147483647 w 80"/>
              <a:gd name="T13" fmla="*/ 2147483647 h 31"/>
              <a:gd name="T14" fmla="*/ 2147483647 w 80"/>
              <a:gd name="T15" fmla="*/ 2147483647 h 31"/>
              <a:gd name="T16" fmla="*/ 2147483647 w 80"/>
              <a:gd name="T17" fmla="*/ 2147483647 h 31"/>
              <a:gd name="T18" fmla="*/ 2147483647 w 80"/>
              <a:gd name="T19" fmla="*/ 2147483647 h 31"/>
              <a:gd name="T20" fmla="*/ 2147483647 w 80"/>
              <a:gd name="T21" fmla="*/ 2147483647 h 31"/>
              <a:gd name="T22" fmla="*/ 2147483647 w 80"/>
              <a:gd name="T23" fmla="*/ 2147483647 h 31"/>
              <a:gd name="T24" fmla="*/ 0 w 80"/>
              <a:gd name="T25" fmla="*/ 2147483647 h 31"/>
              <a:gd name="T26" fmla="*/ 0 w 80"/>
              <a:gd name="T27" fmla="*/ 0 h 31"/>
              <a:gd name="T28" fmla="*/ 2147483647 w 80"/>
              <a:gd name="T29" fmla="*/ 2147483647 h 31"/>
              <a:gd name="T30" fmla="*/ 2147483647 w 80"/>
              <a:gd name="T31" fmla="*/ 2147483647 h 31"/>
              <a:gd name="T32" fmla="*/ 2147483647 w 80"/>
              <a:gd name="T33" fmla="*/ 2147483647 h 31"/>
              <a:gd name="T34" fmla="*/ 2147483647 w 80"/>
              <a:gd name="T35" fmla="*/ 2147483647 h 31"/>
              <a:gd name="T36" fmla="*/ 2147483647 w 80"/>
              <a:gd name="T37" fmla="*/ 2147483647 h 31"/>
              <a:gd name="T38" fmla="*/ 2147483647 w 80"/>
              <a:gd name="T39" fmla="*/ 2147483647 h 31"/>
              <a:gd name="T40" fmla="*/ 2147483647 w 80"/>
              <a:gd name="T41" fmla="*/ 2147483647 h 31"/>
              <a:gd name="T42" fmla="*/ 2147483647 w 80"/>
              <a:gd name="T43" fmla="*/ 2147483647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0"/>
              <a:gd name="T67" fmla="*/ 0 h 31"/>
              <a:gd name="T68" fmla="*/ 80 w 80"/>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0" h="31">
                <a:moveTo>
                  <a:pt x="80" y="7"/>
                </a:moveTo>
                <a:lnTo>
                  <a:pt x="75" y="13"/>
                </a:lnTo>
                <a:lnTo>
                  <a:pt x="68" y="20"/>
                </a:lnTo>
                <a:lnTo>
                  <a:pt x="63" y="25"/>
                </a:lnTo>
                <a:lnTo>
                  <a:pt x="56" y="28"/>
                </a:lnTo>
                <a:lnTo>
                  <a:pt x="48" y="30"/>
                </a:lnTo>
                <a:lnTo>
                  <a:pt x="40" y="31"/>
                </a:lnTo>
                <a:lnTo>
                  <a:pt x="31" y="31"/>
                </a:lnTo>
                <a:lnTo>
                  <a:pt x="23" y="30"/>
                </a:lnTo>
                <a:lnTo>
                  <a:pt x="14" y="26"/>
                </a:lnTo>
                <a:lnTo>
                  <a:pt x="7" y="19"/>
                </a:lnTo>
                <a:lnTo>
                  <a:pt x="3" y="11"/>
                </a:lnTo>
                <a:lnTo>
                  <a:pt x="0" y="2"/>
                </a:lnTo>
                <a:lnTo>
                  <a:pt x="0" y="0"/>
                </a:lnTo>
                <a:lnTo>
                  <a:pt x="10" y="4"/>
                </a:lnTo>
                <a:lnTo>
                  <a:pt x="19" y="8"/>
                </a:lnTo>
                <a:lnTo>
                  <a:pt x="28" y="10"/>
                </a:lnTo>
                <a:lnTo>
                  <a:pt x="38" y="11"/>
                </a:lnTo>
                <a:lnTo>
                  <a:pt x="50" y="11"/>
                </a:lnTo>
                <a:lnTo>
                  <a:pt x="60" y="11"/>
                </a:lnTo>
                <a:lnTo>
                  <a:pt x="70" y="9"/>
                </a:lnTo>
                <a:lnTo>
                  <a:pt x="80" y="7"/>
                </a:lnTo>
                <a:close/>
              </a:path>
            </a:pathLst>
          </a:custGeom>
          <a:solidFill>
            <a:srgbClr val="000000"/>
          </a:solidFill>
          <a:ln w="9525">
            <a:noFill/>
            <a:round/>
            <a:headEnd/>
            <a:tailEnd/>
          </a:ln>
        </p:spPr>
        <p:txBody>
          <a:bodyPr/>
          <a:lstStyle/>
          <a:p>
            <a:endParaRPr lang="es-ES"/>
          </a:p>
        </p:txBody>
      </p:sp>
      <p:sp>
        <p:nvSpPr>
          <p:cNvPr id="67599" name="Freeform 15"/>
          <p:cNvSpPr>
            <a:spLocks/>
          </p:cNvSpPr>
          <p:nvPr/>
        </p:nvSpPr>
        <p:spPr bwMode="auto">
          <a:xfrm>
            <a:off x="1258888" y="2170113"/>
            <a:ext cx="77787" cy="68262"/>
          </a:xfrm>
          <a:custGeom>
            <a:avLst/>
            <a:gdLst>
              <a:gd name="T0" fmla="*/ 2147483647 w 98"/>
              <a:gd name="T1" fmla="*/ 2147483647 h 85"/>
              <a:gd name="T2" fmla="*/ 2147483647 w 98"/>
              <a:gd name="T3" fmla="*/ 2147483647 h 85"/>
              <a:gd name="T4" fmla="*/ 2147483647 w 98"/>
              <a:gd name="T5" fmla="*/ 2147483647 h 85"/>
              <a:gd name="T6" fmla="*/ 2147483647 w 98"/>
              <a:gd name="T7" fmla="*/ 2147483647 h 85"/>
              <a:gd name="T8" fmla="*/ 2147483647 w 98"/>
              <a:gd name="T9" fmla="*/ 2147483647 h 85"/>
              <a:gd name="T10" fmla="*/ 2147483647 w 98"/>
              <a:gd name="T11" fmla="*/ 2147483647 h 85"/>
              <a:gd name="T12" fmla="*/ 2147483647 w 98"/>
              <a:gd name="T13" fmla="*/ 2147483647 h 85"/>
              <a:gd name="T14" fmla="*/ 2147483647 w 98"/>
              <a:gd name="T15" fmla="*/ 2147483647 h 85"/>
              <a:gd name="T16" fmla="*/ 2147483647 w 98"/>
              <a:gd name="T17" fmla="*/ 2147483647 h 85"/>
              <a:gd name="T18" fmla="*/ 2147483647 w 98"/>
              <a:gd name="T19" fmla="*/ 2147483647 h 85"/>
              <a:gd name="T20" fmla="*/ 2147483647 w 98"/>
              <a:gd name="T21" fmla="*/ 2147483647 h 85"/>
              <a:gd name="T22" fmla="*/ 2147483647 w 98"/>
              <a:gd name="T23" fmla="*/ 2147483647 h 85"/>
              <a:gd name="T24" fmla="*/ 2147483647 w 98"/>
              <a:gd name="T25" fmla="*/ 2147483647 h 85"/>
              <a:gd name="T26" fmla="*/ 2147483647 w 98"/>
              <a:gd name="T27" fmla="*/ 2147483647 h 85"/>
              <a:gd name="T28" fmla="*/ 2147483647 w 98"/>
              <a:gd name="T29" fmla="*/ 2147483647 h 85"/>
              <a:gd name="T30" fmla="*/ 2147483647 w 98"/>
              <a:gd name="T31" fmla="*/ 2147483647 h 85"/>
              <a:gd name="T32" fmla="*/ 2147483647 w 98"/>
              <a:gd name="T33" fmla="*/ 2147483647 h 85"/>
              <a:gd name="T34" fmla="*/ 2147483647 w 98"/>
              <a:gd name="T35" fmla="*/ 2147483647 h 85"/>
              <a:gd name="T36" fmla="*/ 2147483647 w 98"/>
              <a:gd name="T37" fmla="*/ 2147483647 h 85"/>
              <a:gd name="T38" fmla="*/ 2147483647 w 98"/>
              <a:gd name="T39" fmla="*/ 2147483647 h 85"/>
              <a:gd name="T40" fmla="*/ 2147483647 w 98"/>
              <a:gd name="T41" fmla="*/ 2147483647 h 85"/>
              <a:gd name="T42" fmla="*/ 2147483647 w 98"/>
              <a:gd name="T43" fmla="*/ 2147483647 h 85"/>
              <a:gd name="T44" fmla="*/ 2147483647 w 98"/>
              <a:gd name="T45" fmla="*/ 2147483647 h 85"/>
              <a:gd name="T46" fmla="*/ 2147483647 w 98"/>
              <a:gd name="T47" fmla="*/ 2147483647 h 85"/>
              <a:gd name="T48" fmla="*/ 2147483647 w 98"/>
              <a:gd name="T49" fmla="*/ 2147483647 h 85"/>
              <a:gd name="T50" fmla="*/ 2147483647 w 98"/>
              <a:gd name="T51" fmla="*/ 2147483647 h 85"/>
              <a:gd name="T52" fmla="*/ 2147483647 w 98"/>
              <a:gd name="T53" fmla="*/ 2147483647 h 85"/>
              <a:gd name="T54" fmla="*/ 2147483647 w 98"/>
              <a:gd name="T55" fmla="*/ 2147483647 h 85"/>
              <a:gd name="T56" fmla="*/ 2147483647 w 98"/>
              <a:gd name="T57" fmla="*/ 2147483647 h 85"/>
              <a:gd name="T58" fmla="*/ 2147483647 w 98"/>
              <a:gd name="T59" fmla="*/ 2147483647 h 85"/>
              <a:gd name="T60" fmla="*/ 2147483647 w 98"/>
              <a:gd name="T61" fmla="*/ 2147483647 h 85"/>
              <a:gd name="T62" fmla="*/ 2147483647 w 98"/>
              <a:gd name="T63" fmla="*/ 2147483647 h 85"/>
              <a:gd name="T64" fmla="*/ 2147483647 w 98"/>
              <a:gd name="T65" fmla="*/ 2147483647 h 85"/>
              <a:gd name="T66" fmla="*/ 2147483647 w 98"/>
              <a:gd name="T67" fmla="*/ 2147483647 h 85"/>
              <a:gd name="T68" fmla="*/ 2147483647 w 98"/>
              <a:gd name="T69" fmla="*/ 2147483647 h 85"/>
              <a:gd name="T70" fmla="*/ 2147483647 w 98"/>
              <a:gd name="T71" fmla="*/ 2147483647 h 85"/>
              <a:gd name="T72" fmla="*/ 2147483647 w 98"/>
              <a:gd name="T73" fmla="*/ 2147483647 h 85"/>
              <a:gd name="T74" fmla="*/ 2147483647 w 98"/>
              <a:gd name="T75" fmla="*/ 2147483647 h 85"/>
              <a:gd name="T76" fmla="*/ 2147483647 w 98"/>
              <a:gd name="T77" fmla="*/ 2147483647 h 85"/>
              <a:gd name="T78" fmla="*/ 2147483647 w 98"/>
              <a:gd name="T79" fmla="*/ 2147483647 h 85"/>
              <a:gd name="T80" fmla="*/ 0 w 98"/>
              <a:gd name="T81" fmla="*/ 2147483647 h 85"/>
              <a:gd name="T82" fmla="*/ 2147483647 w 98"/>
              <a:gd name="T83" fmla="*/ 2147483647 h 85"/>
              <a:gd name="T84" fmla="*/ 2147483647 w 98"/>
              <a:gd name="T85" fmla="*/ 2147483647 h 85"/>
              <a:gd name="T86" fmla="*/ 2147483647 w 98"/>
              <a:gd name="T87" fmla="*/ 2147483647 h 85"/>
              <a:gd name="T88" fmla="*/ 2147483647 w 98"/>
              <a:gd name="T89" fmla="*/ 2147483647 h 85"/>
              <a:gd name="T90" fmla="*/ 2147483647 w 98"/>
              <a:gd name="T91" fmla="*/ 2147483647 h 85"/>
              <a:gd name="T92" fmla="*/ 2147483647 w 98"/>
              <a:gd name="T93" fmla="*/ 2147483647 h 85"/>
              <a:gd name="T94" fmla="*/ 2147483647 w 98"/>
              <a:gd name="T95" fmla="*/ 2147483647 h 85"/>
              <a:gd name="T96" fmla="*/ 2147483647 w 98"/>
              <a:gd name="T97" fmla="*/ 2147483647 h 85"/>
              <a:gd name="T98" fmla="*/ 2147483647 w 98"/>
              <a:gd name="T99" fmla="*/ 0 h 85"/>
              <a:gd name="T100" fmla="*/ 2147483647 w 98"/>
              <a:gd name="T101" fmla="*/ 0 h 85"/>
              <a:gd name="T102" fmla="*/ 2147483647 w 98"/>
              <a:gd name="T103" fmla="*/ 0 h 85"/>
              <a:gd name="T104" fmla="*/ 2147483647 w 98"/>
              <a:gd name="T105" fmla="*/ 2147483647 h 85"/>
              <a:gd name="T106" fmla="*/ 2147483647 w 98"/>
              <a:gd name="T107" fmla="*/ 2147483647 h 85"/>
              <a:gd name="T108" fmla="*/ 2147483647 w 98"/>
              <a:gd name="T109" fmla="*/ 2147483647 h 85"/>
              <a:gd name="T110" fmla="*/ 2147483647 w 98"/>
              <a:gd name="T111" fmla="*/ 2147483647 h 85"/>
              <a:gd name="T112" fmla="*/ 2147483647 w 98"/>
              <a:gd name="T113" fmla="*/ 2147483647 h 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8"/>
              <a:gd name="T172" fmla="*/ 0 h 85"/>
              <a:gd name="T173" fmla="*/ 98 w 98"/>
              <a:gd name="T174" fmla="*/ 85 h 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8" h="85">
                <a:moveTo>
                  <a:pt x="93" y="20"/>
                </a:moveTo>
                <a:lnTo>
                  <a:pt x="95" y="25"/>
                </a:lnTo>
                <a:lnTo>
                  <a:pt x="97" y="31"/>
                </a:lnTo>
                <a:lnTo>
                  <a:pt x="98" y="38"/>
                </a:lnTo>
                <a:lnTo>
                  <a:pt x="97" y="45"/>
                </a:lnTo>
                <a:lnTo>
                  <a:pt x="92" y="37"/>
                </a:lnTo>
                <a:lnTo>
                  <a:pt x="86" y="29"/>
                </a:lnTo>
                <a:lnTo>
                  <a:pt x="79" y="22"/>
                </a:lnTo>
                <a:lnTo>
                  <a:pt x="72" y="15"/>
                </a:lnTo>
                <a:lnTo>
                  <a:pt x="76" y="22"/>
                </a:lnTo>
                <a:lnTo>
                  <a:pt x="80" y="30"/>
                </a:lnTo>
                <a:lnTo>
                  <a:pt x="83" y="39"/>
                </a:lnTo>
                <a:lnTo>
                  <a:pt x="84" y="48"/>
                </a:lnTo>
                <a:lnTo>
                  <a:pt x="84" y="55"/>
                </a:lnTo>
                <a:lnTo>
                  <a:pt x="82" y="62"/>
                </a:lnTo>
                <a:lnTo>
                  <a:pt x="80" y="69"/>
                </a:lnTo>
                <a:lnTo>
                  <a:pt x="78" y="76"/>
                </a:lnTo>
                <a:lnTo>
                  <a:pt x="76" y="60"/>
                </a:lnTo>
                <a:lnTo>
                  <a:pt x="71" y="45"/>
                </a:lnTo>
                <a:lnTo>
                  <a:pt x="63" y="31"/>
                </a:lnTo>
                <a:lnTo>
                  <a:pt x="52" y="20"/>
                </a:lnTo>
                <a:lnTo>
                  <a:pt x="52" y="24"/>
                </a:lnTo>
                <a:lnTo>
                  <a:pt x="54" y="29"/>
                </a:lnTo>
                <a:lnTo>
                  <a:pt x="57" y="33"/>
                </a:lnTo>
                <a:lnTo>
                  <a:pt x="60" y="38"/>
                </a:lnTo>
                <a:lnTo>
                  <a:pt x="62" y="51"/>
                </a:lnTo>
                <a:lnTo>
                  <a:pt x="62" y="63"/>
                </a:lnTo>
                <a:lnTo>
                  <a:pt x="59" y="75"/>
                </a:lnTo>
                <a:lnTo>
                  <a:pt x="52" y="85"/>
                </a:lnTo>
                <a:lnTo>
                  <a:pt x="51" y="78"/>
                </a:lnTo>
                <a:lnTo>
                  <a:pt x="51" y="69"/>
                </a:lnTo>
                <a:lnTo>
                  <a:pt x="51" y="61"/>
                </a:lnTo>
                <a:lnTo>
                  <a:pt x="48" y="54"/>
                </a:lnTo>
                <a:lnTo>
                  <a:pt x="42" y="46"/>
                </a:lnTo>
                <a:lnTo>
                  <a:pt x="36" y="38"/>
                </a:lnTo>
                <a:lnTo>
                  <a:pt x="26" y="31"/>
                </a:lnTo>
                <a:lnTo>
                  <a:pt x="17" y="28"/>
                </a:lnTo>
                <a:lnTo>
                  <a:pt x="12" y="28"/>
                </a:lnTo>
                <a:lnTo>
                  <a:pt x="9" y="28"/>
                </a:lnTo>
                <a:lnTo>
                  <a:pt x="4" y="28"/>
                </a:lnTo>
                <a:lnTo>
                  <a:pt x="0" y="29"/>
                </a:lnTo>
                <a:lnTo>
                  <a:pt x="2" y="23"/>
                </a:lnTo>
                <a:lnTo>
                  <a:pt x="6" y="18"/>
                </a:lnTo>
                <a:lnTo>
                  <a:pt x="11" y="14"/>
                </a:lnTo>
                <a:lnTo>
                  <a:pt x="17" y="12"/>
                </a:lnTo>
                <a:lnTo>
                  <a:pt x="23" y="9"/>
                </a:lnTo>
                <a:lnTo>
                  <a:pt x="29" y="7"/>
                </a:lnTo>
                <a:lnTo>
                  <a:pt x="36" y="5"/>
                </a:lnTo>
                <a:lnTo>
                  <a:pt x="41" y="2"/>
                </a:lnTo>
                <a:lnTo>
                  <a:pt x="48" y="0"/>
                </a:lnTo>
                <a:lnTo>
                  <a:pt x="56" y="0"/>
                </a:lnTo>
                <a:lnTo>
                  <a:pt x="63" y="0"/>
                </a:lnTo>
                <a:lnTo>
                  <a:pt x="71" y="1"/>
                </a:lnTo>
                <a:lnTo>
                  <a:pt x="77" y="5"/>
                </a:lnTo>
                <a:lnTo>
                  <a:pt x="84" y="8"/>
                </a:lnTo>
                <a:lnTo>
                  <a:pt x="89" y="14"/>
                </a:lnTo>
                <a:lnTo>
                  <a:pt x="93" y="20"/>
                </a:lnTo>
                <a:close/>
              </a:path>
            </a:pathLst>
          </a:custGeom>
          <a:solidFill>
            <a:srgbClr val="F2BFB2"/>
          </a:solidFill>
          <a:ln w="9525">
            <a:noFill/>
            <a:round/>
            <a:headEnd/>
            <a:tailEnd/>
          </a:ln>
        </p:spPr>
        <p:txBody>
          <a:bodyPr/>
          <a:lstStyle/>
          <a:p>
            <a:endParaRPr lang="es-ES"/>
          </a:p>
        </p:txBody>
      </p:sp>
      <p:sp>
        <p:nvSpPr>
          <p:cNvPr id="67600" name="Freeform 16"/>
          <p:cNvSpPr>
            <a:spLocks/>
          </p:cNvSpPr>
          <p:nvPr/>
        </p:nvSpPr>
        <p:spPr bwMode="auto">
          <a:xfrm>
            <a:off x="1905000" y="2209800"/>
            <a:ext cx="79375" cy="65088"/>
          </a:xfrm>
          <a:custGeom>
            <a:avLst/>
            <a:gdLst>
              <a:gd name="T0" fmla="*/ 2147483647 w 100"/>
              <a:gd name="T1" fmla="*/ 2147483647 h 81"/>
              <a:gd name="T2" fmla="*/ 2147483647 w 100"/>
              <a:gd name="T3" fmla="*/ 2147483647 h 81"/>
              <a:gd name="T4" fmla="*/ 2147483647 w 100"/>
              <a:gd name="T5" fmla="*/ 2147483647 h 81"/>
              <a:gd name="T6" fmla="*/ 2147483647 w 100"/>
              <a:gd name="T7" fmla="*/ 2147483647 h 81"/>
              <a:gd name="T8" fmla="*/ 2147483647 w 100"/>
              <a:gd name="T9" fmla="*/ 2147483647 h 81"/>
              <a:gd name="T10" fmla="*/ 2147483647 w 100"/>
              <a:gd name="T11" fmla="*/ 2147483647 h 81"/>
              <a:gd name="T12" fmla="*/ 2147483647 w 100"/>
              <a:gd name="T13" fmla="*/ 2147483647 h 81"/>
              <a:gd name="T14" fmla="*/ 2147483647 w 100"/>
              <a:gd name="T15" fmla="*/ 2147483647 h 81"/>
              <a:gd name="T16" fmla="*/ 2147483647 w 100"/>
              <a:gd name="T17" fmla="*/ 2147483647 h 81"/>
              <a:gd name="T18" fmla="*/ 2147483647 w 100"/>
              <a:gd name="T19" fmla="*/ 2147483647 h 81"/>
              <a:gd name="T20" fmla="*/ 2147483647 w 100"/>
              <a:gd name="T21" fmla="*/ 2147483647 h 81"/>
              <a:gd name="T22" fmla="*/ 2147483647 w 100"/>
              <a:gd name="T23" fmla="*/ 2147483647 h 81"/>
              <a:gd name="T24" fmla="*/ 2147483647 w 100"/>
              <a:gd name="T25" fmla="*/ 2147483647 h 81"/>
              <a:gd name="T26" fmla="*/ 2147483647 w 100"/>
              <a:gd name="T27" fmla="*/ 2147483647 h 81"/>
              <a:gd name="T28" fmla="*/ 2147483647 w 100"/>
              <a:gd name="T29" fmla="*/ 2147483647 h 81"/>
              <a:gd name="T30" fmla="*/ 2147483647 w 100"/>
              <a:gd name="T31" fmla="*/ 2147483647 h 81"/>
              <a:gd name="T32" fmla="*/ 2147483647 w 100"/>
              <a:gd name="T33" fmla="*/ 2147483647 h 81"/>
              <a:gd name="T34" fmla="*/ 2147483647 w 100"/>
              <a:gd name="T35" fmla="*/ 2147483647 h 81"/>
              <a:gd name="T36" fmla="*/ 2147483647 w 100"/>
              <a:gd name="T37" fmla="*/ 2147483647 h 81"/>
              <a:gd name="T38" fmla="*/ 2147483647 w 100"/>
              <a:gd name="T39" fmla="*/ 2147483647 h 81"/>
              <a:gd name="T40" fmla="*/ 2147483647 w 100"/>
              <a:gd name="T41" fmla="*/ 2147483647 h 81"/>
              <a:gd name="T42" fmla="*/ 2147483647 w 100"/>
              <a:gd name="T43" fmla="*/ 2147483647 h 81"/>
              <a:gd name="T44" fmla="*/ 2147483647 w 100"/>
              <a:gd name="T45" fmla="*/ 2147483647 h 81"/>
              <a:gd name="T46" fmla="*/ 2147483647 w 100"/>
              <a:gd name="T47" fmla="*/ 2147483647 h 81"/>
              <a:gd name="T48" fmla="*/ 2147483647 w 100"/>
              <a:gd name="T49" fmla="*/ 2147483647 h 81"/>
              <a:gd name="T50" fmla="*/ 2147483647 w 100"/>
              <a:gd name="T51" fmla="*/ 2147483647 h 81"/>
              <a:gd name="T52" fmla="*/ 0 w 100"/>
              <a:gd name="T53" fmla="*/ 2147483647 h 81"/>
              <a:gd name="T54" fmla="*/ 2147483647 w 100"/>
              <a:gd name="T55" fmla="*/ 2147483647 h 81"/>
              <a:gd name="T56" fmla="*/ 2147483647 w 100"/>
              <a:gd name="T57" fmla="*/ 2147483647 h 81"/>
              <a:gd name="T58" fmla="*/ 2147483647 w 100"/>
              <a:gd name="T59" fmla="*/ 2147483647 h 81"/>
              <a:gd name="T60" fmla="*/ 2147483647 w 100"/>
              <a:gd name="T61" fmla="*/ 0 h 81"/>
              <a:gd name="T62" fmla="*/ 2147483647 w 100"/>
              <a:gd name="T63" fmla="*/ 2147483647 h 81"/>
              <a:gd name="T64" fmla="*/ 2147483647 w 100"/>
              <a:gd name="T65" fmla="*/ 2147483647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81"/>
              <a:gd name="T101" fmla="*/ 100 w 100"/>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81">
                <a:moveTo>
                  <a:pt x="78" y="7"/>
                </a:moveTo>
                <a:lnTo>
                  <a:pt x="85" y="14"/>
                </a:lnTo>
                <a:lnTo>
                  <a:pt x="90" y="21"/>
                </a:lnTo>
                <a:lnTo>
                  <a:pt x="94" y="29"/>
                </a:lnTo>
                <a:lnTo>
                  <a:pt x="100" y="36"/>
                </a:lnTo>
                <a:lnTo>
                  <a:pt x="91" y="38"/>
                </a:lnTo>
                <a:lnTo>
                  <a:pt x="82" y="41"/>
                </a:lnTo>
                <a:lnTo>
                  <a:pt x="74" y="46"/>
                </a:lnTo>
                <a:lnTo>
                  <a:pt x="68" y="55"/>
                </a:lnTo>
                <a:lnTo>
                  <a:pt x="67" y="63"/>
                </a:lnTo>
                <a:lnTo>
                  <a:pt x="64" y="72"/>
                </a:lnTo>
                <a:lnTo>
                  <a:pt x="62" y="79"/>
                </a:lnTo>
                <a:lnTo>
                  <a:pt x="54" y="81"/>
                </a:lnTo>
                <a:lnTo>
                  <a:pt x="49" y="80"/>
                </a:lnTo>
                <a:lnTo>
                  <a:pt x="45" y="75"/>
                </a:lnTo>
                <a:lnTo>
                  <a:pt x="41" y="70"/>
                </a:lnTo>
                <a:lnTo>
                  <a:pt x="40" y="65"/>
                </a:lnTo>
                <a:lnTo>
                  <a:pt x="41" y="52"/>
                </a:lnTo>
                <a:lnTo>
                  <a:pt x="47" y="42"/>
                </a:lnTo>
                <a:lnTo>
                  <a:pt x="55" y="33"/>
                </a:lnTo>
                <a:lnTo>
                  <a:pt x="64" y="25"/>
                </a:lnTo>
                <a:lnTo>
                  <a:pt x="60" y="23"/>
                </a:lnTo>
                <a:lnTo>
                  <a:pt x="56" y="25"/>
                </a:lnTo>
                <a:lnTo>
                  <a:pt x="52" y="26"/>
                </a:lnTo>
                <a:lnTo>
                  <a:pt x="48" y="28"/>
                </a:lnTo>
                <a:lnTo>
                  <a:pt x="41" y="34"/>
                </a:lnTo>
                <a:lnTo>
                  <a:pt x="34" y="41"/>
                </a:lnTo>
                <a:lnTo>
                  <a:pt x="30" y="49"/>
                </a:lnTo>
                <a:lnTo>
                  <a:pt x="27" y="57"/>
                </a:lnTo>
                <a:lnTo>
                  <a:pt x="26" y="63"/>
                </a:lnTo>
                <a:lnTo>
                  <a:pt x="27" y="70"/>
                </a:lnTo>
                <a:lnTo>
                  <a:pt x="27" y="75"/>
                </a:lnTo>
                <a:lnTo>
                  <a:pt x="30" y="81"/>
                </a:lnTo>
                <a:lnTo>
                  <a:pt x="25" y="80"/>
                </a:lnTo>
                <a:lnTo>
                  <a:pt x="22" y="78"/>
                </a:lnTo>
                <a:lnTo>
                  <a:pt x="18" y="75"/>
                </a:lnTo>
                <a:lnTo>
                  <a:pt x="17" y="71"/>
                </a:lnTo>
                <a:lnTo>
                  <a:pt x="16" y="58"/>
                </a:lnTo>
                <a:lnTo>
                  <a:pt x="17" y="45"/>
                </a:lnTo>
                <a:lnTo>
                  <a:pt x="22" y="34"/>
                </a:lnTo>
                <a:lnTo>
                  <a:pt x="30" y="25"/>
                </a:lnTo>
                <a:lnTo>
                  <a:pt x="42" y="14"/>
                </a:lnTo>
                <a:lnTo>
                  <a:pt x="37" y="15"/>
                </a:lnTo>
                <a:lnTo>
                  <a:pt x="31" y="17"/>
                </a:lnTo>
                <a:lnTo>
                  <a:pt x="26" y="20"/>
                </a:lnTo>
                <a:lnTo>
                  <a:pt x="22" y="23"/>
                </a:lnTo>
                <a:lnTo>
                  <a:pt x="17" y="27"/>
                </a:lnTo>
                <a:lnTo>
                  <a:pt x="12" y="32"/>
                </a:lnTo>
                <a:lnTo>
                  <a:pt x="9" y="37"/>
                </a:lnTo>
                <a:lnTo>
                  <a:pt x="7" y="42"/>
                </a:lnTo>
                <a:lnTo>
                  <a:pt x="4" y="46"/>
                </a:lnTo>
                <a:lnTo>
                  <a:pt x="2" y="51"/>
                </a:lnTo>
                <a:lnTo>
                  <a:pt x="1" y="56"/>
                </a:lnTo>
                <a:lnTo>
                  <a:pt x="0" y="61"/>
                </a:lnTo>
                <a:lnTo>
                  <a:pt x="0" y="46"/>
                </a:lnTo>
                <a:lnTo>
                  <a:pt x="3" y="33"/>
                </a:lnTo>
                <a:lnTo>
                  <a:pt x="11" y="20"/>
                </a:lnTo>
                <a:lnTo>
                  <a:pt x="23" y="11"/>
                </a:lnTo>
                <a:lnTo>
                  <a:pt x="29" y="7"/>
                </a:lnTo>
                <a:lnTo>
                  <a:pt x="35" y="5"/>
                </a:lnTo>
                <a:lnTo>
                  <a:pt x="42" y="3"/>
                </a:lnTo>
                <a:lnTo>
                  <a:pt x="50" y="0"/>
                </a:lnTo>
                <a:lnTo>
                  <a:pt x="57" y="0"/>
                </a:lnTo>
                <a:lnTo>
                  <a:pt x="64" y="2"/>
                </a:lnTo>
                <a:lnTo>
                  <a:pt x="71" y="4"/>
                </a:lnTo>
                <a:lnTo>
                  <a:pt x="78" y="7"/>
                </a:lnTo>
                <a:close/>
              </a:path>
            </a:pathLst>
          </a:custGeom>
          <a:solidFill>
            <a:srgbClr val="F2BFB2"/>
          </a:solidFill>
          <a:ln w="9525">
            <a:noFill/>
            <a:round/>
            <a:headEnd/>
            <a:tailEnd/>
          </a:ln>
        </p:spPr>
        <p:txBody>
          <a:bodyPr/>
          <a:lstStyle/>
          <a:p>
            <a:endParaRPr lang="es-ES"/>
          </a:p>
        </p:txBody>
      </p:sp>
      <p:sp>
        <p:nvSpPr>
          <p:cNvPr id="67601" name="Freeform 17"/>
          <p:cNvSpPr>
            <a:spLocks/>
          </p:cNvSpPr>
          <p:nvPr/>
        </p:nvSpPr>
        <p:spPr bwMode="auto">
          <a:xfrm>
            <a:off x="1676400" y="2220913"/>
            <a:ext cx="47625" cy="31750"/>
          </a:xfrm>
          <a:custGeom>
            <a:avLst/>
            <a:gdLst>
              <a:gd name="T0" fmla="*/ 2147483647 w 60"/>
              <a:gd name="T1" fmla="*/ 2147483647 h 40"/>
              <a:gd name="T2" fmla="*/ 2147483647 w 60"/>
              <a:gd name="T3" fmla="*/ 2147483647 h 40"/>
              <a:gd name="T4" fmla="*/ 2147483647 w 60"/>
              <a:gd name="T5" fmla="*/ 2147483647 h 40"/>
              <a:gd name="T6" fmla="*/ 2147483647 w 60"/>
              <a:gd name="T7" fmla="*/ 2147483647 h 40"/>
              <a:gd name="T8" fmla="*/ 2147483647 w 60"/>
              <a:gd name="T9" fmla="*/ 2147483647 h 40"/>
              <a:gd name="T10" fmla="*/ 2147483647 w 60"/>
              <a:gd name="T11" fmla="*/ 2147483647 h 40"/>
              <a:gd name="T12" fmla="*/ 2147483647 w 60"/>
              <a:gd name="T13" fmla="*/ 2147483647 h 40"/>
              <a:gd name="T14" fmla="*/ 2147483647 w 60"/>
              <a:gd name="T15" fmla="*/ 2147483647 h 40"/>
              <a:gd name="T16" fmla="*/ 2147483647 w 60"/>
              <a:gd name="T17" fmla="*/ 2147483647 h 40"/>
              <a:gd name="T18" fmla="*/ 2147483647 w 60"/>
              <a:gd name="T19" fmla="*/ 2147483647 h 40"/>
              <a:gd name="T20" fmla="*/ 2147483647 w 60"/>
              <a:gd name="T21" fmla="*/ 2147483647 h 40"/>
              <a:gd name="T22" fmla="*/ 2147483647 w 60"/>
              <a:gd name="T23" fmla="*/ 2147483647 h 40"/>
              <a:gd name="T24" fmla="*/ 2147483647 w 60"/>
              <a:gd name="T25" fmla="*/ 2147483647 h 40"/>
              <a:gd name="T26" fmla="*/ 2147483647 w 60"/>
              <a:gd name="T27" fmla="*/ 2147483647 h 40"/>
              <a:gd name="T28" fmla="*/ 0 w 60"/>
              <a:gd name="T29" fmla="*/ 2147483647 h 40"/>
              <a:gd name="T30" fmla="*/ 2147483647 w 60"/>
              <a:gd name="T31" fmla="*/ 2147483647 h 40"/>
              <a:gd name="T32" fmla="*/ 2147483647 w 60"/>
              <a:gd name="T33" fmla="*/ 2147483647 h 40"/>
              <a:gd name="T34" fmla="*/ 2147483647 w 60"/>
              <a:gd name="T35" fmla="*/ 2147483647 h 40"/>
              <a:gd name="T36" fmla="*/ 2147483647 w 60"/>
              <a:gd name="T37" fmla="*/ 0 h 40"/>
              <a:gd name="T38" fmla="*/ 2147483647 w 60"/>
              <a:gd name="T39" fmla="*/ 2147483647 h 40"/>
              <a:gd name="T40" fmla="*/ 2147483647 w 60"/>
              <a:gd name="T41" fmla="*/ 2147483647 h 40"/>
              <a:gd name="T42" fmla="*/ 2147483647 w 60"/>
              <a:gd name="T43" fmla="*/ 2147483647 h 40"/>
              <a:gd name="T44" fmla="*/ 2147483647 w 60"/>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0"/>
              <a:gd name="T70" fmla="*/ 0 h 40"/>
              <a:gd name="T71" fmla="*/ 60 w 60"/>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0" h="40">
                <a:moveTo>
                  <a:pt x="60" y="11"/>
                </a:moveTo>
                <a:lnTo>
                  <a:pt x="47" y="12"/>
                </a:lnTo>
                <a:lnTo>
                  <a:pt x="46" y="20"/>
                </a:lnTo>
                <a:lnTo>
                  <a:pt x="43" y="27"/>
                </a:lnTo>
                <a:lnTo>
                  <a:pt x="38" y="34"/>
                </a:lnTo>
                <a:lnTo>
                  <a:pt x="31" y="40"/>
                </a:lnTo>
                <a:lnTo>
                  <a:pt x="30" y="37"/>
                </a:lnTo>
                <a:lnTo>
                  <a:pt x="31" y="34"/>
                </a:lnTo>
                <a:lnTo>
                  <a:pt x="32" y="32"/>
                </a:lnTo>
                <a:lnTo>
                  <a:pt x="34" y="28"/>
                </a:lnTo>
                <a:lnTo>
                  <a:pt x="31" y="18"/>
                </a:lnTo>
                <a:lnTo>
                  <a:pt x="24" y="22"/>
                </a:lnTo>
                <a:lnTo>
                  <a:pt x="17" y="27"/>
                </a:lnTo>
                <a:lnTo>
                  <a:pt x="9" y="32"/>
                </a:lnTo>
                <a:lnTo>
                  <a:pt x="0" y="33"/>
                </a:lnTo>
                <a:lnTo>
                  <a:pt x="6" y="22"/>
                </a:lnTo>
                <a:lnTo>
                  <a:pt x="14" y="13"/>
                </a:lnTo>
                <a:lnTo>
                  <a:pt x="22" y="5"/>
                </a:lnTo>
                <a:lnTo>
                  <a:pt x="34" y="0"/>
                </a:lnTo>
                <a:lnTo>
                  <a:pt x="40" y="2"/>
                </a:lnTo>
                <a:lnTo>
                  <a:pt x="47" y="4"/>
                </a:lnTo>
                <a:lnTo>
                  <a:pt x="54" y="7"/>
                </a:lnTo>
                <a:lnTo>
                  <a:pt x="60" y="11"/>
                </a:lnTo>
                <a:close/>
              </a:path>
            </a:pathLst>
          </a:custGeom>
          <a:solidFill>
            <a:srgbClr val="000000"/>
          </a:solidFill>
          <a:ln w="9525">
            <a:noFill/>
            <a:round/>
            <a:headEnd/>
            <a:tailEnd/>
          </a:ln>
        </p:spPr>
        <p:txBody>
          <a:bodyPr/>
          <a:lstStyle/>
          <a:p>
            <a:endParaRPr lang="es-ES"/>
          </a:p>
        </p:txBody>
      </p:sp>
      <p:sp>
        <p:nvSpPr>
          <p:cNvPr id="67602" name="Freeform 18"/>
          <p:cNvSpPr>
            <a:spLocks/>
          </p:cNvSpPr>
          <p:nvPr/>
        </p:nvSpPr>
        <p:spPr bwMode="auto">
          <a:xfrm>
            <a:off x="1258888" y="2247900"/>
            <a:ext cx="80962" cy="171450"/>
          </a:xfrm>
          <a:custGeom>
            <a:avLst/>
            <a:gdLst>
              <a:gd name="T0" fmla="*/ 2147483647 w 104"/>
              <a:gd name="T1" fmla="*/ 2147483647 h 216"/>
              <a:gd name="T2" fmla="*/ 2147483647 w 104"/>
              <a:gd name="T3" fmla="*/ 2147483647 h 216"/>
              <a:gd name="T4" fmla="*/ 2147483647 w 104"/>
              <a:gd name="T5" fmla="*/ 2147483647 h 216"/>
              <a:gd name="T6" fmla="*/ 2147483647 w 104"/>
              <a:gd name="T7" fmla="*/ 2147483647 h 216"/>
              <a:gd name="T8" fmla="*/ 2147483647 w 104"/>
              <a:gd name="T9" fmla="*/ 2147483647 h 216"/>
              <a:gd name="T10" fmla="*/ 2147483647 w 104"/>
              <a:gd name="T11" fmla="*/ 2147483647 h 216"/>
              <a:gd name="T12" fmla="*/ 2147483647 w 104"/>
              <a:gd name="T13" fmla="*/ 2147483647 h 216"/>
              <a:gd name="T14" fmla="*/ 2147483647 w 104"/>
              <a:gd name="T15" fmla="*/ 2147483647 h 216"/>
              <a:gd name="T16" fmla="*/ 2147483647 w 104"/>
              <a:gd name="T17" fmla="*/ 2147483647 h 216"/>
              <a:gd name="T18" fmla="*/ 2147483647 w 104"/>
              <a:gd name="T19" fmla="*/ 2147483647 h 216"/>
              <a:gd name="T20" fmla="*/ 2147483647 w 104"/>
              <a:gd name="T21" fmla="*/ 2147483647 h 216"/>
              <a:gd name="T22" fmla="*/ 2147483647 w 104"/>
              <a:gd name="T23" fmla="*/ 2147483647 h 216"/>
              <a:gd name="T24" fmla="*/ 2147483647 w 104"/>
              <a:gd name="T25" fmla="*/ 2147483647 h 216"/>
              <a:gd name="T26" fmla="*/ 2147483647 w 104"/>
              <a:gd name="T27" fmla="*/ 2147483647 h 216"/>
              <a:gd name="T28" fmla="*/ 2147483647 w 104"/>
              <a:gd name="T29" fmla="*/ 2147483647 h 216"/>
              <a:gd name="T30" fmla="*/ 2147483647 w 104"/>
              <a:gd name="T31" fmla="*/ 2147483647 h 216"/>
              <a:gd name="T32" fmla="*/ 2147483647 w 104"/>
              <a:gd name="T33" fmla="*/ 2147483647 h 216"/>
              <a:gd name="T34" fmla="*/ 2147483647 w 104"/>
              <a:gd name="T35" fmla="*/ 2147483647 h 216"/>
              <a:gd name="T36" fmla="*/ 2147483647 w 104"/>
              <a:gd name="T37" fmla="*/ 2147483647 h 216"/>
              <a:gd name="T38" fmla="*/ 2147483647 w 104"/>
              <a:gd name="T39" fmla="*/ 2147483647 h 216"/>
              <a:gd name="T40" fmla="*/ 2147483647 w 104"/>
              <a:gd name="T41" fmla="*/ 2147483647 h 216"/>
              <a:gd name="T42" fmla="*/ 2147483647 w 104"/>
              <a:gd name="T43" fmla="*/ 2147483647 h 216"/>
              <a:gd name="T44" fmla="*/ 2147483647 w 104"/>
              <a:gd name="T45" fmla="*/ 2147483647 h 216"/>
              <a:gd name="T46" fmla="*/ 0 w 104"/>
              <a:gd name="T47" fmla="*/ 2147483647 h 216"/>
              <a:gd name="T48" fmla="*/ 2147483647 w 104"/>
              <a:gd name="T49" fmla="*/ 0 h 216"/>
              <a:gd name="T50" fmla="*/ 2147483647 w 104"/>
              <a:gd name="T51" fmla="*/ 2147483647 h 216"/>
              <a:gd name="T52" fmla="*/ 2147483647 w 104"/>
              <a:gd name="T53" fmla="*/ 2147483647 h 216"/>
              <a:gd name="T54" fmla="*/ 2147483647 w 104"/>
              <a:gd name="T55" fmla="*/ 2147483647 h 216"/>
              <a:gd name="T56" fmla="*/ 2147483647 w 104"/>
              <a:gd name="T57" fmla="*/ 2147483647 h 21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216"/>
              <a:gd name="T89" fmla="*/ 104 w 104"/>
              <a:gd name="T90" fmla="*/ 216 h 21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216">
                <a:moveTo>
                  <a:pt x="34" y="2"/>
                </a:moveTo>
                <a:lnTo>
                  <a:pt x="36" y="24"/>
                </a:lnTo>
                <a:lnTo>
                  <a:pt x="41" y="45"/>
                </a:lnTo>
                <a:lnTo>
                  <a:pt x="47" y="66"/>
                </a:lnTo>
                <a:lnTo>
                  <a:pt x="57" y="85"/>
                </a:lnTo>
                <a:lnTo>
                  <a:pt x="66" y="105"/>
                </a:lnTo>
                <a:lnTo>
                  <a:pt x="77" y="123"/>
                </a:lnTo>
                <a:lnTo>
                  <a:pt x="90" y="142"/>
                </a:lnTo>
                <a:lnTo>
                  <a:pt x="104" y="159"/>
                </a:lnTo>
                <a:lnTo>
                  <a:pt x="97" y="163"/>
                </a:lnTo>
                <a:lnTo>
                  <a:pt x="89" y="169"/>
                </a:lnTo>
                <a:lnTo>
                  <a:pt x="82" y="176"/>
                </a:lnTo>
                <a:lnTo>
                  <a:pt x="75" y="183"/>
                </a:lnTo>
                <a:lnTo>
                  <a:pt x="69" y="191"/>
                </a:lnTo>
                <a:lnTo>
                  <a:pt x="64" y="199"/>
                </a:lnTo>
                <a:lnTo>
                  <a:pt x="60" y="208"/>
                </a:lnTo>
                <a:lnTo>
                  <a:pt x="57" y="216"/>
                </a:lnTo>
                <a:lnTo>
                  <a:pt x="42" y="193"/>
                </a:lnTo>
                <a:lnTo>
                  <a:pt x="30" y="168"/>
                </a:lnTo>
                <a:lnTo>
                  <a:pt x="20" y="143"/>
                </a:lnTo>
                <a:lnTo>
                  <a:pt x="12" y="116"/>
                </a:lnTo>
                <a:lnTo>
                  <a:pt x="6" y="89"/>
                </a:lnTo>
                <a:lnTo>
                  <a:pt x="3" y="60"/>
                </a:lnTo>
                <a:lnTo>
                  <a:pt x="0" y="30"/>
                </a:lnTo>
                <a:lnTo>
                  <a:pt x="1" y="0"/>
                </a:lnTo>
                <a:lnTo>
                  <a:pt x="9" y="1"/>
                </a:lnTo>
                <a:lnTo>
                  <a:pt x="18" y="2"/>
                </a:lnTo>
                <a:lnTo>
                  <a:pt x="26" y="2"/>
                </a:lnTo>
                <a:lnTo>
                  <a:pt x="34" y="2"/>
                </a:lnTo>
                <a:close/>
              </a:path>
            </a:pathLst>
          </a:custGeom>
          <a:solidFill>
            <a:srgbClr val="F2BFB2"/>
          </a:solidFill>
          <a:ln w="9525">
            <a:noFill/>
            <a:round/>
            <a:headEnd/>
            <a:tailEnd/>
          </a:ln>
        </p:spPr>
        <p:txBody>
          <a:bodyPr/>
          <a:lstStyle/>
          <a:p>
            <a:endParaRPr lang="es-ES"/>
          </a:p>
        </p:txBody>
      </p:sp>
      <p:sp>
        <p:nvSpPr>
          <p:cNvPr id="67603" name="Freeform 19"/>
          <p:cNvSpPr>
            <a:spLocks/>
          </p:cNvSpPr>
          <p:nvPr/>
        </p:nvSpPr>
        <p:spPr bwMode="auto">
          <a:xfrm>
            <a:off x="1201738" y="2265363"/>
            <a:ext cx="130175" cy="231775"/>
          </a:xfrm>
          <a:custGeom>
            <a:avLst/>
            <a:gdLst>
              <a:gd name="T0" fmla="*/ 2147483647 w 163"/>
              <a:gd name="T1" fmla="*/ 0 h 292"/>
              <a:gd name="T2" fmla="*/ 2147483647 w 163"/>
              <a:gd name="T3" fmla="*/ 2147483647 h 292"/>
              <a:gd name="T4" fmla="*/ 2147483647 w 163"/>
              <a:gd name="T5" fmla="*/ 2147483647 h 292"/>
              <a:gd name="T6" fmla="*/ 2147483647 w 163"/>
              <a:gd name="T7" fmla="*/ 2147483647 h 292"/>
              <a:gd name="T8" fmla="*/ 2147483647 w 163"/>
              <a:gd name="T9" fmla="*/ 2147483647 h 292"/>
              <a:gd name="T10" fmla="*/ 2147483647 w 163"/>
              <a:gd name="T11" fmla="*/ 2147483647 h 292"/>
              <a:gd name="T12" fmla="*/ 2147483647 w 163"/>
              <a:gd name="T13" fmla="*/ 2147483647 h 292"/>
              <a:gd name="T14" fmla="*/ 2147483647 w 163"/>
              <a:gd name="T15" fmla="*/ 2147483647 h 292"/>
              <a:gd name="T16" fmla="*/ 2147483647 w 163"/>
              <a:gd name="T17" fmla="*/ 2147483647 h 292"/>
              <a:gd name="T18" fmla="*/ 2147483647 w 163"/>
              <a:gd name="T19" fmla="*/ 2147483647 h 292"/>
              <a:gd name="T20" fmla="*/ 2147483647 w 163"/>
              <a:gd name="T21" fmla="*/ 2147483647 h 292"/>
              <a:gd name="T22" fmla="*/ 2147483647 w 163"/>
              <a:gd name="T23" fmla="*/ 2147483647 h 292"/>
              <a:gd name="T24" fmla="*/ 2147483647 w 163"/>
              <a:gd name="T25" fmla="*/ 2147483647 h 292"/>
              <a:gd name="T26" fmla="*/ 2147483647 w 163"/>
              <a:gd name="T27" fmla="*/ 2147483647 h 292"/>
              <a:gd name="T28" fmla="*/ 2147483647 w 163"/>
              <a:gd name="T29" fmla="*/ 2147483647 h 292"/>
              <a:gd name="T30" fmla="*/ 2147483647 w 163"/>
              <a:gd name="T31" fmla="*/ 2147483647 h 292"/>
              <a:gd name="T32" fmla="*/ 2147483647 w 163"/>
              <a:gd name="T33" fmla="*/ 2147483647 h 292"/>
              <a:gd name="T34" fmla="*/ 0 w 163"/>
              <a:gd name="T35" fmla="*/ 2147483647 h 292"/>
              <a:gd name="T36" fmla="*/ 2147483647 w 163"/>
              <a:gd name="T37" fmla="*/ 2147483647 h 292"/>
              <a:gd name="T38" fmla="*/ 2147483647 w 163"/>
              <a:gd name="T39" fmla="*/ 2147483647 h 292"/>
              <a:gd name="T40" fmla="*/ 2147483647 w 163"/>
              <a:gd name="T41" fmla="*/ 2147483647 h 292"/>
              <a:gd name="T42" fmla="*/ 2147483647 w 163"/>
              <a:gd name="T43" fmla="*/ 2147483647 h 292"/>
              <a:gd name="T44" fmla="*/ 2147483647 w 163"/>
              <a:gd name="T45" fmla="*/ 2147483647 h 292"/>
              <a:gd name="T46" fmla="*/ 2147483647 w 163"/>
              <a:gd name="T47" fmla="*/ 2147483647 h 292"/>
              <a:gd name="T48" fmla="*/ 2147483647 w 163"/>
              <a:gd name="T49" fmla="*/ 2147483647 h 292"/>
              <a:gd name="T50" fmla="*/ 2147483647 w 163"/>
              <a:gd name="T51" fmla="*/ 2147483647 h 292"/>
              <a:gd name="T52" fmla="*/ 2147483647 w 163"/>
              <a:gd name="T53" fmla="*/ 2147483647 h 292"/>
              <a:gd name="T54" fmla="*/ 2147483647 w 163"/>
              <a:gd name="T55" fmla="*/ 2147483647 h 292"/>
              <a:gd name="T56" fmla="*/ 2147483647 w 163"/>
              <a:gd name="T57" fmla="*/ 2147483647 h 292"/>
              <a:gd name="T58" fmla="*/ 2147483647 w 163"/>
              <a:gd name="T59" fmla="*/ 2147483647 h 292"/>
              <a:gd name="T60" fmla="*/ 2147483647 w 163"/>
              <a:gd name="T61" fmla="*/ 2147483647 h 292"/>
              <a:gd name="T62" fmla="*/ 2147483647 w 163"/>
              <a:gd name="T63" fmla="*/ 2147483647 h 292"/>
              <a:gd name="T64" fmla="*/ 2147483647 w 163"/>
              <a:gd name="T65" fmla="*/ 2147483647 h 292"/>
              <a:gd name="T66" fmla="*/ 2147483647 w 163"/>
              <a:gd name="T67" fmla="*/ 0 h 29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
              <a:gd name="T103" fmla="*/ 0 h 292"/>
              <a:gd name="T104" fmla="*/ 163 w 163"/>
              <a:gd name="T105" fmla="*/ 292 h 29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 h="292">
                <a:moveTo>
                  <a:pt x="163" y="0"/>
                </a:moveTo>
                <a:lnTo>
                  <a:pt x="163" y="31"/>
                </a:lnTo>
                <a:lnTo>
                  <a:pt x="159" y="62"/>
                </a:lnTo>
                <a:lnTo>
                  <a:pt x="151" y="92"/>
                </a:lnTo>
                <a:lnTo>
                  <a:pt x="143" y="122"/>
                </a:lnTo>
                <a:lnTo>
                  <a:pt x="133" y="146"/>
                </a:lnTo>
                <a:lnTo>
                  <a:pt x="123" y="171"/>
                </a:lnTo>
                <a:lnTo>
                  <a:pt x="109" y="194"/>
                </a:lnTo>
                <a:lnTo>
                  <a:pt x="94" y="217"/>
                </a:lnTo>
                <a:lnTo>
                  <a:pt x="77" y="239"/>
                </a:lnTo>
                <a:lnTo>
                  <a:pt x="59" y="259"/>
                </a:lnTo>
                <a:lnTo>
                  <a:pt x="37" y="277"/>
                </a:lnTo>
                <a:lnTo>
                  <a:pt x="14" y="292"/>
                </a:lnTo>
                <a:lnTo>
                  <a:pt x="25" y="265"/>
                </a:lnTo>
                <a:lnTo>
                  <a:pt x="30" y="232"/>
                </a:lnTo>
                <a:lnTo>
                  <a:pt x="26" y="201"/>
                </a:lnTo>
                <a:lnTo>
                  <a:pt x="14" y="173"/>
                </a:lnTo>
                <a:lnTo>
                  <a:pt x="0" y="159"/>
                </a:lnTo>
                <a:lnTo>
                  <a:pt x="17" y="151"/>
                </a:lnTo>
                <a:lnTo>
                  <a:pt x="36" y="143"/>
                </a:lnTo>
                <a:lnTo>
                  <a:pt x="54" y="132"/>
                </a:lnTo>
                <a:lnTo>
                  <a:pt x="71" y="121"/>
                </a:lnTo>
                <a:lnTo>
                  <a:pt x="87" y="107"/>
                </a:lnTo>
                <a:lnTo>
                  <a:pt x="102" y="92"/>
                </a:lnTo>
                <a:lnTo>
                  <a:pt x="115" y="75"/>
                </a:lnTo>
                <a:lnTo>
                  <a:pt x="124" y="56"/>
                </a:lnTo>
                <a:lnTo>
                  <a:pt x="129" y="44"/>
                </a:lnTo>
                <a:lnTo>
                  <a:pt x="135" y="30"/>
                </a:lnTo>
                <a:lnTo>
                  <a:pt x="139" y="17"/>
                </a:lnTo>
                <a:lnTo>
                  <a:pt x="143" y="4"/>
                </a:lnTo>
                <a:lnTo>
                  <a:pt x="148" y="3"/>
                </a:lnTo>
                <a:lnTo>
                  <a:pt x="153" y="2"/>
                </a:lnTo>
                <a:lnTo>
                  <a:pt x="159" y="1"/>
                </a:lnTo>
                <a:lnTo>
                  <a:pt x="163" y="0"/>
                </a:lnTo>
                <a:close/>
              </a:path>
            </a:pathLst>
          </a:custGeom>
          <a:solidFill>
            <a:srgbClr val="F2BFB2"/>
          </a:solidFill>
          <a:ln w="9525">
            <a:noFill/>
            <a:round/>
            <a:headEnd/>
            <a:tailEnd/>
          </a:ln>
        </p:spPr>
        <p:txBody>
          <a:bodyPr/>
          <a:lstStyle/>
          <a:p>
            <a:endParaRPr lang="es-ES"/>
          </a:p>
        </p:txBody>
      </p:sp>
      <p:sp>
        <p:nvSpPr>
          <p:cNvPr id="67604" name="Freeform 20"/>
          <p:cNvSpPr>
            <a:spLocks/>
          </p:cNvSpPr>
          <p:nvPr/>
        </p:nvSpPr>
        <p:spPr bwMode="auto">
          <a:xfrm>
            <a:off x="1249363" y="1981200"/>
            <a:ext cx="82550" cy="79375"/>
          </a:xfrm>
          <a:custGeom>
            <a:avLst/>
            <a:gdLst>
              <a:gd name="T0" fmla="*/ 2147483647 w 103"/>
              <a:gd name="T1" fmla="*/ 2147483647 h 100"/>
              <a:gd name="T2" fmla="*/ 2147483647 w 103"/>
              <a:gd name="T3" fmla="*/ 2147483647 h 100"/>
              <a:gd name="T4" fmla="*/ 2147483647 w 103"/>
              <a:gd name="T5" fmla="*/ 2147483647 h 100"/>
              <a:gd name="T6" fmla="*/ 2147483647 w 103"/>
              <a:gd name="T7" fmla="*/ 2147483647 h 100"/>
              <a:gd name="T8" fmla="*/ 2147483647 w 103"/>
              <a:gd name="T9" fmla="*/ 2147483647 h 100"/>
              <a:gd name="T10" fmla="*/ 2147483647 w 103"/>
              <a:gd name="T11" fmla="*/ 2147483647 h 100"/>
              <a:gd name="T12" fmla="*/ 2147483647 w 103"/>
              <a:gd name="T13" fmla="*/ 2147483647 h 100"/>
              <a:gd name="T14" fmla="*/ 2147483647 w 103"/>
              <a:gd name="T15" fmla="*/ 2147483647 h 100"/>
              <a:gd name="T16" fmla="*/ 2147483647 w 103"/>
              <a:gd name="T17" fmla="*/ 2147483647 h 100"/>
              <a:gd name="T18" fmla="*/ 2147483647 w 103"/>
              <a:gd name="T19" fmla="*/ 2147483647 h 100"/>
              <a:gd name="T20" fmla="*/ 2147483647 w 103"/>
              <a:gd name="T21" fmla="*/ 2147483647 h 100"/>
              <a:gd name="T22" fmla="*/ 2147483647 w 103"/>
              <a:gd name="T23" fmla="*/ 2147483647 h 100"/>
              <a:gd name="T24" fmla="*/ 0 w 103"/>
              <a:gd name="T25" fmla="*/ 2147483647 h 100"/>
              <a:gd name="T26" fmla="*/ 2147483647 w 103"/>
              <a:gd name="T27" fmla="*/ 2147483647 h 100"/>
              <a:gd name="T28" fmla="*/ 2147483647 w 103"/>
              <a:gd name="T29" fmla="*/ 2147483647 h 100"/>
              <a:gd name="T30" fmla="*/ 2147483647 w 103"/>
              <a:gd name="T31" fmla="*/ 2147483647 h 100"/>
              <a:gd name="T32" fmla="*/ 2147483647 w 103"/>
              <a:gd name="T33" fmla="*/ 2147483647 h 100"/>
              <a:gd name="T34" fmla="*/ 2147483647 w 103"/>
              <a:gd name="T35" fmla="*/ 2147483647 h 100"/>
              <a:gd name="T36" fmla="*/ 2147483647 w 103"/>
              <a:gd name="T37" fmla="*/ 2147483647 h 100"/>
              <a:gd name="T38" fmla="*/ 2147483647 w 103"/>
              <a:gd name="T39" fmla="*/ 2147483647 h 100"/>
              <a:gd name="T40" fmla="*/ 2147483647 w 103"/>
              <a:gd name="T41" fmla="*/ 0 h 100"/>
              <a:gd name="T42" fmla="*/ 2147483647 w 103"/>
              <a:gd name="T43" fmla="*/ 2147483647 h 100"/>
              <a:gd name="T44" fmla="*/ 2147483647 w 103"/>
              <a:gd name="T45" fmla="*/ 2147483647 h 100"/>
              <a:gd name="T46" fmla="*/ 2147483647 w 103"/>
              <a:gd name="T47" fmla="*/ 2147483647 h 100"/>
              <a:gd name="T48" fmla="*/ 2147483647 w 103"/>
              <a:gd name="T49" fmla="*/ 2147483647 h 100"/>
              <a:gd name="T50" fmla="*/ 2147483647 w 103"/>
              <a:gd name="T51" fmla="*/ 2147483647 h 100"/>
              <a:gd name="T52" fmla="*/ 2147483647 w 103"/>
              <a:gd name="T53" fmla="*/ 2147483647 h 100"/>
              <a:gd name="T54" fmla="*/ 2147483647 w 103"/>
              <a:gd name="T55" fmla="*/ 2147483647 h 100"/>
              <a:gd name="T56" fmla="*/ 2147483647 w 103"/>
              <a:gd name="T57" fmla="*/ 2147483647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3"/>
              <a:gd name="T88" fmla="*/ 0 h 100"/>
              <a:gd name="T89" fmla="*/ 103 w 103"/>
              <a:gd name="T90" fmla="*/ 100 h 1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3" h="100">
                <a:moveTo>
                  <a:pt x="103" y="37"/>
                </a:moveTo>
                <a:lnTo>
                  <a:pt x="93" y="40"/>
                </a:lnTo>
                <a:lnTo>
                  <a:pt x="81" y="46"/>
                </a:lnTo>
                <a:lnTo>
                  <a:pt x="71" y="52"/>
                </a:lnTo>
                <a:lnTo>
                  <a:pt x="60" y="59"/>
                </a:lnTo>
                <a:lnTo>
                  <a:pt x="50" y="68"/>
                </a:lnTo>
                <a:lnTo>
                  <a:pt x="41" y="77"/>
                </a:lnTo>
                <a:lnTo>
                  <a:pt x="34" y="88"/>
                </a:lnTo>
                <a:lnTo>
                  <a:pt x="31" y="100"/>
                </a:lnTo>
                <a:lnTo>
                  <a:pt x="20" y="92"/>
                </a:lnTo>
                <a:lnTo>
                  <a:pt x="10" y="84"/>
                </a:lnTo>
                <a:lnTo>
                  <a:pt x="2" y="74"/>
                </a:lnTo>
                <a:lnTo>
                  <a:pt x="0" y="62"/>
                </a:lnTo>
                <a:lnTo>
                  <a:pt x="1" y="53"/>
                </a:lnTo>
                <a:lnTo>
                  <a:pt x="4" y="45"/>
                </a:lnTo>
                <a:lnTo>
                  <a:pt x="9" y="36"/>
                </a:lnTo>
                <a:lnTo>
                  <a:pt x="14" y="29"/>
                </a:lnTo>
                <a:lnTo>
                  <a:pt x="20" y="21"/>
                </a:lnTo>
                <a:lnTo>
                  <a:pt x="27" y="14"/>
                </a:lnTo>
                <a:lnTo>
                  <a:pt x="34" y="7"/>
                </a:lnTo>
                <a:lnTo>
                  <a:pt x="41" y="0"/>
                </a:lnTo>
                <a:lnTo>
                  <a:pt x="49" y="6"/>
                </a:lnTo>
                <a:lnTo>
                  <a:pt x="56" y="11"/>
                </a:lnTo>
                <a:lnTo>
                  <a:pt x="64" y="16"/>
                </a:lnTo>
                <a:lnTo>
                  <a:pt x="71" y="21"/>
                </a:lnTo>
                <a:lnTo>
                  <a:pt x="79" y="26"/>
                </a:lnTo>
                <a:lnTo>
                  <a:pt x="87" y="30"/>
                </a:lnTo>
                <a:lnTo>
                  <a:pt x="95" y="34"/>
                </a:lnTo>
                <a:lnTo>
                  <a:pt x="103" y="37"/>
                </a:lnTo>
                <a:close/>
              </a:path>
            </a:pathLst>
          </a:custGeom>
          <a:solidFill>
            <a:srgbClr val="007FFF"/>
          </a:solidFill>
          <a:ln w="9525">
            <a:noFill/>
            <a:round/>
            <a:headEnd/>
            <a:tailEnd/>
          </a:ln>
        </p:spPr>
        <p:txBody>
          <a:bodyPr/>
          <a:lstStyle/>
          <a:p>
            <a:endParaRPr lang="es-ES"/>
          </a:p>
        </p:txBody>
      </p:sp>
      <p:sp>
        <p:nvSpPr>
          <p:cNvPr id="67605" name="Freeform 21"/>
          <p:cNvSpPr>
            <a:spLocks/>
          </p:cNvSpPr>
          <p:nvPr/>
        </p:nvSpPr>
        <p:spPr bwMode="auto">
          <a:xfrm>
            <a:off x="1600200" y="2389188"/>
            <a:ext cx="65088" cy="28575"/>
          </a:xfrm>
          <a:custGeom>
            <a:avLst/>
            <a:gdLst>
              <a:gd name="T0" fmla="*/ 2147483647 w 83"/>
              <a:gd name="T1" fmla="*/ 2147483647 h 37"/>
              <a:gd name="T2" fmla="*/ 2147483647 w 83"/>
              <a:gd name="T3" fmla="*/ 2147483647 h 37"/>
              <a:gd name="T4" fmla="*/ 2147483647 w 83"/>
              <a:gd name="T5" fmla="*/ 2147483647 h 37"/>
              <a:gd name="T6" fmla="*/ 2147483647 w 83"/>
              <a:gd name="T7" fmla="*/ 2147483647 h 37"/>
              <a:gd name="T8" fmla="*/ 0 w 83"/>
              <a:gd name="T9" fmla="*/ 2147483647 h 37"/>
              <a:gd name="T10" fmla="*/ 2147483647 w 83"/>
              <a:gd name="T11" fmla="*/ 2147483647 h 37"/>
              <a:gd name="T12" fmla="*/ 2147483647 w 83"/>
              <a:gd name="T13" fmla="*/ 2147483647 h 37"/>
              <a:gd name="T14" fmla="*/ 2147483647 w 83"/>
              <a:gd name="T15" fmla="*/ 2147483647 h 37"/>
              <a:gd name="T16" fmla="*/ 2147483647 w 83"/>
              <a:gd name="T17" fmla="*/ 2147483647 h 37"/>
              <a:gd name="T18" fmla="*/ 2147483647 w 83"/>
              <a:gd name="T19" fmla="*/ 2147483647 h 37"/>
              <a:gd name="T20" fmla="*/ 2147483647 w 83"/>
              <a:gd name="T21" fmla="*/ 2147483647 h 37"/>
              <a:gd name="T22" fmla="*/ 2147483647 w 83"/>
              <a:gd name="T23" fmla="*/ 2147483647 h 37"/>
              <a:gd name="T24" fmla="*/ 2147483647 w 83"/>
              <a:gd name="T25" fmla="*/ 0 h 37"/>
              <a:gd name="T26" fmla="*/ 2147483647 w 83"/>
              <a:gd name="T27" fmla="*/ 2147483647 h 37"/>
              <a:gd name="T28" fmla="*/ 2147483647 w 83"/>
              <a:gd name="T29" fmla="*/ 2147483647 h 37"/>
              <a:gd name="T30" fmla="*/ 2147483647 w 83"/>
              <a:gd name="T31" fmla="*/ 2147483647 h 37"/>
              <a:gd name="T32" fmla="*/ 2147483647 w 83"/>
              <a:gd name="T33" fmla="*/ 2147483647 h 37"/>
              <a:gd name="T34" fmla="*/ 2147483647 w 83"/>
              <a:gd name="T35" fmla="*/ 2147483647 h 37"/>
              <a:gd name="T36" fmla="*/ 2147483647 w 83"/>
              <a:gd name="T37" fmla="*/ 2147483647 h 37"/>
              <a:gd name="T38" fmla="*/ 2147483647 w 83"/>
              <a:gd name="T39" fmla="*/ 2147483647 h 37"/>
              <a:gd name="T40" fmla="*/ 2147483647 w 83"/>
              <a:gd name="T41" fmla="*/ 2147483647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
              <a:gd name="T64" fmla="*/ 0 h 37"/>
              <a:gd name="T65" fmla="*/ 83 w 83"/>
              <a:gd name="T66" fmla="*/ 37 h 3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 h="37">
                <a:moveTo>
                  <a:pt x="29" y="37"/>
                </a:moveTo>
                <a:lnTo>
                  <a:pt x="21" y="37"/>
                </a:lnTo>
                <a:lnTo>
                  <a:pt x="13" y="36"/>
                </a:lnTo>
                <a:lnTo>
                  <a:pt x="6" y="32"/>
                </a:lnTo>
                <a:lnTo>
                  <a:pt x="0" y="28"/>
                </a:lnTo>
                <a:lnTo>
                  <a:pt x="10" y="26"/>
                </a:lnTo>
                <a:lnTo>
                  <a:pt x="21" y="24"/>
                </a:lnTo>
                <a:lnTo>
                  <a:pt x="32" y="22"/>
                </a:lnTo>
                <a:lnTo>
                  <a:pt x="43" y="19"/>
                </a:lnTo>
                <a:lnTo>
                  <a:pt x="53" y="16"/>
                </a:lnTo>
                <a:lnTo>
                  <a:pt x="63" y="12"/>
                </a:lnTo>
                <a:lnTo>
                  <a:pt x="74" y="6"/>
                </a:lnTo>
                <a:lnTo>
                  <a:pt x="83" y="0"/>
                </a:lnTo>
                <a:lnTo>
                  <a:pt x="78" y="7"/>
                </a:lnTo>
                <a:lnTo>
                  <a:pt x="74" y="14"/>
                </a:lnTo>
                <a:lnTo>
                  <a:pt x="68" y="20"/>
                </a:lnTo>
                <a:lnTo>
                  <a:pt x="61" y="26"/>
                </a:lnTo>
                <a:lnTo>
                  <a:pt x="54" y="30"/>
                </a:lnTo>
                <a:lnTo>
                  <a:pt x="46" y="34"/>
                </a:lnTo>
                <a:lnTo>
                  <a:pt x="38" y="36"/>
                </a:lnTo>
                <a:lnTo>
                  <a:pt x="29" y="37"/>
                </a:lnTo>
                <a:close/>
              </a:path>
            </a:pathLst>
          </a:custGeom>
          <a:solidFill>
            <a:srgbClr val="000000"/>
          </a:solidFill>
          <a:ln w="9525">
            <a:noFill/>
            <a:round/>
            <a:headEnd/>
            <a:tailEnd/>
          </a:ln>
        </p:spPr>
        <p:txBody>
          <a:bodyPr/>
          <a:lstStyle/>
          <a:p>
            <a:endParaRPr lang="es-ES"/>
          </a:p>
        </p:txBody>
      </p:sp>
      <p:sp>
        <p:nvSpPr>
          <p:cNvPr id="67606" name="Freeform 22"/>
          <p:cNvSpPr>
            <a:spLocks/>
          </p:cNvSpPr>
          <p:nvPr/>
        </p:nvSpPr>
        <p:spPr bwMode="auto">
          <a:xfrm>
            <a:off x="900113" y="1981200"/>
            <a:ext cx="468312" cy="315913"/>
          </a:xfrm>
          <a:custGeom>
            <a:avLst/>
            <a:gdLst>
              <a:gd name="T0" fmla="*/ 2147483647 w 589"/>
              <a:gd name="T1" fmla="*/ 2147483647 h 398"/>
              <a:gd name="T2" fmla="*/ 2147483647 w 589"/>
              <a:gd name="T3" fmla="*/ 2147483647 h 398"/>
              <a:gd name="T4" fmla="*/ 2147483647 w 589"/>
              <a:gd name="T5" fmla="*/ 2147483647 h 398"/>
              <a:gd name="T6" fmla="*/ 2147483647 w 589"/>
              <a:gd name="T7" fmla="*/ 2147483647 h 398"/>
              <a:gd name="T8" fmla="*/ 2147483647 w 589"/>
              <a:gd name="T9" fmla="*/ 2147483647 h 398"/>
              <a:gd name="T10" fmla="*/ 2147483647 w 589"/>
              <a:gd name="T11" fmla="*/ 2147483647 h 398"/>
              <a:gd name="T12" fmla="*/ 2147483647 w 589"/>
              <a:gd name="T13" fmla="*/ 2147483647 h 398"/>
              <a:gd name="T14" fmla="*/ 2147483647 w 589"/>
              <a:gd name="T15" fmla="*/ 2147483647 h 398"/>
              <a:gd name="T16" fmla="*/ 2147483647 w 589"/>
              <a:gd name="T17" fmla="*/ 2147483647 h 398"/>
              <a:gd name="T18" fmla="*/ 2147483647 w 589"/>
              <a:gd name="T19" fmla="*/ 2147483647 h 398"/>
              <a:gd name="T20" fmla="*/ 2147483647 w 589"/>
              <a:gd name="T21" fmla="*/ 2147483647 h 398"/>
              <a:gd name="T22" fmla="*/ 2147483647 w 589"/>
              <a:gd name="T23" fmla="*/ 2147483647 h 398"/>
              <a:gd name="T24" fmla="*/ 2147483647 w 589"/>
              <a:gd name="T25" fmla="*/ 2147483647 h 398"/>
              <a:gd name="T26" fmla="*/ 2147483647 w 589"/>
              <a:gd name="T27" fmla="*/ 2147483647 h 398"/>
              <a:gd name="T28" fmla="*/ 2147483647 w 589"/>
              <a:gd name="T29" fmla="*/ 2147483647 h 398"/>
              <a:gd name="T30" fmla="*/ 2147483647 w 589"/>
              <a:gd name="T31" fmla="*/ 2147483647 h 398"/>
              <a:gd name="T32" fmla="*/ 2147483647 w 589"/>
              <a:gd name="T33" fmla="*/ 2147483647 h 398"/>
              <a:gd name="T34" fmla="*/ 2147483647 w 589"/>
              <a:gd name="T35" fmla="*/ 2147483647 h 398"/>
              <a:gd name="T36" fmla="*/ 2147483647 w 589"/>
              <a:gd name="T37" fmla="*/ 2147483647 h 398"/>
              <a:gd name="T38" fmla="*/ 2147483647 w 589"/>
              <a:gd name="T39" fmla="*/ 2147483647 h 398"/>
              <a:gd name="T40" fmla="*/ 2147483647 w 589"/>
              <a:gd name="T41" fmla="*/ 2147483647 h 398"/>
              <a:gd name="T42" fmla="*/ 2147483647 w 589"/>
              <a:gd name="T43" fmla="*/ 2147483647 h 398"/>
              <a:gd name="T44" fmla="*/ 2147483647 w 589"/>
              <a:gd name="T45" fmla="*/ 2147483647 h 398"/>
              <a:gd name="T46" fmla="*/ 2147483647 w 589"/>
              <a:gd name="T47" fmla="*/ 2147483647 h 398"/>
              <a:gd name="T48" fmla="*/ 2147483647 w 589"/>
              <a:gd name="T49" fmla="*/ 2147483647 h 398"/>
              <a:gd name="T50" fmla="*/ 2147483647 w 589"/>
              <a:gd name="T51" fmla="*/ 2147483647 h 398"/>
              <a:gd name="T52" fmla="*/ 2147483647 w 589"/>
              <a:gd name="T53" fmla="*/ 2147483647 h 398"/>
              <a:gd name="T54" fmla="*/ 2147483647 w 589"/>
              <a:gd name="T55" fmla="*/ 2147483647 h 398"/>
              <a:gd name="T56" fmla="*/ 2147483647 w 589"/>
              <a:gd name="T57" fmla="*/ 2147483647 h 398"/>
              <a:gd name="T58" fmla="*/ 2147483647 w 589"/>
              <a:gd name="T59" fmla="*/ 2147483647 h 398"/>
              <a:gd name="T60" fmla="*/ 2147483647 w 589"/>
              <a:gd name="T61" fmla="*/ 2147483647 h 398"/>
              <a:gd name="T62" fmla="*/ 2147483647 w 589"/>
              <a:gd name="T63" fmla="*/ 2147483647 h 398"/>
              <a:gd name="T64" fmla="*/ 2147483647 w 589"/>
              <a:gd name="T65" fmla="*/ 2147483647 h 398"/>
              <a:gd name="T66" fmla="*/ 0 w 589"/>
              <a:gd name="T67" fmla="*/ 2147483647 h 398"/>
              <a:gd name="T68" fmla="*/ 2147483647 w 589"/>
              <a:gd name="T69" fmla="*/ 2147483647 h 398"/>
              <a:gd name="T70" fmla="*/ 2147483647 w 589"/>
              <a:gd name="T71" fmla="*/ 2147483647 h 398"/>
              <a:gd name="T72" fmla="*/ 2147483647 w 589"/>
              <a:gd name="T73" fmla="*/ 2147483647 h 398"/>
              <a:gd name="T74" fmla="*/ 2147483647 w 589"/>
              <a:gd name="T75" fmla="*/ 2147483647 h 398"/>
              <a:gd name="T76" fmla="*/ 2147483647 w 589"/>
              <a:gd name="T77" fmla="*/ 2147483647 h 398"/>
              <a:gd name="T78" fmla="*/ 2147483647 w 589"/>
              <a:gd name="T79" fmla="*/ 2147483647 h 398"/>
              <a:gd name="T80" fmla="*/ 2147483647 w 589"/>
              <a:gd name="T81" fmla="*/ 2147483647 h 398"/>
              <a:gd name="T82" fmla="*/ 2147483647 w 589"/>
              <a:gd name="T83" fmla="*/ 2147483647 h 398"/>
              <a:gd name="T84" fmla="*/ 2147483647 w 589"/>
              <a:gd name="T85" fmla="*/ 2147483647 h 398"/>
              <a:gd name="T86" fmla="*/ 2147483647 w 589"/>
              <a:gd name="T87" fmla="*/ 2147483647 h 398"/>
              <a:gd name="T88" fmla="*/ 2147483647 w 589"/>
              <a:gd name="T89" fmla="*/ 2147483647 h 398"/>
              <a:gd name="T90" fmla="*/ 2147483647 w 589"/>
              <a:gd name="T91" fmla="*/ 2147483647 h 398"/>
              <a:gd name="T92" fmla="*/ 2147483647 w 589"/>
              <a:gd name="T93" fmla="*/ 2147483647 h 398"/>
              <a:gd name="T94" fmla="*/ 2147483647 w 589"/>
              <a:gd name="T95" fmla="*/ 2147483647 h 398"/>
              <a:gd name="T96" fmla="*/ 2147483647 w 589"/>
              <a:gd name="T97" fmla="*/ 2147483647 h 398"/>
              <a:gd name="T98" fmla="*/ 2147483647 w 589"/>
              <a:gd name="T99" fmla="*/ 2147483647 h 398"/>
              <a:gd name="T100" fmla="*/ 2147483647 w 589"/>
              <a:gd name="T101" fmla="*/ 0 h 398"/>
              <a:gd name="T102" fmla="*/ 2147483647 w 589"/>
              <a:gd name="T103" fmla="*/ 2147483647 h 3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9"/>
              <a:gd name="T157" fmla="*/ 0 h 398"/>
              <a:gd name="T158" fmla="*/ 589 w 589"/>
              <a:gd name="T159" fmla="*/ 398 h 3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9" h="398">
                <a:moveTo>
                  <a:pt x="575" y="17"/>
                </a:moveTo>
                <a:lnTo>
                  <a:pt x="586" y="47"/>
                </a:lnTo>
                <a:lnTo>
                  <a:pt x="589" y="80"/>
                </a:lnTo>
                <a:lnTo>
                  <a:pt x="585" y="113"/>
                </a:lnTo>
                <a:lnTo>
                  <a:pt x="573" y="143"/>
                </a:lnTo>
                <a:lnTo>
                  <a:pt x="570" y="148"/>
                </a:lnTo>
                <a:lnTo>
                  <a:pt x="566" y="150"/>
                </a:lnTo>
                <a:lnTo>
                  <a:pt x="562" y="152"/>
                </a:lnTo>
                <a:lnTo>
                  <a:pt x="556" y="154"/>
                </a:lnTo>
                <a:lnTo>
                  <a:pt x="550" y="155"/>
                </a:lnTo>
                <a:lnTo>
                  <a:pt x="545" y="155"/>
                </a:lnTo>
                <a:lnTo>
                  <a:pt x="540" y="156"/>
                </a:lnTo>
                <a:lnTo>
                  <a:pt x="534" y="157"/>
                </a:lnTo>
                <a:lnTo>
                  <a:pt x="536" y="142"/>
                </a:lnTo>
                <a:lnTo>
                  <a:pt x="536" y="127"/>
                </a:lnTo>
                <a:lnTo>
                  <a:pt x="535" y="112"/>
                </a:lnTo>
                <a:lnTo>
                  <a:pt x="531" y="97"/>
                </a:lnTo>
                <a:lnTo>
                  <a:pt x="526" y="83"/>
                </a:lnTo>
                <a:lnTo>
                  <a:pt x="519" y="70"/>
                </a:lnTo>
                <a:lnTo>
                  <a:pt x="511" y="57"/>
                </a:lnTo>
                <a:lnTo>
                  <a:pt x="503" y="44"/>
                </a:lnTo>
                <a:lnTo>
                  <a:pt x="484" y="27"/>
                </a:lnTo>
                <a:lnTo>
                  <a:pt x="488" y="36"/>
                </a:lnTo>
                <a:lnTo>
                  <a:pt x="492" y="45"/>
                </a:lnTo>
                <a:lnTo>
                  <a:pt x="498" y="55"/>
                </a:lnTo>
                <a:lnTo>
                  <a:pt x="504" y="64"/>
                </a:lnTo>
                <a:lnTo>
                  <a:pt x="509" y="73"/>
                </a:lnTo>
                <a:lnTo>
                  <a:pt x="513" y="82"/>
                </a:lnTo>
                <a:lnTo>
                  <a:pt x="517" y="93"/>
                </a:lnTo>
                <a:lnTo>
                  <a:pt x="517" y="104"/>
                </a:lnTo>
                <a:lnTo>
                  <a:pt x="513" y="128"/>
                </a:lnTo>
                <a:lnTo>
                  <a:pt x="505" y="152"/>
                </a:lnTo>
                <a:lnTo>
                  <a:pt x="495" y="175"/>
                </a:lnTo>
                <a:lnTo>
                  <a:pt x="482" y="197"/>
                </a:lnTo>
                <a:lnTo>
                  <a:pt x="465" y="217"/>
                </a:lnTo>
                <a:lnTo>
                  <a:pt x="448" y="234"/>
                </a:lnTo>
                <a:lnTo>
                  <a:pt x="427" y="250"/>
                </a:lnTo>
                <a:lnTo>
                  <a:pt x="405" y="263"/>
                </a:lnTo>
                <a:lnTo>
                  <a:pt x="391" y="269"/>
                </a:lnTo>
                <a:lnTo>
                  <a:pt x="377" y="272"/>
                </a:lnTo>
                <a:lnTo>
                  <a:pt x="362" y="275"/>
                </a:lnTo>
                <a:lnTo>
                  <a:pt x="346" y="275"/>
                </a:lnTo>
                <a:lnTo>
                  <a:pt x="331" y="272"/>
                </a:lnTo>
                <a:lnTo>
                  <a:pt x="316" y="269"/>
                </a:lnTo>
                <a:lnTo>
                  <a:pt x="301" y="264"/>
                </a:lnTo>
                <a:lnTo>
                  <a:pt x="289" y="258"/>
                </a:lnTo>
                <a:lnTo>
                  <a:pt x="304" y="271"/>
                </a:lnTo>
                <a:lnTo>
                  <a:pt x="318" y="283"/>
                </a:lnTo>
                <a:lnTo>
                  <a:pt x="336" y="293"/>
                </a:lnTo>
                <a:lnTo>
                  <a:pt x="353" y="300"/>
                </a:lnTo>
                <a:lnTo>
                  <a:pt x="371" y="306"/>
                </a:lnTo>
                <a:lnTo>
                  <a:pt x="390" y="308"/>
                </a:lnTo>
                <a:lnTo>
                  <a:pt x="410" y="308"/>
                </a:lnTo>
                <a:lnTo>
                  <a:pt x="429" y="303"/>
                </a:lnTo>
                <a:lnTo>
                  <a:pt x="428" y="314"/>
                </a:lnTo>
                <a:lnTo>
                  <a:pt x="428" y="325"/>
                </a:lnTo>
                <a:lnTo>
                  <a:pt x="428" y="337"/>
                </a:lnTo>
                <a:lnTo>
                  <a:pt x="429" y="348"/>
                </a:lnTo>
                <a:lnTo>
                  <a:pt x="411" y="363"/>
                </a:lnTo>
                <a:lnTo>
                  <a:pt x="390" y="375"/>
                </a:lnTo>
                <a:lnTo>
                  <a:pt x="368" y="384"/>
                </a:lnTo>
                <a:lnTo>
                  <a:pt x="345" y="390"/>
                </a:lnTo>
                <a:lnTo>
                  <a:pt x="321" y="394"/>
                </a:lnTo>
                <a:lnTo>
                  <a:pt x="297" y="397"/>
                </a:lnTo>
                <a:lnTo>
                  <a:pt x="271" y="398"/>
                </a:lnTo>
                <a:lnTo>
                  <a:pt x="246" y="398"/>
                </a:lnTo>
                <a:lnTo>
                  <a:pt x="221" y="397"/>
                </a:lnTo>
                <a:lnTo>
                  <a:pt x="196" y="394"/>
                </a:lnTo>
                <a:lnTo>
                  <a:pt x="173" y="390"/>
                </a:lnTo>
                <a:lnTo>
                  <a:pt x="150" y="384"/>
                </a:lnTo>
                <a:lnTo>
                  <a:pt x="127" y="376"/>
                </a:lnTo>
                <a:lnTo>
                  <a:pt x="106" y="367"/>
                </a:lnTo>
                <a:lnTo>
                  <a:pt x="86" y="355"/>
                </a:lnTo>
                <a:lnTo>
                  <a:pt x="66" y="341"/>
                </a:lnTo>
                <a:lnTo>
                  <a:pt x="66" y="313"/>
                </a:lnTo>
                <a:lnTo>
                  <a:pt x="62" y="286"/>
                </a:lnTo>
                <a:lnTo>
                  <a:pt x="51" y="260"/>
                </a:lnTo>
                <a:lnTo>
                  <a:pt x="38" y="235"/>
                </a:lnTo>
                <a:lnTo>
                  <a:pt x="37" y="232"/>
                </a:lnTo>
                <a:lnTo>
                  <a:pt x="49" y="235"/>
                </a:lnTo>
                <a:lnTo>
                  <a:pt x="62" y="239"/>
                </a:lnTo>
                <a:lnTo>
                  <a:pt x="74" y="241"/>
                </a:lnTo>
                <a:lnTo>
                  <a:pt x="88" y="242"/>
                </a:lnTo>
                <a:lnTo>
                  <a:pt x="101" y="242"/>
                </a:lnTo>
                <a:lnTo>
                  <a:pt x="115" y="241"/>
                </a:lnTo>
                <a:lnTo>
                  <a:pt x="126" y="238"/>
                </a:lnTo>
                <a:lnTo>
                  <a:pt x="138" y="233"/>
                </a:lnTo>
                <a:lnTo>
                  <a:pt x="123" y="233"/>
                </a:lnTo>
                <a:lnTo>
                  <a:pt x="108" y="232"/>
                </a:lnTo>
                <a:lnTo>
                  <a:pt x="94" y="230"/>
                </a:lnTo>
                <a:lnTo>
                  <a:pt x="80" y="226"/>
                </a:lnTo>
                <a:lnTo>
                  <a:pt x="67" y="222"/>
                </a:lnTo>
                <a:lnTo>
                  <a:pt x="55" y="215"/>
                </a:lnTo>
                <a:lnTo>
                  <a:pt x="43" y="208"/>
                </a:lnTo>
                <a:lnTo>
                  <a:pt x="32" y="199"/>
                </a:lnTo>
                <a:lnTo>
                  <a:pt x="22" y="189"/>
                </a:lnTo>
                <a:lnTo>
                  <a:pt x="15" y="179"/>
                </a:lnTo>
                <a:lnTo>
                  <a:pt x="9" y="167"/>
                </a:lnTo>
                <a:lnTo>
                  <a:pt x="5" y="156"/>
                </a:lnTo>
                <a:lnTo>
                  <a:pt x="2" y="143"/>
                </a:lnTo>
                <a:lnTo>
                  <a:pt x="0" y="131"/>
                </a:lnTo>
                <a:lnTo>
                  <a:pt x="0" y="118"/>
                </a:lnTo>
                <a:lnTo>
                  <a:pt x="2" y="104"/>
                </a:lnTo>
                <a:lnTo>
                  <a:pt x="5" y="91"/>
                </a:lnTo>
                <a:lnTo>
                  <a:pt x="9" y="80"/>
                </a:lnTo>
                <a:lnTo>
                  <a:pt x="14" y="67"/>
                </a:lnTo>
                <a:lnTo>
                  <a:pt x="22" y="56"/>
                </a:lnTo>
                <a:lnTo>
                  <a:pt x="30" y="45"/>
                </a:lnTo>
                <a:lnTo>
                  <a:pt x="41" y="36"/>
                </a:lnTo>
                <a:lnTo>
                  <a:pt x="51" y="29"/>
                </a:lnTo>
                <a:lnTo>
                  <a:pt x="64" y="25"/>
                </a:lnTo>
                <a:lnTo>
                  <a:pt x="72" y="23"/>
                </a:lnTo>
                <a:lnTo>
                  <a:pt x="81" y="23"/>
                </a:lnTo>
                <a:lnTo>
                  <a:pt x="89" y="25"/>
                </a:lnTo>
                <a:lnTo>
                  <a:pt x="97" y="26"/>
                </a:lnTo>
                <a:lnTo>
                  <a:pt x="105" y="28"/>
                </a:lnTo>
                <a:lnTo>
                  <a:pt x="115" y="30"/>
                </a:lnTo>
                <a:lnTo>
                  <a:pt x="123" y="32"/>
                </a:lnTo>
                <a:lnTo>
                  <a:pt x="132" y="33"/>
                </a:lnTo>
                <a:lnTo>
                  <a:pt x="134" y="44"/>
                </a:lnTo>
                <a:lnTo>
                  <a:pt x="139" y="56"/>
                </a:lnTo>
                <a:lnTo>
                  <a:pt x="144" y="66"/>
                </a:lnTo>
                <a:lnTo>
                  <a:pt x="153" y="76"/>
                </a:lnTo>
                <a:lnTo>
                  <a:pt x="162" y="85"/>
                </a:lnTo>
                <a:lnTo>
                  <a:pt x="172" y="93"/>
                </a:lnTo>
                <a:lnTo>
                  <a:pt x="184" y="98"/>
                </a:lnTo>
                <a:lnTo>
                  <a:pt x="194" y="103"/>
                </a:lnTo>
                <a:lnTo>
                  <a:pt x="218" y="110"/>
                </a:lnTo>
                <a:lnTo>
                  <a:pt x="244" y="113"/>
                </a:lnTo>
                <a:lnTo>
                  <a:pt x="268" y="112"/>
                </a:lnTo>
                <a:lnTo>
                  <a:pt x="292" y="108"/>
                </a:lnTo>
                <a:lnTo>
                  <a:pt x="315" y="101"/>
                </a:lnTo>
                <a:lnTo>
                  <a:pt x="337" y="90"/>
                </a:lnTo>
                <a:lnTo>
                  <a:pt x="358" y="76"/>
                </a:lnTo>
                <a:lnTo>
                  <a:pt x="377" y="61"/>
                </a:lnTo>
                <a:lnTo>
                  <a:pt x="384" y="56"/>
                </a:lnTo>
                <a:lnTo>
                  <a:pt x="390" y="50"/>
                </a:lnTo>
                <a:lnTo>
                  <a:pt x="397" y="43"/>
                </a:lnTo>
                <a:lnTo>
                  <a:pt x="403" y="36"/>
                </a:lnTo>
                <a:lnTo>
                  <a:pt x="408" y="30"/>
                </a:lnTo>
                <a:lnTo>
                  <a:pt x="413" y="23"/>
                </a:lnTo>
                <a:lnTo>
                  <a:pt x="418" y="15"/>
                </a:lnTo>
                <a:lnTo>
                  <a:pt x="422" y="9"/>
                </a:lnTo>
                <a:lnTo>
                  <a:pt x="429" y="3"/>
                </a:lnTo>
                <a:lnTo>
                  <a:pt x="445" y="5"/>
                </a:lnTo>
                <a:lnTo>
                  <a:pt x="461" y="6"/>
                </a:lnTo>
                <a:lnTo>
                  <a:pt x="478" y="7"/>
                </a:lnTo>
                <a:lnTo>
                  <a:pt x="494" y="7"/>
                </a:lnTo>
                <a:lnTo>
                  <a:pt x="510" y="7"/>
                </a:lnTo>
                <a:lnTo>
                  <a:pt x="526" y="6"/>
                </a:lnTo>
                <a:lnTo>
                  <a:pt x="541" y="4"/>
                </a:lnTo>
                <a:lnTo>
                  <a:pt x="556" y="0"/>
                </a:lnTo>
                <a:lnTo>
                  <a:pt x="563" y="0"/>
                </a:lnTo>
                <a:lnTo>
                  <a:pt x="569" y="5"/>
                </a:lnTo>
                <a:lnTo>
                  <a:pt x="572" y="11"/>
                </a:lnTo>
                <a:lnTo>
                  <a:pt x="575" y="17"/>
                </a:lnTo>
                <a:close/>
              </a:path>
            </a:pathLst>
          </a:custGeom>
          <a:solidFill>
            <a:srgbClr val="007FFF"/>
          </a:solidFill>
          <a:ln w="9525">
            <a:noFill/>
            <a:round/>
            <a:headEnd/>
            <a:tailEnd/>
          </a:ln>
        </p:spPr>
        <p:txBody>
          <a:bodyPr/>
          <a:lstStyle/>
          <a:p>
            <a:endParaRPr lang="es-ES"/>
          </a:p>
        </p:txBody>
      </p:sp>
      <p:sp>
        <p:nvSpPr>
          <p:cNvPr id="67607" name="Freeform 23"/>
          <p:cNvSpPr>
            <a:spLocks/>
          </p:cNvSpPr>
          <p:nvPr/>
        </p:nvSpPr>
        <p:spPr bwMode="auto">
          <a:xfrm>
            <a:off x="2284413" y="1735138"/>
            <a:ext cx="22225" cy="93662"/>
          </a:xfrm>
          <a:custGeom>
            <a:avLst/>
            <a:gdLst>
              <a:gd name="T0" fmla="*/ 2147483647 w 27"/>
              <a:gd name="T1" fmla="*/ 2147483647 h 117"/>
              <a:gd name="T2" fmla="*/ 2147483647 w 27"/>
              <a:gd name="T3" fmla="*/ 2147483647 h 117"/>
              <a:gd name="T4" fmla="*/ 2147483647 w 27"/>
              <a:gd name="T5" fmla="*/ 2147483647 h 117"/>
              <a:gd name="T6" fmla="*/ 2147483647 w 27"/>
              <a:gd name="T7" fmla="*/ 2147483647 h 117"/>
              <a:gd name="T8" fmla="*/ 2147483647 w 27"/>
              <a:gd name="T9" fmla="*/ 2147483647 h 117"/>
              <a:gd name="T10" fmla="*/ 2147483647 w 27"/>
              <a:gd name="T11" fmla="*/ 2147483647 h 117"/>
              <a:gd name="T12" fmla="*/ 2147483647 w 27"/>
              <a:gd name="T13" fmla="*/ 2147483647 h 117"/>
              <a:gd name="T14" fmla="*/ 2147483647 w 27"/>
              <a:gd name="T15" fmla="*/ 2147483647 h 117"/>
              <a:gd name="T16" fmla="*/ 2147483647 w 27"/>
              <a:gd name="T17" fmla="*/ 2147483647 h 117"/>
              <a:gd name="T18" fmla="*/ 2147483647 w 27"/>
              <a:gd name="T19" fmla="*/ 2147483647 h 117"/>
              <a:gd name="T20" fmla="*/ 2147483647 w 27"/>
              <a:gd name="T21" fmla="*/ 2147483647 h 117"/>
              <a:gd name="T22" fmla="*/ 2147483647 w 27"/>
              <a:gd name="T23" fmla="*/ 2147483647 h 117"/>
              <a:gd name="T24" fmla="*/ 2147483647 w 27"/>
              <a:gd name="T25" fmla="*/ 2147483647 h 117"/>
              <a:gd name="T26" fmla="*/ 0 w 27"/>
              <a:gd name="T27" fmla="*/ 2147483647 h 117"/>
              <a:gd name="T28" fmla="*/ 2147483647 w 27"/>
              <a:gd name="T29" fmla="*/ 2147483647 h 117"/>
              <a:gd name="T30" fmla="*/ 2147483647 w 27"/>
              <a:gd name="T31" fmla="*/ 2147483647 h 117"/>
              <a:gd name="T32" fmla="*/ 2147483647 w 27"/>
              <a:gd name="T33" fmla="*/ 0 h 117"/>
              <a:gd name="T34" fmla="*/ 2147483647 w 27"/>
              <a:gd name="T35" fmla="*/ 2147483647 h 11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
              <a:gd name="T55" fmla="*/ 0 h 117"/>
              <a:gd name="T56" fmla="*/ 27 w 27"/>
              <a:gd name="T57" fmla="*/ 117 h 11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 h="117">
                <a:moveTo>
                  <a:pt x="9" y="1"/>
                </a:moveTo>
                <a:lnTo>
                  <a:pt x="12" y="17"/>
                </a:lnTo>
                <a:lnTo>
                  <a:pt x="16" y="32"/>
                </a:lnTo>
                <a:lnTo>
                  <a:pt x="17" y="48"/>
                </a:lnTo>
                <a:lnTo>
                  <a:pt x="15" y="64"/>
                </a:lnTo>
                <a:lnTo>
                  <a:pt x="14" y="78"/>
                </a:lnTo>
                <a:lnTo>
                  <a:pt x="16" y="92"/>
                </a:lnTo>
                <a:lnTo>
                  <a:pt x="22" y="105"/>
                </a:lnTo>
                <a:lnTo>
                  <a:pt x="27" y="117"/>
                </a:lnTo>
                <a:lnTo>
                  <a:pt x="18" y="107"/>
                </a:lnTo>
                <a:lnTo>
                  <a:pt x="11" y="95"/>
                </a:lnTo>
                <a:lnTo>
                  <a:pt x="5" y="83"/>
                </a:lnTo>
                <a:lnTo>
                  <a:pt x="1" y="70"/>
                </a:lnTo>
                <a:lnTo>
                  <a:pt x="0" y="52"/>
                </a:lnTo>
                <a:lnTo>
                  <a:pt x="3" y="34"/>
                </a:lnTo>
                <a:lnTo>
                  <a:pt x="8" y="18"/>
                </a:lnTo>
                <a:lnTo>
                  <a:pt x="7" y="0"/>
                </a:lnTo>
                <a:lnTo>
                  <a:pt x="9" y="1"/>
                </a:lnTo>
                <a:close/>
              </a:path>
            </a:pathLst>
          </a:custGeom>
          <a:solidFill>
            <a:srgbClr val="000000"/>
          </a:solidFill>
          <a:ln w="9525">
            <a:noFill/>
            <a:round/>
            <a:headEnd/>
            <a:tailEnd/>
          </a:ln>
        </p:spPr>
        <p:txBody>
          <a:bodyPr/>
          <a:lstStyle/>
          <a:p>
            <a:endParaRPr lang="es-ES"/>
          </a:p>
        </p:txBody>
      </p:sp>
      <p:sp>
        <p:nvSpPr>
          <p:cNvPr id="67608" name="Freeform 24"/>
          <p:cNvSpPr>
            <a:spLocks/>
          </p:cNvSpPr>
          <p:nvPr/>
        </p:nvSpPr>
        <p:spPr bwMode="auto">
          <a:xfrm>
            <a:off x="2198688" y="1752600"/>
            <a:ext cx="68262" cy="22225"/>
          </a:xfrm>
          <a:custGeom>
            <a:avLst/>
            <a:gdLst>
              <a:gd name="T0" fmla="*/ 2147483647 w 87"/>
              <a:gd name="T1" fmla="*/ 2147483647 h 28"/>
              <a:gd name="T2" fmla="*/ 2147483647 w 87"/>
              <a:gd name="T3" fmla="*/ 2147483647 h 28"/>
              <a:gd name="T4" fmla="*/ 2147483647 w 87"/>
              <a:gd name="T5" fmla="*/ 2147483647 h 28"/>
              <a:gd name="T6" fmla="*/ 2147483647 w 87"/>
              <a:gd name="T7" fmla="*/ 2147483647 h 28"/>
              <a:gd name="T8" fmla="*/ 2147483647 w 87"/>
              <a:gd name="T9" fmla="*/ 2147483647 h 28"/>
              <a:gd name="T10" fmla="*/ 2147483647 w 87"/>
              <a:gd name="T11" fmla="*/ 2147483647 h 28"/>
              <a:gd name="T12" fmla="*/ 2147483647 w 87"/>
              <a:gd name="T13" fmla="*/ 2147483647 h 28"/>
              <a:gd name="T14" fmla="*/ 2147483647 w 87"/>
              <a:gd name="T15" fmla="*/ 2147483647 h 28"/>
              <a:gd name="T16" fmla="*/ 2147483647 w 87"/>
              <a:gd name="T17" fmla="*/ 2147483647 h 28"/>
              <a:gd name="T18" fmla="*/ 2147483647 w 87"/>
              <a:gd name="T19" fmla="*/ 2147483647 h 28"/>
              <a:gd name="T20" fmla="*/ 2147483647 w 87"/>
              <a:gd name="T21" fmla="*/ 2147483647 h 28"/>
              <a:gd name="T22" fmla="*/ 2147483647 w 87"/>
              <a:gd name="T23" fmla="*/ 2147483647 h 28"/>
              <a:gd name="T24" fmla="*/ 0 w 87"/>
              <a:gd name="T25" fmla="*/ 0 h 28"/>
              <a:gd name="T26" fmla="*/ 2147483647 w 87"/>
              <a:gd name="T27" fmla="*/ 2147483647 h 28"/>
              <a:gd name="T28" fmla="*/ 2147483647 w 87"/>
              <a:gd name="T29" fmla="*/ 2147483647 h 28"/>
              <a:gd name="T30" fmla="*/ 2147483647 w 87"/>
              <a:gd name="T31" fmla="*/ 2147483647 h 28"/>
              <a:gd name="T32" fmla="*/ 2147483647 w 87"/>
              <a:gd name="T33" fmla="*/ 2147483647 h 28"/>
              <a:gd name="T34" fmla="*/ 2147483647 w 87"/>
              <a:gd name="T35" fmla="*/ 2147483647 h 28"/>
              <a:gd name="T36" fmla="*/ 2147483647 w 87"/>
              <a:gd name="T37" fmla="*/ 2147483647 h 28"/>
              <a:gd name="T38" fmla="*/ 2147483647 w 87"/>
              <a:gd name="T39" fmla="*/ 2147483647 h 28"/>
              <a:gd name="T40" fmla="*/ 2147483647 w 87"/>
              <a:gd name="T41" fmla="*/ 2147483647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
              <a:gd name="T64" fmla="*/ 0 h 28"/>
              <a:gd name="T65" fmla="*/ 87 w 87"/>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 h="28">
                <a:moveTo>
                  <a:pt x="87" y="12"/>
                </a:moveTo>
                <a:lnTo>
                  <a:pt x="80" y="16"/>
                </a:lnTo>
                <a:lnTo>
                  <a:pt x="73" y="21"/>
                </a:lnTo>
                <a:lnTo>
                  <a:pt x="65" y="24"/>
                </a:lnTo>
                <a:lnTo>
                  <a:pt x="57" y="26"/>
                </a:lnTo>
                <a:lnTo>
                  <a:pt x="48" y="28"/>
                </a:lnTo>
                <a:lnTo>
                  <a:pt x="40" y="28"/>
                </a:lnTo>
                <a:lnTo>
                  <a:pt x="30" y="26"/>
                </a:lnTo>
                <a:lnTo>
                  <a:pt x="22" y="23"/>
                </a:lnTo>
                <a:lnTo>
                  <a:pt x="15" y="18"/>
                </a:lnTo>
                <a:lnTo>
                  <a:pt x="10" y="13"/>
                </a:lnTo>
                <a:lnTo>
                  <a:pt x="5" y="7"/>
                </a:lnTo>
                <a:lnTo>
                  <a:pt x="0" y="0"/>
                </a:lnTo>
                <a:lnTo>
                  <a:pt x="10" y="5"/>
                </a:lnTo>
                <a:lnTo>
                  <a:pt x="20" y="8"/>
                </a:lnTo>
                <a:lnTo>
                  <a:pt x="31" y="10"/>
                </a:lnTo>
                <a:lnTo>
                  <a:pt x="42" y="13"/>
                </a:lnTo>
                <a:lnTo>
                  <a:pt x="53" y="14"/>
                </a:lnTo>
                <a:lnTo>
                  <a:pt x="64" y="14"/>
                </a:lnTo>
                <a:lnTo>
                  <a:pt x="75" y="13"/>
                </a:lnTo>
                <a:lnTo>
                  <a:pt x="87" y="12"/>
                </a:lnTo>
                <a:close/>
              </a:path>
            </a:pathLst>
          </a:custGeom>
          <a:solidFill>
            <a:srgbClr val="000000"/>
          </a:solidFill>
          <a:ln w="9525">
            <a:noFill/>
            <a:round/>
            <a:headEnd/>
            <a:tailEnd/>
          </a:ln>
        </p:spPr>
        <p:txBody>
          <a:bodyPr/>
          <a:lstStyle/>
          <a:p>
            <a:endParaRPr lang="es-ES"/>
          </a:p>
        </p:txBody>
      </p:sp>
      <p:sp>
        <p:nvSpPr>
          <p:cNvPr id="67609" name="Freeform 25"/>
          <p:cNvSpPr>
            <a:spLocks/>
          </p:cNvSpPr>
          <p:nvPr/>
        </p:nvSpPr>
        <p:spPr bwMode="auto">
          <a:xfrm>
            <a:off x="539750" y="2643188"/>
            <a:ext cx="90488" cy="25400"/>
          </a:xfrm>
          <a:custGeom>
            <a:avLst/>
            <a:gdLst>
              <a:gd name="T0" fmla="*/ 2147483647 w 114"/>
              <a:gd name="T1" fmla="*/ 2147483647 h 33"/>
              <a:gd name="T2" fmla="*/ 2147483647 w 114"/>
              <a:gd name="T3" fmla="*/ 2147483647 h 33"/>
              <a:gd name="T4" fmla="*/ 2147483647 w 114"/>
              <a:gd name="T5" fmla="*/ 2147483647 h 33"/>
              <a:gd name="T6" fmla="*/ 2147483647 w 114"/>
              <a:gd name="T7" fmla="*/ 2147483647 h 33"/>
              <a:gd name="T8" fmla="*/ 2147483647 w 114"/>
              <a:gd name="T9" fmla="*/ 2147483647 h 33"/>
              <a:gd name="T10" fmla="*/ 2147483647 w 114"/>
              <a:gd name="T11" fmla="*/ 2147483647 h 33"/>
              <a:gd name="T12" fmla="*/ 2147483647 w 114"/>
              <a:gd name="T13" fmla="*/ 2147483647 h 33"/>
              <a:gd name="T14" fmla="*/ 2147483647 w 114"/>
              <a:gd name="T15" fmla="*/ 2147483647 h 33"/>
              <a:gd name="T16" fmla="*/ 2147483647 w 114"/>
              <a:gd name="T17" fmla="*/ 2147483647 h 33"/>
              <a:gd name="T18" fmla="*/ 2147483647 w 114"/>
              <a:gd name="T19" fmla="*/ 2147483647 h 33"/>
              <a:gd name="T20" fmla="*/ 2147483647 w 114"/>
              <a:gd name="T21" fmla="*/ 2147483647 h 33"/>
              <a:gd name="T22" fmla="*/ 2147483647 w 114"/>
              <a:gd name="T23" fmla="*/ 2147483647 h 33"/>
              <a:gd name="T24" fmla="*/ 0 w 114"/>
              <a:gd name="T25" fmla="*/ 0 h 33"/>
              <a:gd name="T26" fmla="*/ 2147483647 w 114"/>
              <a:gd name="T27" fmla="*/ 2147483647 h 33"/>
              <a:gd name="T28" fmla="*/ 2147483647 w 114"/>
              <a:gd name="T29" fmla="*/ 2147483647 h 33"/>
              <a:gd name="T30" fmla="*/ 2147483647 w 114"/>
              <a:gd name="T31" fmla="*/ 2147483647 h 33"/>
              <a:gd name="T32" fmla="*/ 2147483647 w 114"/>
              <a:gd name="T33" fmla="*/ 2147483647 h 33"/>
              <a:gd name="T34" fmla="*/ 2147483647 w 114"/>
              <a:gd name="T35" fmla="*/ 2147483647 h 33"/>
              <a:gd name="T36" fmla="*/ 2147483647 w 114"/>
              <a:gd name="T37" fmla="*/ 2147483647 h 33"/>
              <a:gd name="T38" fmla="*/ 2147483647 w 114"/>
              <a:gd name="T39" fmla="*/ 2147483647 h 33"/>
              <a:gd name="T40" fmla="*/ 2147483647 w 114"/>
              <a:gd name="T41" fmla="*/ 2147483647 h 3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4"/>
              <a:gd name="T64" fmla="*/ 0 h 33"/>
              <a:gd name="T65" fmla="*/ 114 w 114"/>
              <a:gd name="T66" fmla="*/ 33 h 3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4" h="33">
                <a:moveTo>
                  <a:pt x="114" y="11"/>
                </a:moveTo>
                <a:lnTo>
                  <a:pt x="103" y="17"/>
                </a:lnTo>
                <a:lnTo>
                  <a:pt x="91" y="21"/>
                </a:lnTo>
                <a:lnTo>
                  <a:pt x="79" y="27"/>
                </a:lnTo>
                <a:lnTo>
                  <a:pt x="66" y="30"/>
                </a:lnTo>
                <a:lnTo>
                  <a:pt x="53" y="33"/>
                </a:lnTo>
                <a:lnTo>
                  <a:pt x="40" y="33"/>
                </a:lnTo>
                <a:lnTo>
                  <a:pt x="27" y="29"/>
                </a:lnTo>
                <a:lnTo>
                  <a:pt x="16" y="22"/>
                </a:lnTo>
                <a:lnTo>
                  <a:pt x="10" y="18"/>
                </a:lnTo>
                <a:lnTo>
                  <a:pt x="7" y="12"/>
                </a:lnTo>
                <a:lnTo>
                  <a:pt x="3" y="6"/>
                </a:lnTo>
                <a:lnTo>
                  <a:pt x="0" y="0"/>
                </a:lnTo>
                <a:lnTo>
                  <a:pt x="12" y="7"/>
                </a:lnTo>
                <a:lnTo>
                  <a:pt x="26" y="13"/>
                </a:lnTo>
                <a:lnTo>
                  <a:pt x="40" y="17"/>
                </a:lnTo>
                <a:lnTo>
                  <a:pt x="55" y="18"/>
                </a:lnTo>
                <a:lnTo>
                  <a:pt x="70" y="18"/>
                </a:lnTo>
                <a:lnTo>
                  <a:pt x="85" y="17"/>
                </a:lnTo>
                <a:lnTo>
                  <a:pt x="100" y="14"/>
                </a:lnTo>
                <a:lnTo>
                  <a:pt x="114" y="11"/>
                </a:lnTo>
                <a:close/>
              </a:path>
            </a:pathLst>
          </a:custGeom>
          <a:solidFill>
            <a:srgbClr val="000000"/>
          </a:solidFill>
          <a:ln w="9525">
            <a:noFill/>
            <a:round/>
            <a:headEnd/>
            <a:tailEnd/>
          </a:ln>
        </p:spPr>
        <p:txBody>
          <a:bodyPr/>
          <a:lstStyle/>
          <a:p>
            <a:endParaRPr lang="es-ES"/>
          </a:p>
        </p:txBody>
      </p:sp>
      <p:sp>
        <p:nvSpPr>
          <p:cNvPr id="67610" name="Freeform 26"/>
          <p:cNvSpPr>
            <a:spLocks/>
          </p:cNvSpPr>
          <p:nvPr/>
        </p:nvSpPr>
        <p:spPr bwMode="auto">
          <a:xfrm>
            <a:off x="1258888" y="2209800"/>
            <a:ext cx="63500" cy="44450"/>
          </a:xfrm>
          <a:custGeom>
            <a:avLst/>
            <a:gdLst>
              <a:gd name="T0" fmla="*/ 2147483647 w 81"/>
              <a:gd name="T1" fmla="*/ 2147483647 h 55"/>
              <a:gd name="T2" fmla="*/ 2147483647 w 81"/>
              <a:gd name="T3" fmla="*/ 2147483647 h 55"/>
              <a:gd name="T4" fmla="*/ 2147483647 w 81"/>
              <a:gd name="T5" fmla="*/ 2147483647 h 55"/>
              <a:gd name="T6" fmla="*/ 2147483647 w 81"/>
              <a:gd name="T7" fmla="*/ 2147483647 h 55"/>
              <a:gd name="T8" fmla="*/ 2147483647 w 81"/>
              <a:gd name="T9" fmla="*/ 2147483647 h 55"/>
              <a:gd name="T10" fmla="*/ 2147483647 w 81"/>
              <a:gd name="T11" fmla="*/ 2147483647 h 55"/>
              <a:gd name="T12" fmla="*/ 2147483647 w 81"/>
              <a:gd name="T13" fmla="*/ 2147483647 h 55"/>
              <a:gd name="T14" fmla="*/ 2147483647 w 81"/>
              <a:gd name="T15" fmla="*/ 2147483647 h 55"/>
              <a:gd name="T16" fmla="*/ 2147483647 w 81"/>
              <a:gd name="T17" fmla="*/ 2147483647 h 55"/>
              <a:gd name="T18" fmla="*/ 2147483647 w 81"/>
              <a:gd name="T19" fmla="*/ 2147483647 h 55"/>
              <a:gd name="T20" fmla="*/ 2147483647 w 81"/>
              <a:gd name="T21" fmla="*/ 2147483647 h 55"/>
              <a:gd name="T22" fmla="*/ 2147483647 w 81"/>
              <a:gd name="T23" fmla="*/ 2147483647 h 55"/>
              <a:gd name="T24" fmla="*/ 0 w 81"/>
              <a:gd name="T25" fmla="*/ 2147483647 h 55"/>
              <a:gd name="T26" fmla="*/ 2147483647 w 81"/>
              <a:gd name="T27" fmla="*/ 2147483647 h 55"/>
              <a:gd name="T28" fmla="*/ 2147483647 w 81"/>
              <a:gd name="T29" fmla="*/ 2147483647 h 55"/>
              <a:gd name="T30" fmla="*/ 2147483647 w 81"/>
              <a:gd name="T31" fmla="*/ 2147483647 h 55"/>
              <a:gd name="T32" fmla="*/ 2147483647 w 81"/>
              <a:gd name="T33" fmla="*/ 2147483647 h 55"/>
              <a:gd name="T34" fmla="*/ 2147483647 w 81"/>
              <a:gd name="T35" fmla="*/ 2147483647 h 55"/>
              <a:gd name="T36" fmla="*/ 2147483647 w 81"/>
              <a:gd name="T37" fmla="*/ 2147483647 h 55"/>
              <a:gd name="T38" fmla="*/ 2147483647 w 81"/>
              <a:gd name="T39" fmla="*/ 2147483647 h 55"/>
              <a:gd name="T40" fmla="*/ 2147483647 w 81"/>
              <a:gd name="T41" fmla="*/ 0 h 55"/>
              <a:gd name="T42" fmla="*/ 2147483647 w 81"/>
              <a:gd name="T43" fmla="*/ 0 h 55"/>
              <a:gd name="T44" fmla="*/ 2147483647 w 81"/>
              <a:gd name="T45" fmla="*/ 2147483647 h 55"/>
              <a:gd name="T46" fmla="*/ 2147483647 w 81"/>
              <a:gd name="T47" fmla="*/ 2147483647 h 55"/>
              <a:gd name="T48" fmla="*/ 2147483647 w 81"/>
              <a:gd name="T49" fmla="*/ 2147483647 h 55"/>
              <a:gd name="T50" fmla="*/ 2147483647 w 81"/>
              <a:gd name="T51" fmla="*/ 2147483647 h 55"/>
              <a:gd name="T52" fmla="*/ 2147483647 w 81"/>
              <a:gd name="T53" fmla="*/ 2147483647 h 55"/>
              <a:gd name="T54" fmla="*/ 2147483647 w 81"/>
              <a:gd name="T55" fmla="*/ 2147483647 h 55"/>
              <a:gd name="T56" fmla="*/ 2147483647 w 81"/>
              <a:gd name="T57" fmla="*/ 2147483647 h 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1"/>
              <a:gd name="T88" fmla="*/ 0 h 55"/>
              <a:gd name="T89" fmla="*/ 81 w 81"/>
              <a:gd name="T90" fmla="*/ 55 h 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1" h="55">
                <a:moveTo>
                  <a:pt x="79" y="5"/>
                </a:moveTo>
                <a:lnTo>
                  <a:pt x="79" y="10"/>
                </a:lnTo>
                <a:lnTo>
                  <a:pt x="80" y="19"/>
                </a:lnTo>
                <a:lnTo>
                  <a:pt x="81" y="32"/>
                </a:lnTo>
                <a:lnTo>
                  <a:pt x="81" y="41"/>
                </a:lnTo>
                <a:lnTo>
                  <a:pt x="74" y="43"/>
                </a:lnTo>
                <a:lnTo>
                  <a:pt x="67" y="46"/>
                </a:lnTo>
                <a:lnTo>
                  <a:pt x="58" y="48"/>
                </a:lnTo>
                <a:lnTo>
                  <a:pt x="49" y="50"/>
                </a:lnTo>
                <a:lnTo>
                  <a:pt x="38" y="53"/>
                </a:lnTo>
                <a:lnTo>
                  <a:pt x="26" y="54"/>
                </a:lnTo>
                <a:lnTo>
                  <a:pt x="14" y="55"/>
                </a:lnTo>
                <a:lnTo>
                  <a:pt x="0" y="55"/>
                </a:lnTo>
                <a:lnTo>
                  <a:pt x="6" y="48"/>
                </a:lnTo>
                <a:lnTo>
                  <a:pt x="12" y="42"/>
                </a:lnTo>
                <a:lnTo>
                  <a:pt x="16" y="35"/>
                </a:lnTo>
                <a:lnTo>
                  <a:pt x="21" y="29"/>
                </a:lnTo>
                <a:lnTo>
                  <a:pt x="25" y="22"/>
                </a:lnTo>
                <a:lnTo>
                  <a:pt x="29" y="15"/>
                </a:lnTo>
                <a:lnTo>
                  <a:pt x="34" y="8"/>
                </a:lnTo>
                <a:lnTo>
                  <a:pt x="38" y="0"/>
                </a:lnTo>
                <a:lnTo>
                  <a:pt x="44" y="0"/>
                </a:lnTo>
                <a:lnTo>
                  <a:pt x="49" y="1"/>
                </a:lnTo>
                <a:lnTo>
                  <a:pt x="54" y="1"/>
                </a:lnTo>
                <a:lnTo>
                  <a:pt x="59" y="1"/>
                </a:lnTo>
                <a:lnTo>
                  <a:pt x="65" y="2"/>
                </a:lnTo>
                <a:lnTo>
                  <a:pt x="69" y="3"/>
                </a:lnTo>
                <a:lnTo>
                  <a:pt x="74" y="4"/>
                </a:lnTo>
                <a:lnTo>
                  <a:pt x="79" y="5"/>
                </a:lnTo>
                <a:close/>
              </a:path>
            </a:pathLst>
          </a:custGeom>
          <a:solidFill>
            <a:srgbClr val="BFBFBF"/>
          </a:solidFill>
          <a:ln w="9525">
            <a:noFill/>
            <a:round/>
            <a:headEnd/>
            <a:tailEnd/>
          </a:ln>
        </p:spPr>
        <p:txBody>
          <a:bodyPr/>
          <a:lstStyle/>
          <a:p>
            <a:endParaRPr lang="es-ES"/>
          </a:p>
        </p:txBody>
      </p:sp>
      <p:sp>
        <p:nvSpPr>
          <p:cNvPr id="67611" name="Freeform 27"/>
          <p:cNvSpPr>
            <a:spLocks/>
          </p:cNvSpPr>
          <p:nvPr/>
        </p:nvSpPr>
        <p:spPr bwMode="auto">
          <a:xfrm>
            <a:off x="468313" y="2438400"/>
            <a:ext cx="50800" cy="79375"/>
          </a:xfrm>
          <a:custGeom>
            <a:avLst/>
            <a:gdLst>
              <a:gd name="T0" fmla="*/ 2147483647 w 64"/>
              <a:gd name="T1" fmla="*/ 2147483647 h 99"/>
              <a:gd name="T2" fmla="*/ 2147483647 w 64"/>
              <a:gd name="T3" fmla="*/ 2147483647 h 99"/>
              <a:gd name="T4" fmla="*/ 2147483647 w 64"/>
              <a:gd name="T5" fmla="*/ 2147483647 h 99"/>
              <a:gd name="T6" fmla="*/ 2147483647 w 64"/>
              <a:gd name="T7" fmla="*/ 2147483647 h 99"/>
              <a:gd name="T8" fmla="*/ 2147483647 w 64"/>
              <a:gd name="T9" fmla="*/ 2147483647 h 99"/>
              <a:gd name="T10" fmla="*/ 2147483647 w 64"/>
              <a:gd name="T11" fmla="*/ 2147483647 h 99"/>
              <a:gd name="T12" fmla="*/ 2147483647 w 64"/>
              <a:gd name="T13" fmla="*/ 2147483647 h 99"/>
              <a:gd name="T14" fmla="*/ 2147483647 w 64"/>
              <a:gd name="T15" fmla="*/ 2147483647 h 99"/>
              <a:gd name="T16" fmla="*/ 2147483647 w 64"/>
              <a:gd name="T17" fmla="*/ 2147483647 h 99"/>
              <a:gd name="T18" fmla="*/ 2147483647 w 64"/>
              <a:gd name="T19" fmla="*/ 2147483647 h 99"/>
              <a:gd name="T20" fmla="*/ 2147483647 w 64"/>
              <a:gd name="T21" fmla="*/ 2147483647 h 99"/>
              <a:gd name="T22" fmla="*/ 2147483647 w 64"/>
              <a:gd name="T23" fmla="*/ 2147483647 h 99"/>
              <a:gd name="T24" fmla="*/ 0 w 64"/>
              <a:gd name="T25" fmla="*/ 2147483647 h 99"/>
              <a:gd name="T26" fmla="*/ 2147483647 w 64"/>
              <a:gd name="T27" fmla="*/ 2147483647 h 99"/>
              <a:gd name="T28" fmla="*/ 2147483647 w 64"/>
              <a:gd name="T29" fmla="*/ 2147483647 h 99"/>
              <a:gd name="T30" fmla="*/ 2147483647 w 64"/>
              <a:gd name="T31" fmla="*/ 2147483647 h 99"/>
              <a:gd name="T32" fmla="*/ 2147483647 w 64"/>
              <a:gd name="T33" fmla="*/ 2147483647 h 99"/>
              <a:gd name="T34" fmla="*/ 2147483647 w 64"/>
              <a:gd name="T35" fmla="*/ 2147483647 h 99"/>
              <a:gd name="T36" fmla="*/ 2147483647 w 64"/>
              <a:gd name="T37" fmla="*/ 0 h 99"/>
              <a:gd name="T38" fmla="*/ 2147483647 w 64"/>
              <a:gd name="T39" fmla="*/ 0 h 99"/>
              <a:gd name="T40" fmla="*/ 2147483647 w 64"/>
              <a:gd name="T41" fmla="*/ 0 h 99"/>
              <a:gd name="T42" fmla="*/ 2147483647 w 64"/>
              <a:gd name="T43" fmla="*/ 2147483647 h 99"/>
              <a:gd name="T44" fmla="*/ 2147483647 w 64"/>
              <a:gd name="T45" fmla="*/ 2147483647 h 99"/>
              <a:gd name="T46" fmla="*/ 2147483647 w 64"/>
              <a:gd name="T47" fmla="*/ 2147483647 h 99"/>
              <a:gd name="T48" fmla="*/ 2147483647 w 64"/>
              <a:gd name="T49" fmla="*/ 2147483647 h 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99"/>
              <a:gd name="T77" fmla="*/ 64 w 64"/>
              <a:gd name="T78" fmla="*/ 99 h 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99">
                <a:moveTo>
                  <a:pt x="64" y="13"/>
                </a:moveTo>
                <a:lnTo>
                  <a:pt x="61" y="35"/>
                </a:lnTo>
                <a:lnTo>
                  <a:pt x="57" y="56"/>
                </a:lnTo>
                <a:lnTo>
                  <a:pt x="53" y="77"/>
                </a:lnTo>
                <a:lnTo>
                  <a:pt x="49" y="99"/>
                </a:lnTo>
                <a:lnTo>
                  <a:pt x="43" y="90"/>
                </a:lnTo>
                <a:lnTo>
                  <a:pt x="38" y="82"/>
                </a:lnTo>
                <a:lnTo>
                  <a:pt x="30" y="73"/>
                </a:lnTo>
                <a:lnTo>
                  <a:pt x="23" y="63"/>
                </a:lnTo>
                <a:lnTo>
                  <a:pt x="16" y="54"/>
                </a:lnTo>
                <a:lnTo>
                  <a:pt x="9" y="45"/>
                </a:lnTo>
                <a:lnTo>
                  <a:pt x="3" y="37"/>
                </a:lnTo>
                <a:lnTo>
                  <a:pt x="0" y="28"/>
                </a:lnTo>
                <a:lnTo>
                  <a:pt x="1" y="22"/>
                </a:lnTo>
                <a:lnTo>
                  <a:pt x="3" y="16"/>
                </a:lnTo>
                <a:lnTo>
                  <a:pt x="6" y="10"/>
                </a:lnTo>
                <a:lnTo>
                  <a:pt x="11" y="6"/>
                </a:lnTo>
                <a:lnTo>
                  <a:pt x="17" y="2"/>
                </a:lnTo>
                <a:lnTo>
                  <a:pt x="23" y="0"/>
                </a:lnTo>
                <a:lnTo>
                  <a:pt x="30" y="0"/>
                </a:lnTo>
                <a:lnTo>
                  <a:pt x="38" y="0"/>
                </a:lnTo>
                <a:lnTo>
                  <a:pt x="44" y="2"/>
                </a:lnTo>
                <a:lnTo>
                  <a:pt x="51" y="5"/>
                </a:lnTo>
                <a:lnTo>
                  <a:pt x="58" y="8"/>
                </a:lnTo>
                <a:lnTo>
                  <a:pt x="64" y="13"/>
                </a:lnTo>
                <a:close/>
              </a:path>
            </a:pathLst>
          </a:custGeom>
          <a:solidFill>
            <a:srgbClr val="BFBFBF"/>
          </a:solidFill>
          <a:ln w="9525">
            <a:noFill/>
            <a:round/>
            <a:headEnd/>
            <a:tailEnd/>
          </a:ln>
        </p:spPr>
        <p:txBody>
          <a:bodyPr/>
          <a:lstStyle/>
          <a:p>
            <a:endParaRPr lang="es-ES"/>
          </a:p>
        </p:txBody>
      </p:sp>
      <p:sp>
        <p:nvSpPr>
          <p:cNvPr id="67612" name="Freeform 28"/>
          <p:cNvSpPr>
            <a:spLocks/>
          </p:cNvSpPr>
          <p:nvPr/>
        </p:nvSpPr>
        <p:spPr bwMode="auto">
          <a:xfrm>
            <a:off x="242888" y="2120900"/>
            <a:ext cx="728662" cy="1101725"/>
          </a:xfrm>
          <a:custGeom>
            <a:avLst/>
            <a:gdLst>
              <a:gd name="T0" fmla="*/ 2147483647 w 917"/>
              <a:gd name="T1" fmla="*/ 2147483647 h 1388"/>
              <a:gd name="T2" fmla="*/ 2147483647 w 917"/>
              <a:gd name="T3" fmla="*/ 2147483647 h 1388"/>
              <a:gd name="T4" fmla="*/ 2147483647 w 917"/>
              <a:gd name="T5" fmla="*/ 2147483647 h 1388"/>
              <a:gd name="T6" fmla="*/ 2147483647 w 917"/>
              <a:gd name="T7" fmla="*/ 2147483647 h 1388"/>
              <a:gd name="T8" fmla="*/ 2147483647 w 917"/>
              <a:gd name="T9" fmla="*/ 2147483647 h 1388"/>
              <a:gd name="T10" fmla="*/ 2147483647 w 917"/>
              <a:gd name="T11" fmla="*/ 2147483647 h 1388"/>
              <a:gd name="T12" fmla="*/ 2147483647 w 917"/>
              <a:gd name="T13" fmla="*/ 2147483647 h 1388"/>
              <a:gd name="T14" fmla="*/ 2147483647 w 917"/>
              <a:gd name="T15" fmla="*/ 2147483647 h 1388"/>
              <a:gd name="T16" fmla="*/ 2147483647 w 917"/>
              <a:gd name="T17" fmla="*/ 2147483647 h 1388"/>
              <a:gd name="T18" fmla="*/ 2147483647 w 917"/>
              <a:gd name="T19" fmla="*/ 2147483647 h 1388"/>
              <a:gd name="T20" fmla="*/ 2147483647 w 917"/>
              <a:gd name="T21" fmla="*/ 2147483647 h 1388"/>
              <a:gd name="T22" fmla="*/ 2147483647 w 917"/>
              <a:gd name="T23" fmla="*/ 2147483647 h 1388"/>
              <a:gd name="T24" fmla="*/ 2147483647 w 917"/>
              <a:gd name="T25" fmla="*/ 2147483647 h 1388"/>
              <a:gd name="T26" fmla="*/ 2147483647 w 917"/>
              <a:gd name="T27" fmla="*/ 2147483647 h 1388"/>
              <a:gd name="T28" fmla="*/ 2147483647 w 917"/>
              <a:gd name="T29" fmla="*/ 2147483647 h 1388"/>
              <a:gd name="T30" fmla="*/ 2147483647 w 917"/>
              <a:gd name="T31" fmla="*/ 2147483647 h 1388"/>
              <a:gd name="T32" fmla="*/ 2147483647 w 917"/>
              <a:gd name="T33" fmla="*/ 2147483647 h 1388"/>
              <a:gd name="T34" fmla="*/ 2147483647 w 917"/>
              <a:gd name="T35" fmla="*/ 2147483647 h 1388"/>
              <a:gd name="T36" fmla="*/ 2147483647 w 917"/>
              <a:gd name="T37" fmla="*/ 2147483647 h 1388"/>
              <a:gd name="T38" fmla="*/ 2147483647 w 917"/>
              <a:gd name="T39" fmla="*/ 2147483647 h 1388"/>
              <a:gd name="T40" fmla="*/ 2147483647 w 917"/>
              <a:gd name="T41" fmla="*/ 2147483647 h 1388"/>
              <a:gd name="T42" fmla="*/ 2147483647 w 917"/>
              <a:gd name="T43" fmla="*/ 2147483647 h 1388"/>
              <a:gd name="T44" fmla="*/ 2147483647 w 917"/>
              <a:gd name="T45" fmla="*/ 2147483647 h 1388"/>
              <a:gd name="T46" fmla="*/ 2147483647 w 917"/>
              <a:gd name="T47" fmla="*/ 2147483647 h 1388"/>
              <a:gd name="T48" fmla="*/ 2147483647 w 917"/>
              <a:gd name="T49" fmla="*/ 2147483647 h 1388"/>
              <a:gd name="T50" fmla="*/ 2147483647 w 917"/>
              <a:gd name="T51" fmla="*/ 2147483647 h 1388"/>
              <a:gd name="T52" fmla="*/ 2147483647 w 917"/>
              <a:gd name="T53" fmla="*/ 2147483647 h 1388"/>
              <a:gd name="T54" fmla="*/ 2147483647 w 917"/>
              <a:gd name="T55" fmla="*/ 2147483647 h 1388"/>
              <a:gd name="T56" fmla="*/ 2147483647 w 917"/>
              <a:gd name="T57" fmla="*/ 2147483647 h 1388"/>
              <a:gd name="T58" fmla="*/ 2147483647 w 917"/>
              <a:gd name="T59" fmla="*/ 2147483647 h 1388"/>
              <a:gd name="T60" fmla="*/ 2147483647 w 917"/>
              <a:gd name="T61" fmla="*/ 2147483647 h 1388"/>
              <a:gd name="T62" fmla="*/ 2147483647 w 917"/>
              <a:gd name="T63" fmla="*/ 2147483647 h 1388"/>
              <a:gd name="T64" fmla="*/ 2147483647 w 917"/>
              <a:gd name="T65" fmla="*/ 2147483647 h 1388"/>
              <a:gd name="T66" fmla="*/ 2147483647 w 917"/>
              <a:gd name="T67" fmla="*/ 2147483647 h 1388"/>
              <a:gd name="T68" fmla="*/ 2147483647 w 917"/>
              <a:gd name="T69" fmla="*/ 2147483647 h 1388"/>
              <a:gd name="T70" fmla="*/ 2147483647 w 917"/>
              <a:gd name="T71" fmla="*/ 2147483647 h 1388"/>
              <a:gd name="T72" fmla="*/ 2147483647 w 917"/>
              <a:gd name="T73" fmla="*/ 2147483647 h 1388"/>
              <a:gd name="T74" fmla="*/ 2147483647 w 917"/>
              <a:gd name="T75" fmla="*/ 2147483647 h 1388"/>
              <a:gd name="T76" fmla="*/ 2147483647 w 917"/>
              <a:gd name="T77" fmla="*/ 2147483647 h 1388"/>
              <a:gd name="T78" fmla="*/ 2147483647 w 917"/>
              <a:gd name="T79" fmla="*/ 2147483647 h 1388"/>
              <a:gd name="T80" fmla="*/ 2147483647 w 917"/>
              <a:gd name="T81" fmla="*/ 2147483647 h 1388"/>
              <a:gd name="T82" fmla="*/ 2147483647 w 917"/>
              <a:gd name="T83" fmla="*/ 2147483647 h 1388"/>
              <a:gd name="T84" fmla="*/ 2147483647 w 917"/>
              <a:gd name="T85" fmla="*/ 2147483647 h 1388"/>
              <a:gd name="T86" fmla="*/ 2147483647 w 917"/>
              <a:gd name="T87" fmla="*/ 2147483647 h 1388"/>
              <a:gd name="T88" fmla="*/ 2147483647 w 917"/>
              <a:gd name="T89" fmla="*/ 2147483647 h 1388"/>
              <a:gd name="T90" fmla="*/ 2147483647 w 917"/>
              <a:gd name="T91" fmla="*/ 2147483647 h 1388"/>
              <a:gd name="T92" fmla="*/ 2147483647 w 917"/>
              <a:gd name="T93" fmla="*/ 2147483647 h 1388"/>
              <a:gd name="T94" fmla="*/ 2147483647 w 917"/>
              <a:gd name="T95" fmla="*/ 2147483647 h 1388"/>
              <a:gd name="T96" fmla="*/ 2147483647 w 917"/>
              <a:gd name="T97" fmla="*/ 2147483647 h 1388"/>
              <a:gd name="T98" fmla="*/ 2147483647 w 917"/>
              <a:gd name="T99" fmla="*/ 2147483647 h 1388"/>
              <a:gd name="T100" fmla="*/ 2147483647 w 917"/>
              <a:gd name="T101" fmla="*/ 2147483647 h 1388"/>
              <a:gd name="T102" fmla="*/ 2147483647 w 917"/>
              <a:gd name="T103" fmla="*/ 2147483647 h 1388"/>
              <a:gd name="T104" fmla="*/ 2147483647 w 917"/>
              <a:gd name="T105" fmla="*/ 2147483647 h 1388"/>
              <a:gd name="T106" fmla="*/ 2147483647 w 917"/>
              <a:gd name="T107" fmla="*/ 2147483647 h 1388"/>
              <a:gd name="T108" fmla="*/ 2147483647 w 917"/>
              <a:gd name="T109" fmla="*/ 2147483647 h 13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17"/>
              <a:gd name="T166" fmla="*/ 0 h 1388"/>
              <a:gd name="T167" fmla="*/ 917 w 917"/>
              <a:gd name="T168" fmla="*/ 1388 h 13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17" h="1388">
                <a:moveTo>
                  <a:pt x="503" y="130"/>
                </a:moveTo>
                <a:lnTo>
                  <a:pt x="515" y="153"/>
                </a:lnTo>
                <a:lnTo>
                  <a:pt x="523" y="178"/>
                </a:lnTo>
                <a:lnTo>
                  <a:pt x="526" y="203"/>
                </a:lnTo>
                <a:lnTo>
                  <a:pt x="527" y="228"/>
                </a:lnTo>
                <a:lnTo>
                  <a:pt x="525" y="253"/>
                </a:lnTo>
                <a:lnTo>
                  <a:pt x="518" y="279"/>
                </a:lnTo>
                <a:lnTo>
                  <a:pt x="509" y="303"/>
                </a:lnTo>
                <a:lnTo>
                  <a:pt x="496" y="326"/>
                </a:lnTo>
                <a:lnTo>
                  <a:pt x="505" y="321"/>
                </a:lnTo>
                <a:lnTo>
                  <a:pt x="516" y="318"/>
                </a:lnTo>
                <a:lnTo>
                  <a:pt x="525" y="314"/>
                </a:lnTo>
                <a:lnTo>
                  <a:pt x="535" y="312"/>
                </a:lnTo>
                <a:lnTo>
                  <a:pt x="546" y="311"/>
                </a:lnTo>
                <a:lnTo>
                  <a:pt x="556" y="312"/>
                </a:lnTo>
                <a:lnTo>
                  <a:pt x="566" y="313"/>
                </a:lnTo>
                <a:lnTo>
                  <a:pt x="577" y="318"/>
                </a:lnTo>
                <a:lnTo>
                  <a:pt x="585" y="322"/>
                </a:lnTo>
                <a:lnTo>
                  <a:pt x="594" y="326"/>
                </a:lnTo>
                <a:lnTo>
                  <a:pt x="603" y="330"/>
                </a:lnTo>
                <a:lnTo>
                  <a:pt x="613" y="334"/>
                </a:lnTo>
                <a:lnTo>
                  <a:pt x="622" y="336"/>
                </a:lnTo>
                <a:lnTo>
                  <a:pt x="631" y="339"/>
                </a:lnTo>
                <a:lnTo>
                  <a:pt x="640" y="339"/>
                </a:lnTo>
                <a:lnTo>
                  <a:pt x="651" y="336"/>
                </a:lnTo>
                <a:lnTo>
                  <a:pt x="660" y="333"/>
                </a:lnTo>
                <a:lnTo>
                  <a:pt x="668" y="328"/>
                </a:lnTo>
                <a:lnTo>
                  <a:pt x="675" y="322"/>
                </a:lnTo>
                <a:lnTo>
                  <a:pt x="682" y="316"/>
                </a:lnTo>
                <a:lnTo>
                  <a:pt x="686" y="307"/>
                </a:lnTo>
                <a:lnTo>
                  <a:pt x="690" y="299"/>
                </a:lnTo>
                <a:lnTo>
                  <a:pt x="693" y="290"/>
                </a:lnTo>
                <a:lnTo>
                  <a:pt x="694" y="281"/>
                </a:lnTo>
                <a:lnTo>
                  <a:pt x="694" y="273"/>
                </a:lnTo>
                <a:lnTo>
                  <a:pt x="693" y="264"/>
                </a:lnTo>
                <a:lnTo>
                  <a:pt x="691" y="256"/>
                </a:lnTo>
                <a:lnTo>
                  <a:pt x="689" y="248"/>
                </a:lnTo>
                <a:lnTo>
                  <a:pt x="701" y="261"/>
                </a:lnTo>
                <a:lnTo>
                  <a:pt x="706" y="277"/>
                </a:lnTo>
                <a:lnTo>
                  <a:pt x="707" y="295"/>
                </a:lnTo>
                <a:lnTo>
                  <a:pt x="708" y="313"/>
                </a:lnTo>
                <a:lnTo>
                  <a:pt x="707" y="327"/>
                </a:lnTo>
                <a:lnTo>
                  <a:pt x="705" y="340"/>
                </a:lnTo>
                <a:lnTo>
                  <a:pt x="700" y="352"/>
                </a:lnTo>
                <a:lnTo>
                  <a:pt x="694" y="363"/>
                </a:lnTo>
                <a:lnTo>
                  <a:pt x="686" y="374"/>
                </a:lnTo>
                <a:lnTo>
                  <a:pt x="677" y="383"/>
                </a:lnTo>
                <a:lnTo>
                  <a:pt x="667" y="392"/>
                </a:lnTo>
                <a:lnTo>
                  <a:pt x="655" y="400"/>
                </a:lnTo>
                <a:lnTo>
                  <a:pt x="644" y="405"/>
                </a:lnTo>
                <a:lnTo>
                  <a:pt x="632" y="410"/>
                </a:lnTo>
                <a:lnTo>
                  <a:pt x="619" y="413"/>
                </a:lnTo>
                <a:lnTo>
                  <a:pt x="608" y="416"/>
                </a:lnTo>
                <a:lnTo>
                  <a:pt x="595" y="417"/>
                </a:lnTo>
                <a:lnTo>
                  <a:pt x="584" y="418"/>
                </a:lnTo>
                <a:lnTo>
                  <a:pt x="571" y="418"/>
                </a:lnTo>
                <a:lnTo>
                  <a:pt x="560" y="417"/>
                </a:lnTo>
                <a:lnTo>
                  <a:pt x="545" y="415"/>
                </a:lnTo>
                <a:lnTo>
                  <a:pt x="532" y="409"/>
                </a:lnTo>
                <a:lnTo>
                  <a:pt x="519" y="401"/>
                </a:lnTo>
                <a:lnTo>
                  <a:pt x="509" y="392"/>
                </a:lnTo>
                <a:lnTo>
                  <a:pt x="497" y="383"/>
                </a:lnTo>
                <a:lnTo>
                  <a:pt x="485" y="377"/>
                </a:lnTo>
                <a:lnTo>
                  <a:pt x="472" y="371"/>
                </a:lnTo>
                <a:lnTo>
                  <a:pt x="457" y="370"/>
                </a:lnTo>
                <a:lnTo>
                  <a:pt x="451" y="371"/>
                </a:lnTo>
                <a:lnTo>
                  <a:pt x="447" y="374"/>
                </a:lnTo>
                <a:lnTo>
                  <a:pt x="442" y="379"/>
                </a:lnTo>
                <a:lnTo>
                  <a:pt x="440" y="385"/>
                </a:lnTo>
                <a:lnTo>
                  <a:pt x="439" y="393"/>
                </a:lnTo>
                <a:lnTo>
                  <a:pt x="439" y="401"/>
                </a:lnTo>
                <a:lnTo>
                  <a:pt x="439" y="410"/>
                </a:lnTo>
                <a:lnTo>
                  <a:pt x="440" y="418"/>
                </a:lnTo>
                <a:lnTo>
                  <a:pt x="466" y="420"/>
                </a:lnTo>
                <a:lnTo>
                  <a:pt x="492" y="424"/>
                </a:lnTo>
                <a:lnTo>
                  <a:pt x="517" y="428"/>
                </a:lnTo>
                <a:lnTo>
                  <a:pt x="542" y="434"/>
                </a:lnTo>
                <a:lnTo>
                  <a:pt x="568" y="441"/>
                </a:lnTo>
                <a:lnTo>
                  <a:pt x="592" y="449"/>
                </a:lnTo>
                <a:lnTo>
                  <a:pt x="616" y="458"/>
                </a:lnTo>
                <a:lnTo>
                  <a:pt x="640" y="468"/>
                </a:lnTo>
                <a:lnTo>
                  <a:pt x="663" y="479"/>
                </a:lnTo>
                <a:lnTo>
                  <a:pt x="686" y="491"/>
                </a:lnTo>
                <a:lnTo>
                  <a:pt x="709" y="502"/>
                </a:lnTo>
                <a:lnTo>
                  <a:pt x="730" y="516"/>
                </a:lnTo>
                <a:lnTo>
                  <a:pt x="752" y="529"/>
                </a:lnTo>
                <a:lnTo>
                  <a:pt x="772" y="544"/>
                </a:lnTo>
                <a:lnTo>
                  <a:pt x="792" y="559"/>
                </a:lnTo>
                <a:lnTo>
                  <a:pt x="811" y="573"/>
                </a:lnTo>
                <a:lnTo>
                  <a:pt x="826" y="586"/>
                </a:lnTo>
                <a:lnTo>
                  <a:pt x="841" y="600"/>
                </a:lnTo>
                <a:lnTo>
                  <a:pt x="855" y="615"/>
                </a:lnTo>
                <a:lnTo>
                  <a:pt x="867" y="630"/>
                </a:lnTo>
                <a:lnTo>
                  <a:pt x="881" y="646"/>
                </a:lnTo>
                <a:lnTo>
                  <a:pt x="893" y="663"/>
                </a:lnTo>
                <a:lnTo>
                  <a:pt x="905" y="681"/>
                </a:lnTo>
                <a:lnTo>
                  <a:pt x="917" y="698"/>
                </a:lnTo>
                <a:lnTo>
                  <a:pt x="913" y="707"/>
                </a:lnTo>
                <a:lnTo>
                  <a:pt x="908" y="714"/>
                </a:lnTo>
                <a:lnTo>
                  <a:pt x="902" y="721"/>
                </a:lnTo>
                <a:lnTo>
                  <a:pt x="897" y="729"/>
                </a:lnTo>
                <a:lnTo>
                  <a:pt x="891" y="736"/>
                </a:lnTo>
                <a:lnTo>
                  <a:pt x="886" y="743"/>
                </a:lnTo>
                <a:lnTo>
                  <a:pt x="880" y="749"/>
                </a:lnTo>
                <a:lnTo>
                  <a:pt x="873" y="753"/>
                </a:lnTo>
                <a:lnTo>
                  <a:pt x="864" y="755"/>
                </a:lnTo>
                <a:lnTo>
                  <a:pt x="855" y="754"/>
                </a:lnTo>
                <a:lnTo>
                  <a:pt x="848" y="749"/>
                </a:lnTo>
                <a:lnTo>
                  <a:pt x="842" y="739"/>
                </a:lnTo>
                <a:lnTo>
                  <a:pt x="837" y="731"/>
                </a:lnTo>
                <a:lnTo>
                  <a:pt x="827" y="716"/>
                </a:lnTo>
                <a:lnTo>
                  <a:pt x="815" y="704"/>
                </a:lnTo>
                <a:lnTo>
                  <a:pt x="803" y="691"/>
                </a:lnTo>
                <a:lnTo>
                  <a:pt x="790" y="681"/>
                </a:lnTo>
                <a:lnTo>
                  <a:pt x="776" y="671"/>
                </a:lnTo>
                <a:lnTo>
                  <a:pt x="761" y="663"/>
                </a:lnTo>
                <a:lnTo>
                  <a:pt x="746" y="656"/>
                </a:lnTo>
                <a:lnTo>
                  <a:pt x="730" y="649"/>
                </a:lnTo>
                <a:lnTo>
                  <a:pt x="717" y="646"/>
                </a:lnTo>
                <a:lnTo>
                  <a:pt x="705" y="643"/>
                </a:lnTo>
                <a:lnTo>
                  <a:pt x="692" y="640"/>
                </a:lnTo>
                <a:lnTo>
                  <a:pt x="681" y="639"/>
                </a:lnTo>
                <a:lnTo>
                  <a:pt x="668" y="639"/>
                </a:lnTo>
                <a:lnTo>
                  <a:pt x="655" y="639"/>
                </a:lnTo>
                <a:lnTo>
                  <a:pt x="644" y="640"/>
                </a:lnTo>
                <a:lnTo>
                  <a:pt x="631" y="643"/>
                </a:lnTo>
                <a:lnTo>
                  <a:pt x="628" y="645"/>
                </a:lnTo>
                <a:lnTo>
                  <a:pt x="621" y="671"/>
                </a:lnTo>
                <a:lnTo>
                  <a:pt x="616" y="699"/>
                </a:lnTo>
                <a:lnTo>
                  <a:pt x="616" y="725"/>
                </a:lnTo>
                <a:lnTo>
                  <a:pt x="623" y="752"/>
                </a:lnTo>
                <a:lnTo>
                  <a:pt x="629" y="765"/>
                </a:lnTo>
                <a:lnTo>
                  <a:pt x="637" y="775"/>
                </a:lnTo>
                <a:lnTo>
                  <a:pt x="645" y="784"/>
                </a:lnTo>
                <a:lnTo>
                  <a:pt x="654" y="792"/>
                </a:lnTo>
                <a:lnTo>
                  <a:pt x="663" y="800"/>
                </a:lnTo>
                <a:lnTo>
                  <a:pt x="674" y="808"/>
                </a:lnTo>
                <a:lnTo>
                  <a:pt x="684" y="815"/>
                </a:lnTo>
                <a:lnTo>
                  <a:pt x="694" y="823"/>
                </a:lnTo>
                <a:lnTo>
                  <a:pt x="736" y="863"/>
                </a:lnTo>
                <a:lnTo>
                  <a:pt x="765" y="907"/>
                </a:lnTo>
                <a:lnTo>
                  <a:pt x="782" y="955"/>
                </a:lnTo>
                <a:lnTo>
                  <a:pt x="792" y="1001"/>
                </a:lnTo>
                <a:lnTo>
                  <a:pt x="797" y="1043"/>
                </a:lnTo>
                <a:lnTo>
                  <a:pt x="798" y="1081"/>
                </a:lnTo>
                <a:lnTo>
                  <a:pt x="799" y="1110"/>
                </a:lnTo>
                <a:lnTo>
                  <a:pt x="802" y="1127"/>
                </a:lnTo>
                <a:lnTo>
                  <a:pt x="808" y="1144"/>
                </a:lnTo>
                <a:lnTo>
                  <a:pt x="816" y="1160"/>
                </a:lnTo>
                <a:lnTo>
                  <a:pt x="826" y="1175"/>
                </a:lnTo>
                <a:lnTo>
                  <a:pt x="835" y="1191"/>
                </a:lnTo>
                <a:lnTo>
                  <a:pt x="844" y="1207"/>
                </a:lnTo>
                <a:lnTo>
                  <a:pt x="851" y="1222"/>
                </a:lnTo>
                <a:lnTo>
                  <a:pt x="858" y="1238"/>
                </a:lnTo>
                <a:lnTo>
                  <a:pt x="861" y="1254"/>
                </a:lnTo>
                <a:lnTo>
                  <a:pt x="860" y="1256"/>
                </a:lnTo>
                <a:lnTo>
                  <a:pt x="858" y="1258"/>
                </a:lnTo>
                <a:lnTo>
                  <a:pt x="855" y="1258"/>
                </a:lnTo>
                <a:lnTo>
                  <a:pt x="851" y="1258"/>
                </a:lnTo>
                <a:lnTo>
                  <a:pt x="834" y="1256"/>
                </a:lnTo>
                <a:lnTo>
                  <a:pt x="816" y="1254"/>
                </a:lnTo>
                <a:lnTo>
                  <a:pt x="798" y="1252"/>
                </a:lnTo>
                <a:lnTo>
                  <a:pt x="781" y="1250"/>
                </a:lnTo>
                <a:lnTo>
                  <a:pt x="763" y="1245"/>
                </a:lnTo>
                <a:lnTo>
                  <a:pt x="747" y="1238"/>
                </a:lnTo>
                <a:lnTo>
                  <a:pt x="735" y="1228"/>
                </a:lnTo>
                <a:lnTo>
                  <a:pt x="723" y="1215"/>
                </a:lnTo>
                <a:lnTo>
                  <a:pt x="716" y="1197"/>
                </a:lnTo>
                <a:lnTo>
                  <a:pt x="717" y="1176"/>
                </a:lnTo>
                <a:lnTo>
                  <a:pt x="721" y="1155"/>
                </a:lnTo>
                <a:lnTo>
                  <a:pt x="722" y="1134"/>
                </a:lnTo>
                <a:lnTo>
                  <a:pt x="721" y="1122"/>
                </a:lnTo>
                <a:lnTo>
                  <a:pt x="719" y="1110"/>
                </a:lnTo>
                <a:lnTo>
                  <a:pt x="715" y="1097"/>
                </a:lnTo>
                <a:lnTo>
                  <a:pt x="712" y="1085"/>
                </a:lnTo>
                <a:lnTo>
                  <a:pt x="707" y="1073"/>
                </a:lnTo>
                <a:lnTo>
                  <a:pt x="700" y="1062"/>
                </a:lnTo>
                <a:lnTo>
                  <a:pt x="693" y="1050"/>
                </a:lnTo>
                <a:lnTo>
                  <a:pt x="684" y="1040"/>
                </a:lnTo>
                <a:lnTo>
                  <a:pt x="671" y="1026"/>
                </a:lnTo>
                <a:lnTo>
                  <a:pt x="657" y="1013"/>
                </a:lnTo>
                <a:lnTo>
                  <a:pt x="642" y="1001"/>
                </a:lnTo>
                <a:lnTo>
                  <a:pt x="628" y="989"/>
                </a:lnTo>
                <a:lnTo>
                  <a:pt x="611" y="979"/>
                </a:lnTo>
                <a:lnTo>
                  <a:pt x="594" y="971"/>
                </a:lnTo>
                <a:lnTo>
                  <a:pt x="576" y="965"/>
                </a:lnTo>
                <a:lnTo>
                  <a:pt x="556" y="962"/>
                </a:lnTo>
                <a:lnTo>
                  <a:pt x="539" y="963"/>
                </a:lnTo>
                <a:lnTo>
                  <a:pt x="520" y="967"/>
                </a:lnTo>
                <a:lnTo>
                  <a:pt x="504" y="974"/>
                </a:lnTo>
                <a:lnTo>
                  <a:pt x="487" y="983"/>
                </a:lnTo>
                <a:lnTo>
                  <a:pt x="472" y="994"/>
                </a:lnTo>
                <a:lnTo>
                  <a:pt x="457" y="1007"/>
                </a:lnTo>
                <a:lnTo>
                  <a:pt x="443" y="1019"/>
                </a:lnTo>
                <a:lnTo>
                  <a:pt x="430" y="1032"/>
                </a:lnTo>
                <a:lnTo>
                  <a:pt x="414" y="1054"/>
                </a:lnTo>
                <a:lnTo>
                  <a:pt x="404" y="1077"/>
                </a:lnTo>
                <a:lnTo>
                  <a:pt x="397" y="1102"/>
                </a:lnTo>
                <a:lnTo>
                  <a:pt x="395" y="1127"/>
                </a:lnTo>
                <a:lnTo>
                  <a:pt x="396" y="1154"/>
                </a:lnTo>
                <a:lnTo>
                  <a:pt x="402" y="1179"/>
                </a:lnTo>
                <a:lnTo>
                  <a:pt x="409" y="1205"/>
                </a:lnTo>
                <a:lnTo>
                  <a:pt x="419" y="1229"/>
                </a:lnTo>
                <a:lnTo>
                  <a:pt x="428" y="1241"/>
                </a:lnTo>
                <a:lnTo>
                  <a:pt x="439" y="1252"/>
                </a:lnTo>
                <a:lnTo>
                  <a:pt x="448" y="1262"/>
                </a:lnTo>
                <a:lnTo>
                  <a:pt x="452" y="1275"/>
                </a:lnTo>
                <a:lnTo>
                  <a:pt x="451" y="1293"/>
                </a:lnTo>
                <a:lnTo>
                  <a:pt x="448" y="1311"/>
                </a:lnTo>
                <a:lnTo>
                  <a:pt x="441" y="1327"/>
                </a:lnTo>
                <a:lnTo>
                  <a:pt x="432" y="1340"/>
                </a:lnTo>
                <a:lnTo>
                  <a:pt x="419" y="1354"/>
                </a:lnTo>
                <a:lnTo>
                  <a:pt x="406" y="1367"/>
                </a:lnTo>
                <a:lnTo>
                  <a:pt x="391" y="1377"/>
                </a:lnTo>
                <a:lnTo>
                  <a:pt x="375" y="1387"/>
                </a:lnTo>
                <a:lnTo>
                  <a:pt x="371" y="1388"/>
                </a:lnTo>
                <a:lnTo>
                  <a:pt x="366" y="1388"/>
                </a:lnTo>
                <a:lnTo>
                  <a:pt x="361" y="1385"/>
                </a:lnTo>
                <a:lnTo>
                  <a:pt x="358" y="1383"/>
                </a:lnTo>
                <a:lnTo>
                  <a:pt x="344" y="1352"/>
                </a:lnTo>
                <a:lnTo>
                  <a:pt x="336" y="1319"/>
                </a:lnTo>
                <a:lnTo>
                  <a:pt x="334" y="1285"/>
                </a:lnTo>
                <a:lnTo>
                  <a:pt x="335" y="1251"/>
                </a:lnTo>
                <a:lnTo>
                  <a:pt x="334" y="1245"/>
                </a:lnTo>
                <a:lnTo>
                  <a:pt x="328" y="1240"/>
                </a:lnTo>
                <a:lnTo>
                  <a:pt x="322" y="1237"/>
                </a:lnTo>
                <a:lnTo>
                  <a:pt x="318" y="1231"/>
                </a:lnTo>
                <a:lnTo>
                  <a:pt x="303" y="1209"/>
                </a:lnTo>
                <a:lnTo>
                  <a:pt x="290" y="1187"/>
                </a:lnTo>
                <a:lnTo>
                  <a:pt x="280" y="1165"/>
                </a:lnTo>
                <a:lnTo>
                  <a:pt x="271" y="1142"/>
                </a:lnTo>
                <a:lnTo>
                  <a:pt x="265" y="1118"/>
                </a:lnTo>
                <a:lnTo>
                  <a:pt x="261" y="1095"/>
                </a:lnTo>
                <a:lnTo>
                  <a:pt x="258" y="1071"/>
                </a:lnTo>
                <a:lnTo>
                  <a:pt x="258" y="1047"/>
                </a:lnTo>
                <a:lnTo>
                  <a:pt x="259" y="1027"/>
                </a:lnTo>
                <a:lnTo>
                  <a:pt x="261" y="1007"/>
                </a:lnTo>
                <a:lnTo>
                  <a:pt x="266" y="986"/>
                </a:lnTo>
                <a:lnTo>
                  <a:pt x="271" y="965"/>
                </a:lnTo>
                <a:lnTo>
                  <a:pt x="277" y="944"/>
                </a:lnTo>
                <a:lnTo>
                  <a:pt x="284" y="925"/>
                </a:lnTo>
                <a:lnTo>
                  <a:pt x="292" y="905"/>
                </a:lnTo>
                <a:lnTo>
                  <a:pt x="301" y="887"/>
                </a:lnTo>
                <a:lnTo>
                  <a:pt x="305" y="871"/>
                </a:lnTo>
                <a:lnTo>
                  <a:pt x="303" y="854"/>
                </a:lnTo>
                <a:lnTo>
                  <a:pt x="296" y="838"/>
                </a:lnTo>
                <a:lnTo>
                  <a:pt x="286" y="823"/>
                </a:lnTo>
                <a:lnTo>
                  <a:pt x="277" y="814"/>
                </a:lnTo>
                <a:lnTo>
                  <a:pt x="267" y="806"/>
                </a:lnTo>
                <a:lnTo>
                  <a:pt x="255" y="799"/>
                </a:lnTo>
                <a:lnTo>
                  <a:pt x="243" y="792"/>
                </a:lnTo>
                <a:lnTo>
                  <a:pt x="231" y="785"/>
                </a:lnTo>
                <a:lnTo>
                  <a:pt x="220" y="778"/>
                </a:lnTo>
                <a:lnTo>
                  <a:pt x="209" y="769"/>
                </a:lnTo>
                <a:lnTo>
                  <a:pt x="201" y="758"/>
                </a:lnTo>
                <a:lnTo>
                  <a:pt x="194" y="759"/>
                </a:lnTo>
                <a:lnTo>
                  <a:pt x="187" y="762"/>
                </a:lnTo>
                <a:lnTo>
                  <a:pt x="183" y="767"/>
                </a:lnTo>
                <a:lnTo>
                  <a:pt x="177" y="773"/>
                </a:lnTo>
                <a:lnTo>
                  <a:pt x="157" y="792"/>
                </a:lnTo>
                <a:lnTo>
                  <a:pt x="140" y="812"/>
                </a:lnTo>
                <a:lnTo>
                  <a:pt x="123" y="834"/>
                </a:lnTo>
                <a:lnTo>
                  <a:pt x="108" y="857"/>
                </a:lnTo>
                <a:lnTo>
                  <a:pt x="94" y="881"/>
                </a:lnTo>
                <a:lnTo>
                  <a:pt x="84" y="907"/>
                </a:lnTo>
                <a:lnTo>
                  <a:pt x="77" y="935"/>
                </a:lnTo>
                <a:lnTo>
                  <a:pt x="72" y="964"/>
                </a:lnTo>
                <a:lnTo>
                  <a:pt x="72" y="1004"/>
                </a:lnTo>
                <a:lnTo>
                  <a:pt x="62" y="1003"/>
                </a:lnTo>
                <a:lnTo>
                  <a:pt x="51" y="1001"/>
                </a:lnTo>
                <a:lnTo>
                  <a:pt x="41" y="997"/>
                </a:lnTo>
                <a:lnTo>
                  <a:pt x="32" y="993"/>
                </a:lnTo>
                <a:lnTo>
                  <a:pt x="24" y="987"/>
                </a:lnTo>
                <a:lnTo>
                  <a:pt x="17" y="980"/>
                </a:lnTo>
                <a:lnTo>
                  <a:pt x="11" y="971"/>
                </a:lnTo>
                <a:lnTo>
                  <a:pt x="6" y="962"/>
                </a:lnTo>
                <a:lnTo>
                  <a:pt x="0" y="921"/>
                </a:lnTo>
                <a:lnTo>
                  <a:pt x="2" y="879"/>
                </a:lnTo>
                <a:lnTo>
                  <a:pt x="11" y="836"/>
                </a:lnTo>
                <a:lnTo>
                  <a:pt x="23" y="792"/>
                </a:lnTo>
                <a:lnTo>
                  <a:pt x="32" y="766"/>
                </a:lnTo>
                <a:lnTo>
                  <a:pt x="42" y="740"/>
                </a:lnTo>
                <a:lnTo>
                  <a:pt x="54" y="716"/>
                </a:lnTo>
                <a:lnTo>
                  <a:pt x="66" y="692"/>
                </a:lnTo>
                <a:lnTo>
                  <a:pt x="80" y="669"/>
                </a:lnTo>
                <a:lnTo>
                  <a:pt x="95" y="648"/>
                </a:lnTo>
                <a:lnTo>
                  <a:pt x="111" y="628"/>
                </a:lnTo>
                <a:lnTo>
                  <a:pt x="130" y="609"/>
                </a:lnTo>
                <a:lnTo>
                  <a:pt x="146" y="594"/>
                </a:lnTo>
                <a:lnTo>
                  <a:pt x="161" y="579"/>
                </a:lnTo>
                <a:lnTo>
                  <a:pt x="177" y="565"/>
                </a:lnTo>
                <a:lnTo>
                  <a:pt x="193" y="552"/>
                </a:lnTo>
                <a:lnTo>
                  <a:pt x="210" y="538"/>
                </a:lnTo>
                <a:lnTo>
                  <a:pt x="228" y="525"/>
                </a:lnTo>
                <a:lnTo>
                  <a:pt x="246" y="512"/>
                </a:lnTo>
                <a:lnTo>
                  <a:pt x="266" y="500"/>
                </a:lnTo>
                <a:lnTo>
                  <a:pt x="268" y="495"/>
                </a:lnTo>
                <a:lnTo>
                  <a:pt x="268" y="488"/>
                </a:lnTo>
                <a:lnTo>
                  <a:pt x="265" y="481"/>
                </a:lnTo>
                <a:lnTo>
                  <a:pt x="261" y="476"/>
                </a:lnTo>
                <a:lnTo>
                  <a:pt x="253" y="478"/>
                </a:lnTo>
                <a:lnTo>
                  <a:pt x="246" y="480"/>
                </a:lnTo>
                <a:lnTo>
                  <a:pt x="238" y="484"/>
                </a:lnTo>
                <a:lnTo>
                  <a:pt x="230" y="486"/>
                </a:lnTo>
                <a:lnTo>
                  <a:pt x="217" y="489"/>
                </a:lnTo>
                <a:lnTo>
                  <a:pt x="205" y="492"/>
                </a:lnTo>
                <a:lnTo>
                  <a:pt x="192" y="494"/>
                </a:lnTo>
                <a:lnTo>
                  <a:pt x="179" y="495"/>
                </a:lnTo>
                <a:lnTo>
                  <a:pt x="167" y="495"/>
                </a:lnTo>
                <a:lnTo>
                  <a:pt x="154" y="493"/>
                </a:lnTo>
                <a:lnTo>
                  <a:pt x="142" y="488"/>
                </a:lnTo>
                <a:lnTo>
                  <a:pt x="131" y="481"/>
                </a:lnTo>
                <a:lnTo>
                  <a:pt x="122" y="470"/>
                </a:lnTo>
                <a:lnTo>
                  <a:pt x="116" y="457"/>
                </a:lnTo>
                <a:lnTo>
                  <a:pt x="112" y="443"/>
                </a:lnTo>
                <a:lnTo>
                  <a:pt x="111" y="430"/>
                </a:lnTo>
                <a:lnTo>
                  <a:pt x="104" y="427"/>
                </a:lnTo>
                <a:lnTo>
                  <a:pt x="99" y="423"/>
                </a:lnTo>
                <a:lnTo>
                  <a:pt x="93" y="418"/>
                </a:lnTo>
                <a:lnTo>
                  <a:pt x="88" y="412"/>
                </a:lnTo>
                <a:lnTo>
                  <a:pt x="87" y="406"/>
                </a:lnTo>
                <a:lnTo>
                  <a:pt x="88" y="403"/>
                </a:lnTo>
                <a:lnTo>
                  <a:pt x="88" y="398"/>
                </a:lnTo>
                <a:lnTo>
                  <a:pt x="85" y="392"/>
                </a:lnTo>
                <a:lnTo>
                  <a:pt x="82" y="385"/>
                </a:lnTo>
                <a:lnTo>
                  <a:pt x="86" y="379"/>
                </a:lnTo>
                <a:lnTo>
                  <a:pt x="91" y="374"/>
                </a:lnTo>
                <a:lnTo>
                  <a:pt x="92" y="371"/>
                </a:lnTo>
                <a:lnTo>
                  <a:pt x="89" y="365"/>
                </a:lnTo>
                <a:lnTo>
                  <a:pt x="85" y="360"/>
                </a:lnTo>
                <a:lnTo>
                  <a:pt x="78" y="356"/>
                </a:lnTo>
                <a:lnTo>
                  <a:pt x="72" y="354"/>
                </a:lnTo>
                <a:lnTo>
                  <a:pt x="64" y="350"/>
                </a:lnTo>
                <a:lnTo>
                  <a:pt x="57" y="348"/>
                </a:lnTo>
                <a:lnTo>
                  <a:pt x="51" y="344"/>
                </a:lnTo>
                <a:lnTo>
                  <a:pt x="46" y="340"/>
                </a:lnTo>
                <a:lnTo>
                  <a:pt x="50" y="334"/>
                </a:lnTo>
                <a:lnTo>
                  <a:pt x="57" y="321"/>
                </a:lnTo>
                <a:lnTo>
                  <a:pt x="64" y="306"/>
                </a:lnTo>
                <a:lnTo>
                  <a:pt x="68" y="291"/>
                </a:lnTo>
                <a:lnTo>
                  <a:pt x="66" y="267"/>
                </a:lnTo>
                <a:lnTo>
                  <a:pt x="61" y="243"/>
                </a:lnTo>
                <a:lnTo>
                  <a:pt x="54" y="219"/>
                </a:lnTo>
                <a:lnTo>
                  <a:pt x="53" y="195"/>
                </a:lnTo>
                <a:lnTo>
                  <a:pt x="55" y="181"/>
                </a:lnTo>
                <a:lnTo>
                  <a:pt x="59" y="168"/>
                </a:lnTo>
                <a:lnTo>
                  <a:pt x="64" y="157"/>
                </a:lnTo>
                <a:lnTo>
                  <a:pt x="71" y="146"/>
                </a:lnTo>
                <a:lnTo>
                  <a:pt x="78" y="136"/>
                </a:lnTo>
                <a:lnTo>
                  <a:pt x="86" y="127"/>
                </a:lnTo>
                <a:lnTo>
                  <a:pt x="95" y="117"/>
                </a:lnTo>
                <a:lnTo>
                  <a:pt x="106" y="109"/>
                </a:lnTo>
                <a:lnTo>
                  <a:pt x="106" y="98"/>
                </a:lnTo>
                <a:lnTo>
                  <a:pt x="103" y="86"/>
                </a:lnTo>
                <a:lnTo>
                  <a:pt x="103" y="76"/>
                </a:lnTo>
                <a:lnTo>
                  <a:pt x="108" y="64"/>
                </a:lnTo>
                <a:lnTo>
                  <a:pt x="119" y="51"/>
                </a:lnTo>
                <a:lnTo>
                  <a:pt x="134" y="39"/>
                </a:lnTo>
                <a:lnTo>
                  <a:pt x="149" y="29"/>
                </a:lnTo>
                <a:lnTo>
                  <a:pt x="167" y="21"/>
                </a:lnTo>
                <a:lnTo>
                  <a:pt x="184" y="14"/>
                </a:lnTo>
                <a:lnTo>
                  <a:pt x="202" y="9"/>
                </a:lnTo>
                <a:lnTo>
                  <a:pt x="221" y="6"/>
                </a:lnTo>
                <a:lnTo>
                  <a:pt x="238" y="2"/>
                </a:lnTo>
                <a:lnTo>
                  <a:pt x="251" y="1"/>
                </a:lnTo>
                <a:lnTo>
                  <a:pt x="265" y="0"/>
                </a:lnTo>
                <a:lnTo>
                  <a:pt x="278" y="0"/>
                </a:lnTo>
                <a:lnTo>
                  <a:pt x="292" y="1"/>
                </a:lnTo>
                <a:lnTo>
                  <a:pt x="307" y="3"/>
                </a:lnTo>
                <a:lnTo>
                  <a:pt x="321" y="6"/>
                </a:lnTo>
                <a:lnTo>
                  <a:pt x="335" y="8"/>
                </a:lnTo>
                <a:lnTo>
                  <a:pt x="350" y="11"/>
                </a:lnTo>
                <a:lnTo>
                  <a:pt x="364" y="16"/>
                </a:lnTo>
                <a:lnTo>
                  <a:pt x="377" y="21"/>
                </a:lnTo>
                <a:lnTo>
                  <a:pt x="390" y="25"/>
                </a:lnTo>
                <a:lnTo>
                  <a:pt x="403" y="31"/>
                </a:lnTo>
                <a:lnTo>
                  <a:pt x="415" y="38"/>
                </a:lnTo>
                <a:lnTo>
                  <a:pt x="428" y="45"/>
                </a:lnTo>
                <a:lnTo>
                  <a:pt x="440" y="52"/>
                </a:lnTo>
                <a:lnTo>
                  <a:pt x="450" y="60"/>
                </a:lnTo>
                <a:lnTo>
                  <a:pt x="458" y="67"/>
                </a:lnTo>
                <a:lnTo>
                  <a:pt x="465" y="74"/>
                </a:lnTo>
                <a:lnTo>
                  <a:pt x="472" y="83"/>
                </a:lnTo>
                <a:lnTo>
                  <a:pt x="479" y="91"/>
                </a:lnTo>
                <a:lnTo>
                  <a:pt x="486" y="100"/>
                </a:lnTo>
                <a:lnTo>
                  <a:pt x="492" y="109"/>
                </a:lnTo>
                <a:lnTo>
                  <a:pt x="497" y="120"/>
                </a:lnTo>
                <a:lnTo>
                  <a:pt x="503" y="130"/>
                </a:lnTo>
                <a:close/>
              </a:path>
            </a:pathLst>
          </a:custGeom>
          <a:solidFill>
            <a:srgbClr val="000000"/>
          </a:solidFill>
          <a:ln w="9525">
            <a:noFill/>
            <a:round/>
            <a:headEnd/>
            <a:tailEnd/>
          </a:ln>
        </p:spPr>
        <p:txBody>
          <a:bodyPr/>
          <a:lstStyle/>
          <a:p>
            <a:endParaRPr lang="es-ES"/>
          </a:p>
        </p:txBody>
      </p:sp>
      <p:sp>
        <p:nvSpPr>
          <p:cNvPr id="67613" name="Freeform 29"/>
          <p:cNvSpPr>
            <a:spLocks/>
          </p:cNvSpPr>
          <p:nvPr/>
        </p:nvSpPr>
        <p:spPr bwMode="auto">
          <a:xfrm>
            <a:off x="323850" y="2190750"/>
            <a:ext cx="298450" cy="369888"/>
          </a:xfrm>
          <a:custGeom>
            <a:avLst/>
            <a:gdLst>
              <a:gd name="T0" fmla="*/ 2147483647 w 375"/>
              <a:gd name="T1" fmla="*/ 2147483647 h 468"/>
              <a:gd name="T2" fmla="*/ 2147483647 w 375"/>
              <a:gd name="T3" fmla="*/ 2147483647 h 468"/>
              <a:gd name="T4" fmla="*/ 2147483647 w 375"/>
              <a:gd name="T5" fmla="*/ 2147483647 h 468"/>
              <a:gd name="T6" fmla="*/ 2147483647 w 375"/>
              <a:gd name="T7" fmla="*/ 2147483647 h 468"/>
              <a:gd name="T8" fmla="*/ 2147483647 w 375"/>
              <a:gd name="T9" fmla="*/ 2147483647 h 468"/>
              <a:gd name="T10" fmla="*/ 2147483647 w 375"/>
              <a:gd name="T11" fmla="*/ 2147483647 h 468"/>
              <a:gd name="T12" fmla="*/ 2147483647 w 375"/>
              <a:gd name="T13" fmla="*/ 2147483647 h 468"/>
              <a:gd name="T14" fmla="*/ 2147483647 w 375"/>
              <a:gd name="T15" fmla="*/ 2147483647 h 468"/>
              <a:gd name="T16" fmla="*/ 2147483647 w 375"/>
              <a:gd name="T17" fmla="*/ 2147483647 h 468"/>
              <a:gd name="T18" fmla="*/ 2147483647 w 375"/>
              <a:gd name="T19" fmla="*/ 2147483647 h 468"/>
              <a:gd name="T20" fmla="*/ 2147483647 w 375"/>
              <a:gd name="T21" fmla="*/ 2147483647 h 468"/>
              <a:gd name="T22" fmla="*/ 2147483647 w 375"/>
              <a:gd name="T23" fmla="*/ 2147483647 h 468"/>
              <a:gd name="T24" fmla="*/ 2147483647 w 375"/>
              <a:gd name="T25" fmla="*/ 2147483647 h 468"/>
              <a:gd name="T26" fmla="*/ 2147483647 w 375"/>
              <a:gd name="T27" fmla="*/ 2147483647 h 468"/>
              <a:gd name="T28" fmla="*/ 2147483647 w 375"/>
              <a:gd name="T29" fmla="*/ 2147483647 h 468"/>
              <a:gd name="T30" fmla="*/ 2147483647 w 375"/>
              <a:gd name="T31" fmla="*/ 2147483647 h 468"/>
              <a:gd name="T32" fmla="*/ 2147483647 w 375"/>
              <a:gd name="T33" fmla="*/ 2147483647 h 468"/>
              <a:gd name="T34" fmla="*/ 2147483647 w 375"/>
              <a:gd name="T35" fmla="*/ 2147483647 h 468"/>
              <a:gd name="T36" fmla="*/ 2147483647 w 375"/>
              <a:gd name="T37" fmla="*/ 2147483647 h 468"/>
              <a:gd name="T38" fmla="*/ 2147483647 w 375"/>
              <a:gd name="T39" fmla="*/ 2147483647 h 468"/>
              <a:gd name="T40" fmla="*/ 2147483647 w 375"/>
              <a:gd name="T41" fmla="*/ 2147483647 h 468"/>
              <a:gd name="T42" fmla="*/ 2147483647 w 375"/>
              <a:gd name="T43" fmla="*/ 2147483647 h 468"/>
              <a:gd name="T44" fmla="*/ 2147483647 w 375"/>
              <a:gd name="T45" fmla="*/ 2147483647 h 468"/>
              <a:gd name="T46" fmla="*/ 2147483647 w 375"/>
              <a:gd name="T47" fmla="*/ 2147483647 h 468"/>
              <a:gd name="T48" fmla="*/ 2147483647 w 375"/>
              <a:gd name="T49" fmla="*/ 2147483647 h 468"/>
              <a:gd name="T50" fmla="*/ 2147483647 w 375"/>
              <a:gd name="T51" fmla="*/ 2147483647 h 468"/>
              <a:gd name="T52" fmla="*/ 2147483647 w 375"/>
              <a:gd name="T53" fmla="*/ 2147483647 h 468"/>
              <a:gd name="T54" fmla="*/ 2147483647 w 375"/>
              <a:gd name="T55" fmla="*/ 2147483647 h 468"/>
              <a:gd name="T56" fmla="*/ 2147483647 w 375"/>
              <a:gd name="T57" fmla="*/ 2147483647 h 468"/>
              <a:gd name="T58" fmla="*/ 2147483647 w 375"/>
              <a:gd name="T59" fmla="*/ 2147483647 h 468"/>
              <a:gd name="T60" fmla="*/ 2147483647 w 375"/>
              <a:gd name="T61" fmla="*/ 2147483647 h 468"/>
              <a:gd name="T62" fmla="*/ 2147483647 w 375"/>
              <a:gd name="T63" fmla="*/ 2147483647 h 468"/>
              <a:gd name="T64" fmla="*/ 2147483647 w 375"/>
              <a:gd name="T65" fmla="*/ 2147483647 h 468"/>
              <a:gd name="T66" fmla="*/ 2147483647 w 375"/>
              <a:gd name="T67" fmla="*/ 2147483647 h 468"/>
              <a:gd name="T68" fmla="*/ 2147483647 w 375"/>
              <a:gd name="T69" fmla="*/ 2147483647 h 468"/>
              <a:gd name="T70" fmla="*/ 2147483647 w 375"/>
              <a:gd name="T71" fmla="*/ 2147483647 h 468"/>
              <a:gd name="T72" fmla="*/ 2147483647 w 375"/>
              <a:gd name="T73" fmla="*/ 2147483647 h 468"/>
              <a:gd name="T74" fmla="*/ 2147483647 w 375"/>
              <a:gd name="T75" fmla="*/ 2147483647 h 468"/>
              <a:gd name="T76" fmla="*/ 2147483647 w 375"/>
              <a:gd name="T77" fmla="*/ 2147483647 h 468"/>
              <a:gd name="T78" fmla="*/ 2147483647 w 375"/>
              <a:gd name="T79" fmla="*/ 2147483647 h 468"/>
              <a:gd name="T80" fmla="*/ 2147483647 w 375"/>
              <a:gd name="T81" fmla="*/ 2147483647 h 468"/>
              <a:gd name="T82" fmla="*/ 2147483647 w 375"/>
              <a:gd name="T83" fmla="*/ 2147483647 h 468"/>
              <a:gd name="T84" fmla="*/ 2147483647 w 375"/>
              <a:gd name="T85" fmla="*/ 2147483647 h 468"/>
              <a:gd name="T86" fmla="*/ 2147483647 w 375"/>
              <a:gd name="T87" fmla="*/ 2147483647 h 468"/>
              <a:gd name="T88" fmla="*/ 2147483647 w 375"/>
              <a:gd name="T89" fmla="*/ 2147483647 h 468"/>
              <a:gd name="T90" fmla="*/ 2147483647 w 375"/>
              <a:gd name="T91" fmla="*/ 2147483647 h 468"/>
              <a:gd name="T92" fmla="*/ 2147483647 w 375"/>
              <a:gd name="T93" fmla="*/ 2147483647 h 468"/>
              <a:gd name="T94" fmla="*/ 2147483647 w 375"/>
              <a:gd name="T95" fmla="*/ 2147483647 h 468"/>
              <a:gd name="T96" fmla="*/ 2147483647 w 375"/>
              <a:gd name="T97" fmla="*/ 2147483647 h 468"/>
              <a:gd name="T98" fmla="*/ 2147483647 w 375"/>
              <a:gd name="T99" fmla="*/ 2147483647 h 468"/>
              <a:gd name="T100" fmla="*/ 2147483647 w 375"/>
              <a:gd name="T101" fmla="*/ 2147483647 h 468"/>
              <a:gd name="T102" fmla="*/ 2147483647 w 375"/>
              <a:gd name="T103" fmla="*/ 2147483647 h 468"/>
              <a:gd name="T104" fmla="*/ 2147483647 w 375"/>
              <a:gd name="T105" fmla="*/ 2147483647 h 468"/>
              <a:gd name="T106" fmla="*/ 2147483647 w 375"/>
              <a:gd name="T107" fmla="*/ 2147483647 h 468"/>
              <a:gd name="T108" fmla="*/ 2147483647 w 375"/>
              <a:gd name="T109" fmla="*/ 2147483647 h 468"/>
              <a:gd name="T110" fmla="*/ 2147483647 w 375"/>
              <a:gd name="T111" fmla="*/ 2147483647 h 468"/>
              <a:gd name="T112" fmla="*/ 2147483647 w 375"/>
              <a:gd name="T113" fmla="*/ 2147483647 h 468"/>
              <a:gd name="T114" fmla="*/ 2147483647 w 375"/>
              <a:gd name="T115" fmla="*/ 0 h 4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5"/>
              <a:gd name="T175" fmla="*/ 0 h 468"/>
              <a:gd name="T176" fmla="*/ 375 w 375"/>
              <a:gd name="T177" fmla="*/ 468 h 4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5" h="468">
                <a:moveTo>
                  <a:pt x="189" y="11"/>
                </a:moveTo>
                <a:lnTo>
                  <a:pt x="199" y="19"/>
                </a:lnTo>
                <a:lnTo>
                  <a:pt x="208" y="29"/>
                </a:lnTo>
                <a:lnTo>
                  <a:pt x="216" y="39"/>
                </a:lnTo>
                <a:lnTo>
                  <a:pt x="223" y="51"/>
                </a:lnTo>
                <a:lnTo>
                  <a:pt x="230" y="63"/>
                </a:lnTo>
                <a:lnTo>
                  <a:pt x="237" y="74"/>
                </a:lnTo>
                <a:lnTo>
                  <a:pt x="245" y="86"/>
                </a:lnTo>
                <a:lnTo>
                  <a:pt x="253" y="96"/>
                </a:lnTo>
                <a:lnTo>
                  <a:pt x="266" y="118"/>
                </a:lnTo>
                <a:lnTo>
                  <a:pt x="272" y="142"/>
                </a:lnTo>
                <a:lnTo>
                  <a:pt x="273" y="167"/>
                </a:lnTo>
                <a:lnTo>
                  <a:pt x="275" y="191"/>
                </a:lnTo>
                <a:lnTo>
                  <a:pt x="282" y="187"/>
                </a:lnTo>
                <a:lnTo>
                  <a:pt x="289" y="182"/>
                </a:lnTo>
                <a:lnTo>
                  <a:pt x="296" y="177"/>
                </a:lnTo>
                <a:lnTo>
                  <a:pt x="303" y="172"/>
                </a:lnTo>
                <a:lnTo>
                  <a:pt x="310" y="167"/>
                </a:lnTo>
                <a:lnTo>
                  <a:pt x="317" y="164"/>
                </a:lnTo>
                <a:lnTo>
                  <a:pt x="325" y="163"/>
                </a:lnTo>
                <a:lnTo>
                  <a:pt x="334" y="163"/>
                </a:lnTo>
                <a:lnTo>
                  <a:pt x="340" y="164"/>
                </a:lnTo>
                <a:lnTo>
                  <a:pt x="345" y="166"/>
                </a:lnTo>
                <a:lnTo>
                  <a:pt x="350" y="170"/>
                </a:lnTo>
                <a:lnTo>
                  <a:pt x="353" y="174"/>
                </a:lnTo>
                <a:lnTo>
                  <a:pt x="356" y="191"/>
                </a:lnTo>
                <a:lnTo>
                  <a:pt x="351" y="208"/>
                </a:lnTo>
                <a:lnTo>
                  <a:pt x="341" y="224"/>
                </a:lnTo>
                <a:lnTo>
                  <a:pt x="328" y="235"/>
                </a:lnTo>
                <a:lnTo>
                  <a:pt x="322" y="238"/>
                </a:lnTo>
                <a:lnTo>
                  <a:pt x="317" y="239"/>
                </a:lnTo>
                <a:lnTo>
                  <a:pt x="311" y="238"/>
                </a:lnTo>
                <a:lnTo>
                  <a:pt x="305" y="236"/>
                </a:lnTo>
                <a:lnTo>
                  <a:pt x="292" y="230"/>
                </a:lnTo>
                <a:lnTo>
                  <a:pt x="295" y="236"/>
                </a:lnTo>
                <a:lnTo>
                  <a:pt x="299" y="242"/>
                </a:lnTo>
                <a:lnTo>
                  <a:pt x="305" y="247"/>
                </a:lnTo>
                <a:lnTo>
                  <a:pt x="313" y="249"/>
                </a:lnTo>
                <a:lnTo>
                  <a:pt x="320" y="251"/>
                </a:lnTo>
                <a:lnTo>
                  <a:pt x="327" y="253"/>
                </a:lnTo>
                <a:lnTo>
                  <a:pt x="334" y="254"/>
                </a:lnTo>
                <a:lnTo>
                  <a:pt x="340" y="254"/>
                </a:lnTo>
                <a:lnTo>
                  <a:pt x="340" y="271"/>
                </a:lnTo>
                <a:lnTo>
                  <a:pt x="341" y="289"/>
                </a:lnTo>
                <a:lnTo>
                  <a:pt x="342" y="308"/>
                </a:lnTo>
                <a:lnTo>
                  <a:pt x="345" y="325"/>
                </a:lnTo>
                <a:lnTo>
                  <a:pt x="350" y="342"/>
                </a:lnTo>
                <a:lnTo>
                  <a:pt x="356" y="360"/>
                </a:lnTo>
                <a:lnTo>
                  <a:pt x="365" y="376"/>
                </a:lnTo>
                <a:lnTo>
                  <a:pt x="375" y="392"/>
                </a:lnTo>
                <a:lnTo>
                  <a:pt x="371" y="405"/>
                </a:lnTo>
                <a:lnTo>
                  <a:pt x="364" y="416"/>
                </a:lnTo>
                <a:lnTo>
                  <a:pt x="355" y="428"/>
                </a:lnTo>
                <a:lnTo>
                  <a:pt x="345" y="437"/>
                </a:lnTo>
                <a:lnTo>
                  <a:pt x="336" y="446"/>
                </a:lnTo>
                <a:lnTo>
                  <a:pt x="325" y="454"/>
                </a:lnTo>
                <a:lnTo>
                  <a:pt x="313" y="460"/>
                </a:lnTo>
                <a:lnTo>
                  <a:pt x="300" y="464"/>
                </a:lnTo>
                <a:lnTo>
                  <a:pt x="288" y="467"/>
                </a:lnTo>
                <a:lnTo>
                  <a:pt x="275" y="468"/>
                </a:lnTo>
                <a:lnTo>
                  <a:pt x="261" y="467"/>
                </a:lnTo>
                <a:lnTo>
                  <a:pt x="249" y="464"/>
                </a:lnTo>
                <a:lnTo>
                  <a:pt x="234" y="456"/>
                </a:lnTo>
                <a:lnTo>
                  <a:pt x="229" y="438"/>
                </a:lnTo>
                <a:lnTo>
                  <a:pt x="224" y="418"/>
                </a:lnTo>
                <a:lnTo>
                  <a:pt x="220" y="400"/>
                </a:lnTo>
                <a:lnTo>
                  <a:pt x="215" y="382"/>
                </a:lnTo>
                <a:lnTo>
                  <a:pt x="226" y="371"/>
                </a:lnTo>
                <a:lnTo>
                  <a:pt x="235" y="360"/>
                </a:lnTo>
                <a:lnTo>
                  <a:pt x="243" y="347"/>
                </a:lnTo>
                <a:lnTo>
                  <a:pt x="251" y="334"/>
                </a:lnTo>
                <a:lnTo>
                  <a:pt x="257" y="320"/>
                </a:lnTo>
                <a:lnTo>
                  <a:pt x="262" y="307"/>
                </a:lnTo>
                <a:lnTo>
                  <a:pt x="267" y="293"/>
                </a:lnTo>
                <a:lnTo>
                  <a:pt x="272" y="278"/>
                </a:lnTo>
                <a:lnTo>
                  <a:pt x="273" y="271"/>
                </a:lnTo>
                <a:lnTo>
                  <a:pt x="275" y="264"/>
                </a:lnTo>
                <a:lnTo>
                  <a:pt x="276" y="257"/>
                </a:lnTo>
                <a:lnTo>
                  <a:pt x="276" y="250"/>
                </a:lnTo>
                <a:lnTo>
                  <a:pt x="262" y="279"/>
                </a:lnTo>
                <a:lnTo>
                  <a:pt x="249" y="302"/>
                </a:lnTo>
                <a:lnTo>
                  <a:pt x="236" y="322"/>
                </a:lnTo>
                <a:lnTo>
                  <a:pt x="223" y="335"/>
                </a:lnTo>
                <a:lnTo>
                  <a:pt x="213" y="347"/>
                </a:lnTo>
                <a:lnTo>
                  <a:pt x="204" y="354"/>
                </a:lnTo>
                <a:lnTo>
                  <a:pt x="199" y="358"/>
                </a:lnTo>
                <a:lnTo>
                  <a:pt x="197" y="360"/>
                </a:lnTo>
                <a:lnTo>
                  <a:pt x="186" y="368"/>
                </a:lnTo>
                <a:lnTo>
                  <a:pt x="175" y="373"/>
                </a:lnTo>
                <a:lnTo>
                  <a:pt x="162" y="379"/>
                </a:lnTo>
                <a:lnTo>
                  <a:pt x="151" y="383"/>
                </a:lnTo>
                <a:lnTo>
                  <a:pt x="138" y="385"/>
                </a:lnTo>
                <a:lnTo>
                  <a:pt x="125" y="386"/>
                </a:lnTo>
                <a:lnTo>
                  <a:pt x="111" y="386"/>
                </a:lnTo>
                <a:lnTo>
                  <a:pt x="99" y="384"/>
                </a:lnTo>
                <a:lnTo>
                  <a:pt x="92" y="382"/>
                </a:lnTo>
                <a:lnTo>
                  <a:pt x="85" y="379"/>
                </a:lnTo>
                <a:lnTo>
                  <a:pt x="79" y="375"/>
                </a:lnTo>
                <a:lnTo>
                  <a:pt x="75" y="369"/>
                </a:lnTo>
                <a:lnTo>
                  <a:pt x="70" y="363"/>
                </a:lnTo>
                <a:lnTo>
                  <a:pt x="66" y="357"/>
                </a:lnTo>
                <a:lnTo>
                  <a:pt x="64" y="350"/>
                </a:lnTo>
                <a:lnTo>
                  <a:pt x="62" y="344"/>
                </a:lnTo>
                <a:lnTo>
                  <a:pt x="63" y="334"/>
                </a:lnTo>
                <a:lnTo>
                  <a:pt x="69" y="327"/>
                </a:lnTo>
                <a:lnTo>
                  <a:pt x="78" y="322"/>
                </a:lnTo>
                <a:lnTo>
                  <a:pt x="85" y="315"/>
                </a:lnTo>
                <a:lnTo>
                  <a:pt x="106" y="287"/>
                </a:lnTo>
                <a:lnTo>
                  <a:pt x="99" y="288"/>
                </a:lnTo>
                <a:lnTo>
                  <a:pt x="92" y="289"/>
                </a:lnTo>
                <a:lnTo>
                  <a:pt x="84" y="291"/>
                </a:lnTo>
                <a:lnTo>
                  <a:pt x="77" y="291"/>
                </a:lnTo>
                <a:lnTo>
                  <a:pt x="70" y="291"/>
                </a:lnTo>
                <a:lnTo>
                  <a:pt x="62" y="291"/>
                </a:lnTo>
                <a:lnTo>
                  <a:pt x="56" y="289"/>
                </a:lnTo>
                <a:lnTo>
                  <a:pt x="50" y="285"/>
                </a:lnTo>
                <a:lnTo>
                  <a:pt x="48" y="281"/>
                </a:lnTo>
                <a:lnTo>
                  <a:pt x="48" y="278"/>
                </a:lnTo>
                <a:lnTo>
                  <a:pt x="48" y="274"/>
                </a:lnTo>
                <a:lnTo>
                  <a:pt x="48" y="270"/>
                </a:lnTo>
                <a:lnTo>
                  <a:pt x="55" y="265"/>
                </a:lnTo>
                <a:lnTo>
                  <a:pt x="61" y="259"/>
                </a:lnTo>
                <a:lnTo>
                  <a:pt x="64" y="251"/>
                </a:lnTo>
                <a:lnTo>
                  <a:pt x="63" y="244"/>
                </a:lnTo>
                <a:lnTo>
                  <a:pt x="61" y="240"/>
                </a:lnTo>
                <a:lnTo>
                  <a:pt x="57" y="235"/>
                </a:lnTo>
                <a:lnTo>
                  <a:pt x="54" y="232"/>
                </a:lnTo>
                <a:lnTo>
                  <a:pt x="48" y="230"/>
                </a:lnTo>
                <a:lnTo>
                  <a:pt x="43" y="228"/>
                </a:lnTo>
                <a:lnTo>
                  <a:pt x="38" y="227"/>
                </a:lnTo>
                <a:lnTo>
                  <a:pt x="32" y="226"/>
                </a:lnTo>
                <a:lnTo>
                  <a:pt x="26" y="226"/>
                </a:lnTo>
                <a:lnTo>
                  <a:pt x="33" y="231"/>
                </a:lnTo>
                <a:lnTo>
                  <a:pt x="40" y="233"/>
                </a:lnTo>
                <a:lnTo>
                  <a:pt x="46" y="238"/>
                </a:lnTo>
                <a:lnTo>
                  <a:pt x="48" y="244"/>
                </a:lnTo>
                <a:lnTo>
                  <a:pt x="48" y="249"/>
                </a:lnTo>
                <a:lnTo>
                  <a:pt x="46" y="254"/>
                </a:lnTo>
                <a:lnTo>
                  <a:pt x="43" y="257"/>
                </a:lnTo>
                <a:lnTo>
                  <a:pt x="40" y="259"/>
                </a:lnTo>
                <a:lnTo>
                  <a:pt x="35" y="261"/>
                </a:lnTo>
                <a:lnTo>
                  <a:pt x="30" y="261"/>
                </a:lnTo>
                <a:lnTo>
                  <a:pt x="25" y="259"/>
                </a:lnTo>
                <a:lnTo>
                  <a:pt x="20" y="258"/>
                </a:lnTo>
                <a:lnTo>
                  <a:pt x="15" y="256"/>
                </a:lnTo>
                <a:lnTo>
                  <a:pt x="10" y="254"/>
                </a:lnTo>
                <a:lnTo>
                  <a:pt x="4" y="253"/>
                </a:lnTo>
                <a:lnTo>
                  <a:pt x="0" y="251"/>
                </a:lnTo>
                <a:lnTo>
                  <a:pt x="9" y="231"/>
                </a:lnTo>
                <a:lnTo>
                  <a:pt x="12" y="210"/>
                </a:lnTo>
                <a:lnTo>
                  <a:pt x="12" y="188"/>
                </a:lnTo>
                <a:lnTo>
                  <a:pt x="9" y="167"/>
                </a:lnTo>
                <a:lnTo>
                  <a:pt x="5" y="147"/>
                </a:lnTo>
                <a:lnTo>
                  <a:pt x="4" y="126"/>
                </a:lnTo>
                <a:lnTo>
                  <a:pt x="7" y="104"/>
                </a:lnTo>
                <a:lnTo>
                  <a:pt x="15" y="82"/>
                </a:lnTo>
                <a:lnTo>
                  <a:pt x="19" y="75"/>
                </a:lnTo>
                <a:lnTo>
                  <a:pt x="23" y="68"/>
                </a:lnTo>
                <a:lnTo>
                  <a:pt x="27" y="61"/>
                </a:lnTo>
                <a:lnTo>
                  <a:pt x="32" y="53"/>
                </a:lnTo>
                <a:lnTo>
                  <a:pt x="37" y="46"/>
                </a:lnTo>
                <a:lnTo>
                  <a:pt x="42" y="39"/>
                </a:lnTo>
                <a:lnTo>
                  <a:pt x="47" y="33"/>
                </a:lnTo>
                <a:lnTo>
                  <a:pt x="52" y="26"/>
                </a:lnTo>
                <a:lnTo>
                  <a:pt x="54" y="33"/>
                </a:lnTo>
                <a:lnTo>
                  <a:pt x="56" y="38"/>
                </a:lnTo>
                <a:lnTo>
                  <a:pt x="58" y="44"/>
                </a:lnTo>
                <a:lnTo>
                  <a:pt x="63" y="49"/>
                </a:lnTo>
                <a:lnTo>
                  <a:pt x="76" y="36"/>
                </a:lnTo>
                <a:lnTo>
                  <a:pt x="91" y="25"/>
                </a:lnTo>
                <a:lnTo>
                  <a:pt x="107" y="14"/>
                </a:lnTo>
                <a:lnTo>
                  <a:pt x="124" y="7"/>
                </a:lnTo>
                <a:lnTo>
                  <a:pt x="141" y="1"/>
                </a:lnTo>
                <a:lnTo>
                  <a:pt x="158" y="0"/>
                </a:lnTo>
                <a:lnTo>
                  <a:pt x="174" y="4"/>
                </a:lnTo>
                <a:lnTo>
                  <a:pt x="189" y="11"/>
                </a:lnTo>
                <a:close/>
              </a:path>
            </a:pathLst>
          </a:custGeom>
          <a:solidFill>
            <a:srgbClr val="994C00"/>
          </a:solidFill>
          <a:ln w="9525">
            <a:noFill/>
            <a:round/>
            <a:headEnd/>
            <a:tailEnd/>
          </a:ln>
        </p:spPr>
        <p:txBody>
          <a:bodyPr/>
          <a:lstStyle/>
          <a:p>
            <a:endParaRPr lang="es-ES"/>
          </a:p>
        </p:txBody>
      </p:sp>
      <p:sp>
        <p:nvSpPr>
          <p:cNvPr id="67614" name="Freeform 30"/>
          <p:cNvSpPr>
            <a:spLocks/>
          </p:cNvSpPr>
          <p:nvPr/>
        </p:nvSpPr>
        <p:spPr bwMode="auto">
          <a:xfrm>
            <a:off x="1543050" y="2328863"/>
            <a:ext cx="42863" cy="30162"/>
          </a:xfrm>
          <a:custGeom>
            <a:avLst/>
            <a:gdLst>
              <a:gd name="T0" fmla="*/ 2147483647 w 53"/>
              <a:gd name="T1" fmla="*/ 2147483647 h 38"/>
              <a:gd name="T2" fmla="*/ 2147483647 w 53"/>
              <a:gd name="T3" fmla="*/ 2147483647 h 38"/>
              <a:gd name="T4" fmla="*/ 2147483647 w 53"/>
              <a:gd name="T5" fmla="*/ 2147483647 h 38"/>
              <a:gd name="T6" fmla="*/ 2147483647 w 53"/>
              <a:gd name="T7" fmla="*/ 2147483647 h 38"/>
              <a:gd name="T8" fmla="*/ 2147483647 w 53"/>
              <a:gd name="T9" fmla="*/ 2147483647 h 38"/>
              <a:gd name="T10" fmla="*/ 2147483647 w 53"/>
              <a:gd name="T11" fmla="*/ 2147483647 h 38"/>
              <a:gd name="T12" fmla="*/ 2147483647 w 53"/>
              <a:gd name="T13" fmla="*/ 2147483647 h 38"/>
              <a:gd name="T14" fmla="*/ 2147483647 w 53"/>
              <a:gd name="T15" fmla="*/ 2147483647 h 38"/>
              <a:gd name="T16" fmla="*/ 2147483647 w 53"/>
              <a:gd name="T17" fmla="*/ 2147483647 h 38"/>
              <a:gd name="T18" fmla="*/ 2147483647 w 53"/>
              <a:gd name="T19" fmla="*/ 2147483647 h 38"/>
              <a:gd name="T20" fmla="*/ 2147483647 w 53"/>
              <a:gd name="T21" fmla="*/ 2147483647 h 38"/>
              <a:gd name="T22" fmla="*/ 2147483647 w 53"/>
              <a:gd name="T23" fmla="*/ 2147483647 h 38"/>
              <a:gd name="T24" fmla="*/ 0 w 53"/>
              <a:gd name="T25" fmla="*/ 2147483647 h 38"/>
              <a:gd name="T26" fmla="*/ 2147483647 w 53"/>
              <a:gd name="T27" fmla="*/ 2147483647 h 38"/>
              <a:gd name="T28" fmla="*/ 2147483647 w 53"/>
              <a:gd name="T29" fmla="*/ 2147483647 h 38"/>
              <a:gd name="T30" fmla="*/ 2147483647 w 53"/>
              <a:gd name="T31" fmla="*/ 2147483647 h 38"/>
              <a:gd name="T32" fmla="*/ 2147483647 w 53"/>
              <a:gd name="T33" fmla="*/ 2147483647 h 38"/>
              <a:gd name="T34" fmla="*/ 2147483647 w 53"/>
              <a:gd name="T35" fmla="*/ 2147483647 h 38"/>
              <a:gd name="T36" fmla="*/ 2147483647 w 53"/>
              <a:gd name="T37" fmla="*/ 2147483647 h 38"/>
              <a:gd name="T38" fmla="*/ 2147483647 w 53"/>
              <a:gd name="T39" fmla="*/ 2147483647 h 38"/>
              <a:gd name="T40" fmla="*/ 2147483647 w 53"/>
              <a:gd name="T41" fmla="*/ 2147483647 h 38"/>
              <a:gd name="T42" fmla="*/ 2147483647 w 53"/>
              <a:gd name="T43" fmla="*/ 0 h 38"/>
              <a:gd name="T44" fmla="*/ 2147483647 w 53"/>
              <a:gd name="T45" fmla="*/ 0 h 38"/>
              <a:gd name="T46" fmla="*/ 2147483647 w 53"/>
              <a:gd name="T47" fmla="*/ 0 h 38"/>
              <a:gd name="T48" fmla="*/ 2147483647 w 53"/>
              <a:gd name="T49" fmla="*/ 0 h 38"/>
              <a:gd name="T50" fmla="*/ 2147483647 w 53"/>
              <a:gd name="T51" fmla="*/ 2147483647 h 38"/>
              <a:gd name="T52" fmla="*/ 2147483647 w 53"/>
              <a:gd name="T53" fmla="*/ 2147483647 h 38"/>
              <a:gd name="T54" fmla="*/ 2147483647 w 53"/>
              <a:gd name="T55" fmla="*/ 2147483647 h 38"/>
              <a:gd name="T56" fmla="*/ 2147483647 w 53"/>
              <a:gd name="T57" fmla="*/ 2147483647 h 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3"/>
              <a:gd name="T88" fmla="*/ 0 h 38"/>
              <a:gd name="T89" fmla="*/ 53 w 53"/>
              <a:gd name="T90" fmla="*/ 38 h 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3" h="38">
                <a:moveTo>
                  <a:pt x="38" y="34"/>
                </a:moveTo>
                <a:lnTo>
                  <a:pt x="37" y="35"/>
                </a:lnTo>
                <a:lnTo>
                  <a:pt x="37" y="36"/>
                </a:lnTo>
                <a:lnTo>
                  <a:pt x="36" y="37"/>
                </a:lnTo>
                <a:lnTo>
                  <a:pt x="36" y="38"/>
                </a:lnTo>
                <a:lnTo>
                  <a:pt x="36" y="34"/>
                </a:lnTo>
                <a:lnTo>
                  <a:pt x="36" y="28"/>
                </a:lnTo>
                <a:lnTo>
                  <a:pt x="35" y="22"/>
                </a:lnTo>
                <a:lnTo>
                  <a:pt x="31" y="19"/>
                </a:lnTo>
                <a:lnTo>
                  <a:pt x="22" y="17"/>
                </a:lnTo>
                <a:lnTo>
                  <a:pt x="15" y="22"/>
                </a:lnTo>
                <a:lnTo>
                  <a:pt x="7" y="28"/>
                </a:lnTo>
                <a:lnTo>
                  <a:pt x="0" y="34"/>
                </a:lnTo>
                <a:lnTo>
                  <a:pt x="1" y="27"/>
                </a:lnTo>
                <a:lnTo>
                  <a:pt x="3" y="21"/>
                </a:lnTo>
                <a:lnTo>
                  <a:pt x="6" y="15"/>
                </a:lnTo>
                <a:lnTo>
                  <a:pt x="10" y="11"/>
                </a:lnTo>
                <a:lnTo>
                  <a:pt x="14" y="6"/>
                </a:lnTo>
                <a:lnTo>
                  <a:pt x="20" y="4"/>
                </a:lnTo>
                <a:lnTo>
                  <a:pt x="25" y="3"/>
                </a:lnTo>
                <a:lnTo>
                  <a:pt x="30" y="1"/>
                </a:lnTo>
                <a:lnTo>
                  <a:pt x="36" y="0"/>
                </a:lnTo>
                <a:lnTo>
                  <a:pt x="42" y="0"/>
                </a:lnTo>
                <a:lnTo>
                  <a:pt x="48" y="0"/>
                </a:lnTo>
                <a:lnTo>
                  <a:pt x="53" y="0"/>
                </a:lnTo>
                <a:lnTo>
                  <a:pt x="43" y="4"/>
                </a:lnTo>
                <a:lnTo>
                  <a:pt x="42" y="13"/>
                </a:lnTo>
                <a:lnTo>
                  <a:pt x="43" y="23"/>
                </a:lnTo>
                <a:lnTo>
                  <a:pt x="38" y="34"/>
                </a:lnTo>
                <a:close/>
              </a:path>
            </a:pathLst>
          </a:custGeom>
          <a:solidFill>
            <a:srgbClr val="000000"/>
          </a:solidFill>
          <a:ln w="9525">
            <a:noFill/>
            <a:round/>
            <a:headEnd/>
            <a:tailEnd/>
          </a:ln>
        </p:spPr>
        <p:txBody>
          <a:bodyPr/>
          <a:lstStyle/>
          <a:p>
            <a:endParaRPr lang="es-ES"/>
          </a:p>
        </p:txBody>
      </p:sp>
      <p:sp>
        <p:nvSpPr>
          <p:cNvPr id="67615" name="Freeform 31"/>
          <p:cNvSpPr>
            <a:spLocks/>
          </p:cNvSpPr>
          <p:nvPr/>
        </p:nvSpPr>
        <p:spPr bwMode="auto">
          <a:xfrm>
            <a:off x="1357313" y="2322513"/>
            <a:ext cx="79375" cy="30162"/>
          </a:xfrm>
          <a:custGeom>
            <a:avLst/>
            <a:gdLst>
              <a:gd name="T0" fmla="*/ 2147483647 w 100"/>
              <a:gd name="T1" fmla="*/ 2147483647 h 37"/>
              <a:gd name="T2" fmla="*/ 2147483647 w 100"/>
              <a:gd name="T3" fmla="*/ 2147483647 h 37"/>
              <a:gd name="T4" fmla="*/ 2147483647 w 100"/>
              <a:gd name="T5" fmla="*/ 2147483647 h 37"/>
              <a:gd name="T6" fmla="*/ 2147483647 w 100"/>
              <a:gd name="T7" fmla="*/ 2147483647 h 37"/>
              <a:gd name="T8" fmla="*/ 2147483647 w 100"/>
              <a:gd name="T9" fmla="*/ 2147483647 h 37"/>
              <a:gd name="T10" fmla="*/ 2147483647 w 100"/>
              <a:gd name="T11" fmla="*/ 2147483647 h 37"/>
              <a:gd name="T12" fmla="*/ 2147483647 w 100"/>
              <a:gd name="T13" fmla="*/ 2147483647 h 37"/>
              <a:gd name="T14" fmla="*/ 2147483647 w 100"/>
              <a:gd name="T15" fmla="*/ 2147483647 h 37"/>
              <a:gd name="T16" fmla="*/ 0 w 100"/>
              <a:gd name="T17" fmla="*/ 2147483647 h 37"/>
              <a:gd name="T18" fmla="*/ 2147483647 w 100"/>
              <a:gd name="T19" fmla="*/ 2147483647 h 37"/>
              <a:gd name="T20" fmla="*/ 2147483647 w 100"/>
              <a:gd name="T21" fmla="*/ 2147483647 h 37"/>
              <a:gd name="T22" fmla="*/ 2147483647 w 100"/>
              <a:gd name="T23" fmla="*/ 2147483647 h 37"/>
              <a:gd name="T24" fmla="*/ 2147483647 w 100"/>
              <a:gd name="T25" fmla="*/ 2147483647 h 37"/>
              <a:gd name="T26" fmla="*/ 2147483647 w 100"/>
              <a:gd name="T27" fmla="*/ 2147483647 h 37"/>
              <a:gd name="T28" fmla="*/ 2147483647 w 100"/>
              <a:gd name="T29" fmla="*/ 2147483647 h 37"/>
              <a:gd name="T30" fmla="*/ 2147483647 w 100"/>
              <a:gd name="T31" fmla="*/ 2147483647 h 37"/>
              <a:gd name="T32" fmla="*/ 2147483647 w 100"/>
              <a:gd name="T33" fmla="*/ 2147483647 h 37"/>
              <a:gd name="T34" fmla="*/ 2147483647 w 100"/>
              <a:gd name="T35" fmla="*/ 0 h 37"/>
              <a:gd name="T36" fmla="*/ 2147483647 w 100"/>
              <a:gd name="T37" fmla="*/ 2147483647 h 37"/>
              <a:gd name="T38" fmla="*/ 2147483647 w 100"/>
              <a:gd name="T39" fmla="*/ 2147483647 h 37"/>
              <a:gd name="T40" fmla="*/ 2147483647 w 100"/>
              <a:gd name="T41" fmla="*/ 2147483647 h 37"/>
              <a:gd name="T42" fmla="*/ 2147483647 w 100"/>
              <a:gd name="T43" fmla="*/ 2147483647 h 37"/>
              <a:gd name="T44" fmla="*/ 2147483647 w 100"/>
              <a:gd name="T45" fmla="*/ 2147483647 h 37"/>
              <a:gd name="T46" fmla="*/ 2147483647 w 100"/>
              <a:gd name="T47" fmla="*/ 2147483647 h 37"/>
              <a:gd name="T48" fmla="*/ 2147483647 w 100"/>
              <a:gd name="T49" fmla="*/ 2147483647 h 37"/>
              <a:gd name="T50" fmla="*/ 2147483647 w 100"/>
              <a:gd name="T51" fmla="*/ 2147483647 h 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0"/>
              <a:gd name="T79" fmla="*/ 0 h 37"/>
              <a:gd name="T80" fmla="*/ 100 w 100"/>
              <a:gd name="T81" fmla="*/ 37 h 3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0" h="37">
                <a:moveTo>
                  <a:pt x="52" y="37"/>
                </a:moveTo>
                <a:lnTo>
                  <a:pt x="45" y="36"/>
                </a:lnTo>
                <a:lnTo>
                  <a:pt x="37" y="35"/>
                </a:lnTo>
                <a:lnTo>
                  <a:pt x="30" y="31"/>
                </a:lnTo>
                <a:lnTo>
                  <a:pt x="23" y="28"/>
                </a:lnTo>
                <a:lnTo>
                  <a:pt x="17" y="23"/>
                </a:lnTo>
                <a:lnTo>
                  <a:pt x="10" y="18"/>
                </a:lnTo>
                <a:lnTo>
                  <a:pt x="5" y="12"/>
                </a:lnTo>
                <a:lnTo>
                  <a:pt x="0" y="6"/>
                </a:lnTo>
                <a:lnTo>
                  <a:pt x="10" y="10"/>
                </a:lnTo>
                <a:lnTo>
                  <a:pt x="19" y="12"/>
                </a:lnTo>
                <a:lnTo>
                  <a:pt x="28" y="14"/>
                </a:lnTo>
                <a:lnTo>
                  <a:pt x="38" y="16"/>
                </a:lnTo>
                <a:lnTo>
                  <a:pt x="48" y="16"/>
                </a:lnTo>
                <a:lnTo>
                  <a:pt x="58" y="16"/>
                </a:lnTo>
                <a:lnTo>
                  <a:pt x="68" y="14"/>
                </a:lnTo>
                <a:lnTo>
                  <a:pt x="79" y="10"/>
                </a:lnTo>
                <a:lnTo>
                  <a:pt x="100" y="0"/>
                </a:lnTo>
                <a:lnTo>
                  <a:pt x="95" y="6"/>
                </a:lnTo>
                <a:lnTo>
                  <a:pt x="90" y="13"/>
                </a:lnTo>
                <a:lnTo>
                  <a:pt x="86" y="19"/>
                </a:lnTo>
                <a:lnTo>
                  <a:pt x="80" y="24"/>
                </a:lnTo>
                <a:lnTo>
                  <a:pt x="74" y="30"/>
                </a:lnTo>
                <a:lnTo>
                  <a:pt x="67" y="34"/>
                </a:lnTo>
                <a:lnTo>
                  <a:pt x="60" y="36"/>
                </a:lnTo>
                <a:lnTo>
                  <a:pt x="52" y="37"/>
                </a:lnTo>
                <a:close/>
              </a:path>
            </a:pathLst>
          </a:custGeom>
          <a:solidFill>
            <a:srgbClr val="000000"/>
          </a:solidFill>
          <a:ln w="9525">
            <a:noFill/>
            <a:round/>
            <a:headEnd/>
            <a:tailEnd/>
          </a:ln>
        </p:spPr>
        <p:txBody>
          <a:bodyPr/>
          <a:lstStyle/>
          <a:p>
            <a:endParaRPr lang="es-ES"/>
          </a:p>
        </p:txBody>
      </p:sp>
      <p:sp>
        <p:nvSpPr>
          <p:cNvPr id="67616" name="Freeform 32"/>
          <p:cNvSpPr>
            <a:spLocks/>
          </p:cNvSpPr>
          <p:nvPr/>
        </p:nvSpPr>
        <p:spPr bwMode="auto">
          <a:xfrm>
            <a:off x="323850" y="2479675"/>
            <a:ext cx="441325" cy="342900"/>
          </a:xfrm>
          <a:custGeom>
            <a:avLst/>
            <a:gdLst>
              <a:gd name="T0" fmla="*/ 2147483647 w 555"/>
              <a:gd name="T1" fmla="*/ 2147483647 h 432"/>
              <a:gd name="T2" fmla="*/ 2147483647 w 555"/>
              <a:gd name="T3" fmla="*/ 2147483647 h 432"/>
              <a:gd name="T4" fmla="*/ 2147483647 w 555"/>
              <a:gd name="T5" fmla="*/ 2147483647 h 432"/>
              <a:gd name="T6" fmla="*/ 2147483647 w 555"/>
              <a:gd name="T7" fmla="*/ 2147483647 h 432"/>
              <a:gd name="T8" fmla="*/ 2147483647 w 555"/>
              <a:gd name="T9" fmla="*/ 2147483647 h 432"/>
              <a:gd name="T10" fmla="*/ 2147483647 w 555"/>
              <a:gd name="T11" fmla="*/ 2147483647 h 432"/>
              <a:gd name="T12" fmla="*/ 2147483647 w 555"/>
              <a:gd name="T13" fmla="*/ 2147483647 h 432"/>
              <a:gd name="T14" fmla="*/ 2147483647 w 555"/>
              <a:gd name="T15" fmla="*/ 2147483647 h 432"/>
              <a:gd name="T16" fmla="*/ 2147483647 w 555"/>
              <a:gd name="T17" fmla="*/ 2147483647 h 432"/>
              <a:gd name="T18" fmla="*/ 2147483647 w 555"/>
              <a:gd name="T19" fmla="*/ 2147483647 h 432"/>
              <a:gd name="T20" fmla="*/ 2147483647 w 555"/>
              <a:gd name="T21" fmla="*/ 2147483647 h 432"/>
              <a:gd name="T22" fmla="*/ 2147483647 w 555"/>
              <a:gd name="T23" fmla="*/ 2147483647 h 432"/>
              <a:gd name="T24" fmla="*/ 2147483647 w 555"/>
              <a:gd name="T25" fmla="*/ 2147483647 h 432"/>
              <a:gd name="T26" fmla="*/ 2147483647 w 555"/>
              <a:gd name="T27" fmla="*/ 2147483647 h 432"/>
              <a:gd name="T28" fmla="*/ 2147483647 w 555"/>
              <a:gd name="T29" fmla="*/ 2147483647 h 432"/>
              <a:gd name="T30" fmla="*/ 2147483647 w 555"/>
              <a:gd name="T31" fmla="*/ 2147483647 h 432"/>
              <a:gd name="T32" fmla="*/ 2147483647 w 555"/>
              <a:gd name="T33" fmla="*/ 2147483647 h 432"/>
              <a:gd name="T34" fmla="*/ 2147483647 w 555"/>
              <a:gd name="T35" fmla="*/ 2147483647 h 432"/>
              <a:gd name="T36" fmla="*/ 2147483647 w 555"/>
              <a:gd name="T37" fmla="*/ 2147483647 h 432"/>
              <a:gd name="T38" fmla="*/ 2147483647 w 555"/>
              <a:gd name="T39" fmla="*/ 2147483647 h 432"/>
              <a:gd name="T40" fmla="*/ 2147483647 w 555"/>
              <a:gd name="T41" fmla="*/ 2147483647 h 432"/>
              <a:gd name="T42" fmla="*/ 2147483647 w 555"/>
              <a:gd name="T43" fmla="*/ 2147483647 h 432"/>
              <a:gd name="T44" fmla="*/ 2147483647 w 555"/>
              <a:gd name="T45" fmla="*/ 2147483647 h 432"/>
              <a:gd name="T46" fmla="*/ 2147483647 w 555"/>
              <a:gd name="T47" fmla="*/ 2147483647 h 432"/>
              <a:gd name="T48" fmla="*/ 2147483647 w 555"/>
              <a:gd name="T49" fmla="*/ 2147483647 h 432"/>
              <a:gd name="T50" fmla="*/ 2147483647 w 555"/>
              <a:gd name="T51" fmla="*/ 2147483647 h 432"/>
              <a:gd name="T52" fmla="*/ 2147483647 w 555"/>
              <a:gd name="T53" fmla="*/ 2147483647 h 432"/>
              <a:gd name="T54" fmla="*/ 2147483647 w 555"/>
              <a:gd name="T55" fmla="*/ 2147483647 h 432"/>
              <a:gd name="T56" fmla="*/ 2147483647 w 555"/>
              <a:gd name="T57" fmla="*/ 2147483647 h 432"/>
              <a:gd name="T58" fmla="*/ 2147483647 w 555"/>
              <a:gd name="T59" fmla="*/ 2147483647 h 432"/>
              <a:gd name="T60" fmla="*/ 2147483647 w 555"/>
              <a:gd name="T61" fmla="*/ 2147483647 h 432"/>
              <a:gd name="T62" fmla="*/ 2147483647 w 555"/>
              <a:gd name="T63" fmla="*/ 2147483647 h 432"/>
              <a:gd name="T64" fmla="*/ 2147483647 w 555"/>
              <a:gd name="T65" fmla="*/ 2147483647 h 432"/>
              <a:gd name="T66" fmla="*/ 2147483647 w 555"/>
              <a:gd name="T67" fmla="*/ 2147483647 h 432"/>
              <a:gd name="T68" fmla="*/ 2147483647 w 555"/>
              <a:gd name="T69" fmla="*/ 2147483647 h 432"/>
              <a:gd name="T70" fmla="*/ 2147483647 w 555"/>
              <a:gd name="T71" fmla="*/ 2147483647 h 432"/>
              <a:gd name="T72" fmla="*/ 2147483647 w 555"/>
              <a:gd name="T73" fmla="*/ 2147483647 h 432"/>
              <a:gd name="T74" fmla="*/ 2147483647 w 555"/>
              <a:gd name="T75" fmla="*/ 2147483647 h 432"/>
              <a:gd name="T76" fmla="*/ 2147483647 w 555"/>
              <a:gd name="T77" fmla="*/ 2147483647 h 432"/>
              <a:gd name="T78" fmla="*/ 2147483647 w 555"/>
              <a:gd name="T79" fmla="*/ 2147483647 h 432"/>
              <a:gd name="T80" fmla="*/ 2147483647 w 555"/>
              <a:gd name="T81" fmla="*/ 2147483647 h 432"/>
              <a:gd name="T82" fmla="*/ 2147483647 w 555"/>
              <a:gd name="T83" fmla="*/ 2147483647 h 432"/>
              <a:gd name="T84" fmla="*/ 2147483647 w 555"/>
              <a:gd name="T85" fmla="*/ 2147483647 h 432"/>
              <a:gd name="T86" fmla="*/ 2147483647 w 555"/>
              <a:gd name="T87" fmla="*/ 2147483647 h 432"/>
              <a:gd name="T88" fmla="*/ 2147483647 w 555"/>
              <a:gd name="T89" fmla="*/ 2147483647 h 432"/>
              <a:gd name="T90" fmla="*/ 0 w 555"/>
              <a:gd name="T91" fmla="*/ 2147483647 h 432"/>
              <a:gd name="T92" fmla="*/ 2147483647 w 555"/>
              <a:gd name="T93" fmla="*/ 2147483647 h 432"/>
              <a:gd name="T94" fmla="*/ 2147483647 w 555"/>
              <a:gd name="T95" fmla="*/ 2147483647 h 432"/>
              <a:gd name="T96" fmla="*/ 2147483647 w 555"/>
              <a:gd name="T97" fmla="*/ 2147483647 h 432"/>
              <a:gd name="T98" fmla="*/ 2147483647 w 555"/>
              <a:gd name="T99" fmla="*/ 2147483647 h 432"/>
              <a:gd name="T100" fmla="*/ 2147483647 w 555"/>
              <a:gd name="T101" fmla="*/ 2147483647 h 432"/>
              <a:gd name="T102" fmla="*/ 2147483647 w 555"/>
              <a:gd name="T103" fmla="*/ 2147483647 h 432"/>
              <a:gd name="T104" fmla="*/ 2147483647 w 555"/>
              <a:gd name="T105" fmla="*/ 2147483647 h 432"/>
              <a:gd name="T106" fmla="*/ 2147483647 w 555"/>
              <a:gd name="T107" fmla="*/ 2147483647 h 432"/>
              <a:gd name="T108" fmla="*/ 2147483647 w 555"/>
              <a:gd name="T109" fmla="*/ 2147483647 h 432"/>
              <a:gd name="T110" fmla="*/ 2147483647 w 555"/>
              <a:gd name="T111" fmla="*/ 2147483647 h 432"/>
              <a:gd name="T112" fmla="*/ 2147483647 w 555"/>
              <a:gd name="T113" fmla="*/ 2147483647 h 432"/>
              <a:gd name="T114" fmla="*/ 2147483647 w 555"/>
              <a:gd name="T115" fmla="*/ 2147483647 h 432"/>
              <a:gd name="T116" fmla="*/ 2147483647 w 555"/>
              <a:gd name="T117" fmla="*/ 2147483647 h 432"/>
              <a:gd name="T118" fmla="*/ 2147483647 w 555"/>
              <a:gd name="T119" fmla="*/ 2147483647 h 43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55"/>
              <a:gd name="T181" fmla="*/ 0 h 432"/>
              <a:gd name="T182" fmla="*/ 555 w 555"/>
              <a:gd name="T183" fmla="*/ 432 h 43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55" h="432">
                <a:moveTo>
                  <a:pt x="555" y="66"/>
                </a:moveTo>
                <a:lnTo>
                  <a:pt x="548" y="75"/>
                </a:lnTo>
                <a:lnTo>
                  <a:pt x="542" y="86"/>
                </a:lnTo>
                <a:lnTo>
                  <a:pt x="536" y="96"/>
                </a:lnTo>
                <a:lnTo>
                  <a:pt x="530" y="106"/>
                </a:lnTo>
                <a:lnTo>
                  <a:pt x="525" y="118"/>
                </a:lnTo>
                <a:lnTo>
                  <a:pt x="522" y="129"/>
                </a:lnTo>
                <a:lnTo>
                  <a:pt x="522" y="142"/>
                </a:lnTo>
                <a:lnTo>
                  <a:pt x="524" y="154"/>
                </a:lnTo>
                <a:lnTo>
                  <a:pt x="523" y="155"/>
                </a:lnTo>
                <a:lnTo>
                  <a:pt x="521" y="156"/>
                </a:lnTo>
                <a:lnTo>
                  <a:pt x="519" y="156"/>
                </a:lnTo>
                <a:lnTo>
                  <a:pt x="517" y="155"/>
                </a:lnTo>
                <a:lnTo>
                  <a:pt x="514" y="143"/>
                </a:lnTo>
                <a:lnTo>
                  <a:pt x="509" y="131"/>
                </a:lnTo>
                <a:lnTo>
                  <a:pt x="503" y="119"/>
                </a:lnTo>
                <a:lnTo>
                  <a:pt x="496" y="109"/>
                </a:lnTo>
                <a:lnTo>
                  <a:pt x="488" y="98"/>
                </a:lnTo>
                <a:lnTo>
                  <a:pt x="479" y="90"/>
                </a:lnTo>
                <a:lnTo>
                  <a:pt x="469" y="82"/>
                </a:lnTo>
                <a:lnTo>
                  <a:pt x="458" y="76"/>
                </a:lnTo>
                <a:lnTo>
                  <a:pt x="466" y="84"/>
                </a:lnTo>
                <a:lnTo>
                  <a:pt x="473" y="95"/>
                </a:lnTo>
                <a:lnTo>
                  <a:pt x="480" y="105"/>
                </a:lnTo>
                <a:lnTo>
                  <a:pt x="486" y="116"/>
                </a:lnTo>
                <a:lnTo>
                  <a:pt x="491" y="128"/>
                </a:lnTo>
                <a:lnTo>
                  <a:pt x="493" y="141"/>
                </a:lnTo>
                <a:lnTo>
                  <a:pt x="493" y="154"/>
                </a:lnTo>
                <a:lnTo>
                  <a:pt x="489" y="166"/>
                </a:lnTo>
                <a:lnTo>
                  <a:pt x="483" y="182"/>
                </a:lnTo>
                <a:lnTo>
                  <a:pt x="474" y="197"/>
                </a:lnTo>
                <a:lnTo>
                  <a:pt x="465" y="211"/>
                </a:lnTo>
                <a:lnTo>
                  <a:pt x="454" y="224"/>
                </a:lnTo>
                <a:lnTo>
                  <a:pt x="440" y="234"/>
                </a:lnTo>
                <a:lnTo>
                  <a:pt x="426" y="243"/>
                </a:lnTo>
                <a:lnTo>
                  <a:pt x="411" y="251"/>
                </a:lnTo>
                <a:lnTo>
                  <a:pt x="394" y="256"/>
                </a:lnTo>
                <a:lnTo>
                  <a:pt x="388" y="256"/>
                </a:lnTo>
                <a:lnTo>
                  <a:pt x="382" y="256"/>
                </a:lnTo>
                <a:lnTo>
                  <a:pt x="377" y="256"/>
                </a:lnTo>
                <a:lnTo>
                  <a:pt x="371" y="254"/>
                </a:lnTo>
                <a:lnTo>
                  <a:pt x="365" y="253"/>
                </a:lnTo>
                <a:lnTo>
                  <a:pt x="359" y="250"/>
                </a:lnTo>
                <a:lnTo>
                  <a:pt x="353" y="248"/>
                </a:lnTo>
                <a:lnTo>
                  <a:pt x="349" y="246"/>
                </a:lnTo>
                <a:lnTo>
                  <a:pt x="355" y="253"/>
                </a:lnTo>
                <a:lnTo>
                  <a:pt x="363" y="258"/>
                </a:lnTo>
                <a:lnTo>
                  <a:pt x="371" y="264"/>
                </a:lnTo>
                <a:lnTo>
                  <a:pt x="380" y="269"/>
                </a:lnTo>
                <a:lnTo>
                  <a:pt x="389" y="272"/>
                </a:lnTo>
                <a:lnTo>
                  <a:pt x="400" y="274"/>
                </a:lnTo>
                <a:lnTo>
                  <a:pt x="410" y="276"/>
                </a:lnTo>
                <a:lnTo>
                  <a:pt x="419" y="276"/>
                </a:lnTo>
                <a:lnTo>
                  <a:pt x="425" y="274"/>
                </a:lnTo>
                <a:lnTo>
                  <a:pt x="431" y="274"/>
                </a:lnTo>
                <a:lnTo>
                  <a:pt x="436" y="273"/>
                </a:lnTo>
                <a:lnTo>
                  <a:pt x="442" y="271"/>
                </a:lnTo>
                <a:lnTo>
                  <a:pt x="448" y="270"/>
                </a:lnTo>
                <a:lnTo>
                  <a:pt x="453" y="268"/>
                </a:lnTo>
                <a:lnTo>
                  <a:pt x="458" y="264"/>
                </a:lnTo>
                <a:lnTo>
                  <a:pt x="464" y="262"/>
                </a:lnTo>
                <a:lnTo>
                  <a:pt x="466" y="278"/>
                </a:lnTo>
                <a:lnTo>
                  <a:pt x="472" y="294"/>
                </a:lnTo>
                <a:lnTo>
                  <a:pt x="476" y="311"/>
                </a:lnTo>
                <a:lnTo>
                  <a:pt x="472" y="329"/>
                </a:lnTo>
                <a:lnTo>
                  <a:pt x="466" y="340"/>
                </a:lnTo>
                <a:lnTo>
                  <a:pt x="461" y="351"/>
                </a:lnTo>
                <a:lnTo>
                  <a:pt x="455" y="361"/>
                </a:lnTo>
                <a:lnTo>
                  <a:pt x="447" y="371"/>
                </a:lnTo>
                <a:lnTo>
                  <a:pt x="439" y="380"/>
                </a:lnTo>
                <a:lnTo>
                  <a:pt x="430" y="389"/>
                </a:lnTo>
                <a:lnTo>
                  <a:pt x="419" y="397"/>
                </a:lnTo>
                <a:lnTo>
                  <a:pt x="408" y="402"/>
                </a:lnTo>
                <a:lnTo>
                  <a:pt x="387" y="412"/>
                </a:lnTo>
                <a:lnTo>
                  <a:pt x="366" y="420"/>
                </a:lnTo>
                <a:lnTo>
                  <a:pt x="344" y="425"/>
                </a:lnTo>
                <a:lnTo>
                  <a:pt x="324" y="430"/>
                </a:lnTo>
                <a:lnTo>
                  <a:pt x="302" y="432"/>
                </a:lnTo>
                <a:lnTo>
                  <a:pt x="280" y="431"/>
                </a:lnTo>
                <a:lnTo>
                  <a:pt x="258" y="427"/>
                </a:lnTo>
                <a:lnTo>
                  <a:pt x="235" y="420"/>
                </a:lnTo>
                <a:lnTo>
                  <a:pt x="227" y="415"/>
                </a:lnTo>
                <a:lnTo>
                  <a:pt x="222" y="408"/>
                </a:lnTo>
                <a:lnTo>
                  <a:pt x="219" y="401"/>
                </a:lnTo>
                <a:lnTo>
                  <a:pt x="216" y="393"/>
                </a:lnTo>
                <a:lnTo>
                  <a:pt x="214" y="385"/>
                </a:lnTo>
                <a:lnTo>
                  <a:pt x="211" y="377"/>
                </a:lnTo>
                <a:lnTo>
                  <a:pt x="206" y="370"/>
                </a:lnTo>
                <a:lnTo>
                  <a:pt x="199" y="364"/>
                </a:lnTo>
                <a:lnTo>
                  <a:pt x="190" y="356"/>
                </a:lnTo>
                <a:lnTo>
                  <a:pt x="206" y="354"/>
                </a:lnTo>
                <a:lnTo>
                  <a:pt x="220" y="348"/>
                </a:lnTo>
                <a:lnTo>
                  <a:pt x="234" y="339"/>
                </a:lnTo>
                <a:lnTo>
                  <a:pt x="245" y="330"/>
                </a:lnTo>
                <a:lnTo>
                  <a:pt x="257" y="317"/>
                </a:lnTo>
                <a:lnTo>
                  <a:pt x="266" y="304"/>
                </a:lnTo>
                <a:lnTo>
                  <a:pt x="273" y="291"/>
                </a:lnTo>
                <a:lnTo>
                  <a:pt x="280" y="276"/>
                </a:lnTo>
                <a:lnTo>
                  <a:pt x="272" y="284"/>
                </a:lnTo>
                <a:lnTo>
                  <a:pt x="264" y="293"/>
                </a:lnTo>
                <a:lnTo>
                  <a:pt x="254" y="301"/>
                </a:lnTo>
                <a:lnTo>
                  <a:pt x="245" y="309"/>
                </a:lnTo>
                <a:lnTo>
                  <a:pt x="235" y="317"/>
                </a:lnTo>
                <a:lnTo>
                  <a:pt x="224" y="323"/>
                </a:lnTo>
                <a:lnTo>
                  <a:pt x="213" y="327"/>
                </a:lnTo>
                <a:lnTo>
                  <a:pt x="200" y="330"/>
                </a:lnTo>
                <a:lnTo>
                  <a:pt x="188" y="331"/>
                </a:lnTo>
                <a:lnTo>
                  <a:pt x="175" y="330"/>
                </a:lnTo>
                <a:lnTo>
                  <a:pt x="162" y="329"/>
                </a:lnTo>
                <a:lnTo>
                  <a:pt x="150" y="325"/>
                </a:lnTo>
                <a:lnTo>
                  <a:pt x="137" y="321"/>
                </a:lnTo>
                <a:lnTo>
                  <a:pt x="125" y="315"/>
                </a:lnTo>
                <a:lnTo>
                  <a:pt x="116" y="308"/>
                </a:lnTo>
                <a:lnTo>
                  <a:pt x="107" y="300"/>
                </a:lnTo>
                <a:lnTo>
                  <a:pt x="92" y="278"/>
                </a:lnTo>
                <a:lnTo>
                  <a:pt x="84" y="255"/>
                </a:lnTo>
                <a:lnTo>
                  <a:pt x="82" y="230"/>
                </a:lnTo>
                <a:lnTo>
                  <a:pt x="82" y="205"/>
                </a:lnTo>
                <a:lnTo>
                  <a:pt x="80" y="204"/>
                </a:lnTo>
                <a:lnTo>
                  <a:pt x="79" y="204"/>
                </a:lnTo>
                <a:lnTo>
                  <a:pt x="77" y="204"/>
                </a:lnTo>
                <a:lnTo>
                  <a:pt x="76" y="205"/>
                </a:lnTo>
                <a:lnTo>
                  <a:pt x="71" y="224"/>
                </a:lnTo>
                <a:lnTo>
                  <a:pt x="71" y="242"/>
                </a:lnTo>
                <a:lnTo>
                  <a:pt x="70" y="260"/>
                </a:lnTo>
                <a:lnTo>
                  <a:pt x="64" y="277"/>
                </a:lnTo>
                <a:lnTo>
                  <a:pt x="61" y="273"/>
                </a:lnTo>
                <a:lnTo>
                  <a:pt x="60" y="269"/>
                </a:lnTo>
                <a:lnTo>
                  <a:pt x="59" y="263"/>
                </a:lnTo>
                <a:lnTo>
                  <a:pt x="56" y="257"/>
                </a:lnTo>
                <a:lnTo>
                  <a:pt x="52" y="249"/>
                </a:lnTo>
                <a:lnTo>
                  <a:pt x="46" y="242"/>
                </a:lnTo>
                <a:lnTo>
                  <a:pt x="39" y="235"/>
                </a:lnTo>
                <a:lnTo>
                  <a:pt x="33" y="230"/>
                </a:lnTo>
                <a:lnTo>
                  <a:pt x="25" y="225"/>
                </a:lnTo>
                <a:lnTo>
                  <a:pt x="17" y="222"/>
                </a:lnTo>
                <a:lnTo>
                  <a:pt x="9" y="219"/>
                </a:lnTo>
                <a:lnTo>
                  <a:pt x="0" y="217"/>
                </a:lnTo>
                <a:lnTo>
                  <a:pt x="15" y="196"/>
                </a:lnTo>
                <a:lnTo>
                  <a:pt x="31" y="178"/>
                </a:lnTo>
                <a:lnTo>
                  <a:pt x="49" y="159"/>
                </a:lnTo>
                <a:lnTo>
                  <a:pt x="68" y="142"/>
                </a:lnTo>
                <a:lnTo>
                  <a:pt x="88" y="126"/>
                </a:lnTo>
                <a:lnTo>
                  <a:pt x="109" y="110"/>
                </a:lnTo>
                <a:lnTo>
                  <a:pt x="131" y="95"/>
                </a:lnTo>
                <a:lnTo>
                  <a:pt x="153" y="80"/>
                </a:lnTo>
                <a:lnTo>
                  <a:pt x="160" y="91"/>
                </a:lnTo>
                <a:lnTo>
                  <a:pt x="168" y="101"/>
                </a:lnTo>
                <a:lnTo>
                  <a:pt x="178" y="109"/>
                </a:lnTo>
                <a:lnTo>
                  <a:pt x="190" y="116"/>
                </a:lnTo>
                <a:lnTo>
                  <a:pt x="201" y="120"/>
                </a:lnTo>
                <a:lnTo>
                  <a:pt x="214" y="124"/>
                </a:lnTo>
                <a:lnTo>
                  <a:pt x="227" y="126"/>
                </a:lnTo>
                <a:lnTo>
                  <a:pt x="239" y="127"/>
                </a:lnTo>
                <a:lnTo>
                  <a:pt x="259" y="126"/>
                </a:lnTo>
                <a:lnTo>
                  <a:pt x="277" y="120"/>
                </a:lnTo>
                <a:lnTo>
                  <a:pt x="294" y="111"/>
                </a:lnTo>
                <a:lnTo>
                  <a:pt x="310" y="99"/>
                </a:lnTo>
                <a:lnTo>
                  <a:pt x="325" y="86"/>
                </a:lnTo>
                <a:lnTo>
                  <a:pt x="337" y="71"/>
                </a:lnTo>
                <a:lnTo>
                  <a:pt x="348" y="55"/>
                </a:lnTo>
                <a:lnTo>
                  <a:pt x="357" y="37"/>
                </a:lnTo>
                <a:lnTo>
                  <a:pt x="360" y="28"/>
                </a:lnTo>
                <a:lnTo>
                  <a:pt x="364" y="19"/>
                </a:lnTo>
                <a:lnTo>
                  <a:pt x="367" y="10"/>
                </a:lnTo>
                <a:lnTo>
                  <a:pt x="371" y="0"/>
                </a:lnTo>
                <a:lnTo>
                  <a:pt x="383" y="3"/>
                </a:lnTo>
                <a:lnTo>
                  <a:pt x="395" y="5"/>
                </a:lnTo>
                <a:lnTo>
                  <a:pt x="408" y="8"/>
                </a:lnTo>
                <a:lnTo>
                  <a:pt x="419" y="11"/>
                </a:lnTo>
                <a:lnTo>
                  <a:pt x="432" y="14"/>
                </a:lnTo>
                <a:lnTo>
                  <a:pt x="443" y="19"/>
                </a:lnTo>
                <a:lnTo>
                  <a:pt x="455" y="22"/>
                </a:lnTo>
                <a:lnTo>
                  <a:pt x="466" y="26"/>
                </a:lnTo>
                <a:lnTo>
                  <a:pt x="478" y="30"/>
                </a:lnTo>
                <a:lnTo>
                  <a:pt x="489" y="35"/>
                </a:lnTo>
                <a:lnTo>
                  <a:pt x="501" y="40"/>
                </a:lnTo>
                <a:lnTo>
                  <a:pt x="513" y="45"/>
                </a:lnTo>
                <a:lnTo>
                  <a:pt x="523" y="50"/>
                </a:lnTo>
                <a:lnTo>
                  <a:pt x="534" y="55"/>
                </a:lnTo>
                <a:lnTo>
                  <a:pt x="545" y="60"/>
                </a:lnTo>
                <a:lnTo>
                  <a:pt x="555" y="66"/>
                </a:lnTo>
                <a:close/>
              </a:path>
            </a:pathLst>
          </a:custGeom>
          <a:solidFill>
            <a:srgbClr val="007FFF"/>
          </a:solidFill>
          <a:ln w="9525">
            <a:noFill/>
            <a:round/>
            <a:headEnd/>
            <a:tailEnd/>
          </a:ln>
        </p:spPr>
        <p:txBody>
          <a:bodyPr/>
          <a:lstStyle/>
          <a:p>
            <a:endParaRPr lang="es-ES"/>
          </a:p>
        </p:txBody>
      </p:sp>
      <p:sp>
        <p:nvSpPr>
          <p:cNvPr id="67617" name="Freeform 33"/>
          <p:cNvSpPr>
            <a:spLocks/>
          </p:cNvSpPr>
          <p:nvPr/>
        </p:nvSpPr>
        <p:spPr bwMode="auto">
          <a:xfrm>
            <a:off x="1066800" y="2544763"/>
            <a:ext cx="185738" cy="160337"/>
          </a:xfrm>
          <a:custGeom>
            <a:avLst/>
            <a:gdLst>
              <a:gd name="T0" fmla="*/ 2147483647 w 234"/>
              <a:gd name="T1" fmla="*/ 2147483647 h 203"/>
              <a:gd name="T2" fmla="*/ 2147483647 w 234"/>
              <a:gd name="T3" fmla="*/ 2147483647 h 203"/>
              <a:gd name="T4" fmla="*/ 2147483647 w 234"/>
              <a:gd name="T5" fmla="*/ 2147483647 h 203"/>
              <a:gd name="T6" fmla="*/ 2147483647 w 234"/>
              <a:gd name="T7" fmla="*/ 2147483647 h 203"/>
              <a:gd name="T8" fmla="*/ 2147483647 w 234"/>
              <a:gd name="T9" fmla="*/ 2147483647 h 203"/>
              <a:gd name="T10" fmla="*/ 2147483647 w 234"/>
              <a:gd name="T11" fmla="*/ 2147483647 h 203"/>
              <a:gd name="T12" fmla="*/ 2147483647 w 234"/>
              <a:gd name="T13" fmla="*/ 2147483647 h 203"/>
              <a:gd name="T14" fmla="*/ 2147483647 w 234"/>
              <a:gd name="T15" fmla="*/ 2147483647 h 203"/>
              <a:gd name="T16" fmla="*/ 2147483647 w 234"/>
              <a:gd name="T17" fmla="*/ 2147483647 h 203"/>
              <a:gd name="T18" fmla="*/ 2147483647 w 234"/>
              <a:gd name="T19" fmla="*/ 2147483647 h 203"/>
              <a:gd name="T20" fmla="*/ 2147483647 w 234"/>
              <a:gd name="T21" fmla="*/ 2147483647 h 203"/>
              <a:gd name="T22" fmla="*/ 2147483647 w 234"/>
              <a:gd name="T23" fmla="*/ 2147483647 h 203"/>
              <a:gd name="T24" fmla="*/ 2147483647 w 234"/>
              <a:gd name="T25" fmla="*/ 2147483647 h 203"/>
              <a:gd name="T26" fmla="*/ 2147483647 w 234"/>
              <a:gd name="T27" fmla="*/ 2147483647 h 203"/>
              <a:gd name="T28" fmla="*/ 2147483647 w 234"/>
              <a:gd name="T29" fmla="*/ 2147483647 h 203"/>
              <a:gd name="T30" fmla="*/ 2147483647 w 234"/>
              <a:gd name="T31" fmla="*/ 2147483647 h 203"/>
              <a:gd name="T32" fmla="*/ 2147483647 w 234"/>
              <a:gd name="T33" fmla="*/ 2147483647 h 203"/>
              <a:gd name="T34" fmla="*/ 2147483647 w 234"/>
              <a:gd name="T35" fmla="*/ 2147483647 h 203"/>
              <a:gd name="T36" fmla="*/ 2147483647 w 234"/>
              <a:gd name="T37" fmla="*/ 2147483647 h 203"/>
              <a:gd name="T38" fmla="*/ 2147483647 w 234"/>
              <a:gd name="T39" fmla="*/ 2147483647 h 203"/>
              <a:gd name="T40" fmla="*/ 2147483647 w 234"/>
              <a:gd name="T41" fmla="*/ 2147483647 h 203"/>
              <a:gd name="T42" fmla="*/ 2147483647 w 234"/>
              <a:gd name="T43" fmla="*/ 2147483647 h 203"/>
              <a:gd name="T44" fmla="*/ 2147483647 w 234"/>
              <a:gd name="T45" fmla="*/ 2147483647 h 203"/>
              <a:gd name="T46" fmla="*/ 2147483647 w 234"/>
              <a:gd name="T47" fmla="*/ 2147483647 h 203"/>
              <a:gd name="T48" fmla="*/ 2147483647 w 234"/>
              <a:gd name="T49" fmla="*/ 2147483647 h 203"/>
              <a:gd name="T50" fmla="*/ 0 w 234"/>
              <a:gd name="T51" fmla="*/ 2147483647 h 203"/>
              <a:gd name="T52" fmla="*/ 2147483647 w 234"/>
              <a:gd name="T53" fmla="*/ 2147483647 h 203"/>
              <a:gd name="T54" fmla="*/ 2147483647 w 234"/>
              <a:gd name="T55" fmla="*/ 2147483647 h 203"/>
              <a:gd name="T56" fmla="*/ 2147483647 w 234"/>
              <a:gd name="T57" fmla="*/ 2147483647 h 203"/>
              <a:gd name="T58" fmla="*/ 2147483647 w 234"/>
              <a:gd name="T59" fmla="*/ 2147483647 h 203"/>
              <a:gd name="T60" fmla="*/ 2147483647 w 234"/>
              <a:gd name="T61" fmla="*/ 2147483647 h 203"/>
              <a:gd name="T62" fmla="*/ 2147483647 w 234"/>
              <a:gd name="T63" fmla="*/ 2147483647 h 203"/>
              <a:gd name="T64" fmla="*/ 2147483647 w 234"/>
              <a:gd name="T65" fmla="*/ 2147483647 h 203"/>
              <a:gd name="T66" fmla="*/ 2147483647 w 234"/>
              <a:gd name="T67" fmla="*/ 2147483647 h 203"/>
              <a:gd name="T68" fmla="*/ 2147483647 w 234"/>
              <a:gd name="T69" fmla="*/ 2147483647 h 20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4"/>
              <a:gd name="T106" fmla="*/ 0 h 203"/>
              <a:gd name="T107" fmla="*/ 234 w 234"/>
              <a:gd name="T108" fmla="*/ 203 h 20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4" h="203">
                <a:moveTo>
                  <a:pt x="227" y="151"/>
                </a:moveTo>
                <a:lnTo>
                  <a:pt x="230" y="157"/>
                </a:lnTo>
                <a:lnTo>
                  <a:pt x="233" y="161"/>
                </a:lnTo>
                <a:lnTo>
                  <a:pt x="234" y="167"/>
                </a:lnTo>
                <a:lnTo>
                  <a:pt x="234" y="173"/>
                </a:lnTo>
                <a:lnTo>
                  <a:pt x="229" y="168"/>
                </a:lnTo>
                <a:lnTo>
                  <a:pt x="224" y="164"/>
                </a:lnTo>
                <a:lnTo>
                  <a:pt x="220" y="159"/>
                </a:lnTo>
                <a:lnTo>
                  <a:pt x="215" y="153"/>
                </a:lnTo>
                <a:lnTo>
                  <a:pt x="211" y="149"/>
                </a:lnTo>
                <a:lnTo>
                  <a:pt x="206" y="143"/>
                </a:lnTo>
                <a:lnTo>
                  <a:pt x="201" y="138"/>
                </a:lnTo>
                <a:lnTo>
                  <a:pt x="197" y="134"/>
                </a:lnTo>
                <a:lnTo>
                  <a:pt x="204" y="145"/>
                </a:lnTo>
                <a:lnTo>
                  <a:pt x="211" y="158"/>
                </a:lnTo>
                <a:lnTo>
                  <a:pt x="219" y="171"/>
                </a:lnTo>
                <a:lnTo>
                  <a:pt x="226" y="183"/>
                </a:lnTo>
                <a:lnTo>
                  <a:pt x="226" y="184"/>
                </a:lnTo>
                <a:lnTo>
                  <a:pt x="224" y="186"/>
                </a:lnTo>
                <a:lnTo>
                  <a:pt x="224" y="187"/>
                </a:lnTo>
                <a:lnTo>
                  <a:pt x="223" y="188"/>
                </a:lnTo>
                <a:lnTo>
                  <a:pt x="222" y="188"/>
                </a:lnTo>
                <a:lnTo>
                  <a:pt x="221" y="188"/>
                </a:lnTo>
                <a:lnTo>
                  <a:pt x="216" y="181"/>
                </a:lnTo>
                <a:lnTo>
                  <a:pt x="212" y="174"/>
                </a:lnTo>
                <a:lnTo>
                  <a:pt x="208" y="167"/>
                </a:lnTo>
                <a:lnTo>
                  <a:pt x="204" y="161"/>
                </a:lnTo>
                <a:lnTo>
                  <a:pt x="198" y="156"/>
                </a:lnTo>
                <a:lnTo>
                  <a:pt x="193" y="150"/>
                </a:lnTo>
                <a:lnTo>
                  <a:pt x="188" y="145"/>
                </a:lnTo>
                <a:lnTo>
                  <a:pt x="182" y="141"/>
                </a:lnTo>
                <a:lnTo>
                  <a:pt x="183" y="146"/>
                </a:lnTo>
                <a:lnTo>
                  <a:pt x="191" y="160"/>
                </a:lnTo>
                <a:lnTo>
                  <a:pt x="199" y="173"/>
                </a:lnTo>
                <a:lnTo>
                  <a:pt x="206" y="186"/>
                </a:lnTo>
                <a:lnTo>
                  <a:pt x="215" y="197"/>
                </a:lnTo>
                <a:lnTo>
                  <a:pt x="212" y="203"/>
                </a:lnTo>
                <a:lnTo>
                  <a:pt x="203" y="195"/>
                </a:lnTo>
                <a:lnTo>
                  <a:pt x="195" y="186"/>
                </a:lnTo>
                <a:lnTo>
                  <a:pt x="188" y="174"/>
                </a:lnTo>
                <a:lnTo>
                  <a:pt x="180" y="163"/>
                </a:lnTo>
                <a:lnTo>
                  <a:pt x="163" y="143"/>
                </a:lnTo>
                <a:lnTo>
                  <a:pt x="145" y="126"/>
                </a:lnTo>
                <a:lnTo>
                  <a:pt x="124" y="111"/>
                </a:lnTo>
                <a:lnTo>
                  <a:pt x="101" y="98"/>
                </a:lnTo>
                <a:lnTo>
                  <a:pt x="77" y="89"/>
                </a:lnTo>
                <a:lnTo>
                  <a:pt x="52" y="81"/>
                </a:lnTo>
                <a:lnTo>
                  <a:pt x="26" y="75"/>
                </a:lnTo>
                <a:lnTo>
                  <a:pt x="0" y="72"/>
                </a:lnTo>
                <a:lnTo>
                  <a:pt x="0" y="52"/>
                </a:lnTo>
                <a:lnTo>
                  <a:pt x="6" y="32"/>
                </a:lnTo>
                <a:lnTo>
                  <a:pt x="16" y="14"/>
                </a:lnTo>
                <a:lnTo>
                  <a:pt x="30" y="0"/>
                </a:lnTo>
                <a:lnTo>
                  <a:pt x="45" y="6"/>
                </a:lnTo>
                <a:lnTo>
                  <a:pt x="59" y="13"/>
                </a:lnTo>
                <a:lnTo>
                  <a:pt x="74" y="20"/>
                </a:lnTo>
                <a:lnTo>
                  <a:pt x="87" y="28"/>
                </a:lnTo>
                <a:lnTo>
                  <a:pt x="100" y="35"/>
                </a:lnTo>
                <a:lnTo>
                  <a:pt x="114" y="44"/>
                </a:lnTo>
                <a:lnTo>
                  <a:pt x="127" y="52"/>
                </a:lnTo>
                <a:lnTo>
                  <a:pt x="139" y="61"/>
                </a:lnTo>
                <a:lnTo>
                  <a:pt x="151" y="72"/>
                </a:lnTo>
                <a:lnTo>
                  <a:pt x="163" y="82"/>
                </a:lnTo>
                <a:lnTo>
                  <a:pt x="175" y="92"/>
                </a:lnTo>
                <a:lnTo>
                  <a:pt x="185" y="103"/>
                </a:lnTo>
                <a:lnTo>
                  <a:pt x="197" y="114"/>
                </a:lnTo>
                <a:lnTo>
                  <a:pt x="207" y="127"/>
                </a:lnTo>
                <a:lnTo>
                  <a:pt x="218" y="138"/>
                </a:lnTo>
                <a:lnTo>
                  <a:pt x="227" y="151"/>
                </a:lnTo>
                <a:close/>
              </a:path>
            </a:pathLst>
          </a:custGeom>
          <a:solidFill>
            <a:srgbClr val="994C00"/>
          </a:solidFill>
          <a:ln w="9525">
            <a:noFill/>
            <a:round/>
            <a:headEnd/>
            <a:tailEnd/>
          </a:ln>
        </p:spPr>
        <p:txBody>
          <a:bodyPr/>
          <a:lstStyle/>
          <a:p>
            <a:endParaRPr lang="es-ES"/>
          </a:p>
        </p:txBody>
      </p:sp>
      <p:sp>
        <p:nvSpPr>
          <p:cNvPr id="67618" name="Freeform 34"/>
          <p:cNvSpPr>
            <a:spLocks/>
          </p:cNvSpPr>
          <p:nvPr/>
        </p:nvSpPr>
        <p:spPr bwMode="auto">
          <a:xfrm>
            <a:off x="533400" y="2660650"/>
            <a:ext cx="117475" cy="247650"/>
          </a:xfrm>
          <a:custGeom>
            <a:avLst/>
            <a:gdLst>
              <a:gd name="T0" fmla="*/ 2147483647 w 148"/>
              <a:gd name="T1" fmla="*/ 2147483647 h 311"/>
              <a:gd name="T2" fmla="*/ 2147483647 w 148"/>
              <a:gd name="T3" fmla="*/ 2147483647 h 311"/>
              <a:gd name="T4" fmla="*/ 2147483647 w 148"/>
              <a:gd name="T5" fmla="*/ 2147483647 h 311"/>
              <a:gd name="T6" fmla="*/ 2147483647 w 148"/>
              <a:gd name="T7" fmla="*/ 2147483647 h 311"/>
              <a:gd name="T8" fmla="*/ 2147483647 w 148"/>
              <a:gd name="T9" fmla="*/ 2147483647 h 311"/>
              <a:gd name="T10" fmla="*/ 2147483647 w 148"/>
              <a:gd name="T11" fmla="*/ 2147483647 h 311"/>
              <a:gd name="T12" fmla="*/ 2147483647 w 148"/>
              <a:gd name="T13" fmla="*/ 2147483647 h 311"/>
              <a:gd name="T14" fmla="*/ 2147483647 w 148"/>
              <a:gd name="T15" fmla="*/ 2147483647 h 311"/>
              <a:gd name="T16" fmla="*/ 2147483647 w 148"/>
              <a:gd name="T17" fmla="*/ 2147483647 h 311"/>
              <a:gd name="T18" fmla="*/ 2147483647 w 148"/>
              <a:gd name="T19" fmla="*/ 2147483647 h 311"/>
              <a:gd name="T20" fmla="*/ 2147483647 w 148"/>
              <a:gd name="T21" fmla="*/ 2147483647 h 311"/>
              <a:gd name="T22" fmla="*/ 2147483647 w 148"/>
              <a:gd name="T23" fmla="*/ 2147483647 h 311"/>
              <a:gd name="T24" fmla="*/ 2147483647 w 148"/>
              <a:gd name="T25" fmla="*/ 2147483647 h 311"/>
              <a:gd name="T26" fmla="*/ 2147483647 w 148"/>
              <a:gd name="T27" fmla="*/ 2147483647 h 311"/>
              <a:gd name="T28" fmla="*/ 2147483647 w 148"/>
              <a:gd name="T29" fmla="*/ 2147483647 h 311"/>
              <a:gd name="T30" fmla="*/ 2147483647 w 148"/>
              <a:gd name="T31" fmla="*/ 2147483647 h 311"/>
              <a:gd name="T32" fmla="*/ 2147483647 w 148"/>
              <a:gd name="T33" fmla="*/ 2147483647 h 311"/>
              <a:gd name="T34" fmla="*/ 2147483647 w 148"/>
              <a:gd name="T35" fmla="*/ 2147483647 h 311"/>
              <a:gd name="T36" fmla="*/ 2147483647 w 148"/>
              <a:gd name="T37" fmla="*/ 2147483647 h 311"/>
              <a:gd name="T38" fmla="*/ 2147483647 w 148"/>
              <a:gd name="T39" fmla="*/ 2147483647 h 311"/>
              <a:gd name="T40" fmla="*/ 2147483647 w 148"/>
              <a:gd name="T41" fmla="*/ 2147483647 h 311"/>
              <a:gd name="T42" fmla="*/ 2147483647 w 148"/>
              <a:gd name="T43" fmla="*/ 2147483647 h 311"/>
              <a:gd name="T44" fmla="*/ 2147483647 w 148"/>
              <a:gd name="T45" fmla="*/ 2147483647 h 311"/>
              <a:gd name="T46" fmla="*/ 2147483647 w 148"/>
              <a:gd name="T47" fmla="*/ 2147483647 h 311"/>
              <a:gd name="T48" fmla="*/ 2147483647 w 148"/>
              <a:gd name="T49" fmla="*/ 2147483647 h 311"/>
              <a:gd name="T50" fmla="*/ 2147483647 w 148"/>
              <a:gd name="T51" fmla="*/ 2147483647 h 311"/>
              <a:gd name="T52" fmla="*/ 2147483647 w 148"/>
              <a:gd name="T53" fmla="*/ 2147483647 h 311"/>
              <a:gd name="T54" fmla="*/ 2147483647 w 148"/>
              <a:gd name="T55" fmla="*/ 2147483647 h 311"/>
              <a:gd name="T56" fmla="*/ 2147483647 w 148"/>
              <a:gd name="T57" fmla="*/ 2147483647 h 311"/>
              <a:gd name="T58" fmla="*/ 2147483647 w 148"/>
              <a:gd name="T59" fmla="*/ 2147483647 h 311"/>
              <a:gd name="T60" fmla="*/ 2147483647 w 148"/>
              <a:gd name="T61" fmla="*/ 2147483647 h 311"/>
              <a:gd name="T62" fmla="*/ 2147483647 w 148"/>
              <a:gd name="T63" fmla="*/ 2147483647 h 311"/>
              <a:gd name="T64" fmla="*/ 2147483647 w 148"/>
              <a:gd name="T65" fmla="*/ 2147483647 h 311"/>
              <a:gd name="T66" fmla="*/ 2147483647 w 148"/>
              <a:gd name="T67" fmla="*/ 2147483647 h 311"/>
              <a:gd name="T68" fmla="*/ 2147483647 w 148"/>
              <a:gd name="T69" fmla="*/ 2147483647 h 311"/>
              <a:gd name="T70" fmla="*/ 2147483647 w 148"/>
              <a:gd name="T71" fmla="*/ 2147483647 h 311"/>
              <a:gd name="T72" fmla="*/ 2147483647 w 148"/>
              <a:gd name="T73" fmla="*/ 2147483647 h 311"/>
              <a:gd name="T74" fmla="*/ 0 w 148"/>
              <a:gd name="T75" fmla="*/ 2147483647 h 311"/>
              <a:gd name="T76" fmla="*/ 0 w 148"/>
              <a:gd name="T77" fmla="*/ 2147483647 h 311"/>
              <a:gd name="T78" fmla="*/ 2147483647 w 148"/>
              <a:gd name="T79" fmla="*/ 2147483647 h 311"/>
              <a:gd name="T80" fmla="*/ 2147483647 w 148"/>
              <a:gd name="T81" fmla="*/ 2147483647 h 311"/>
              <a:gd name="T82" fmla="*/ 2147483647 w 148"/>
              <a:gd name="T83" fmla="*/ 2147483647 h 311"/>
              <a:gd name="T84" fmla="*/ 2147483647 w 148"/>
              <a:gd name="T85" fmla="*/ 2147483647 h 311"/>
              <a:gd name="T86" fmla="*/ 2147483647 w 148"/>
              <a:gd name="T87" fmla="*/ 2147483647 h 311"/>
              <a:gd name="T88" fmla="*/ 2147483647 w 148"/>
              <a:gd name="T89" fmla="*/ 2147483647 h 311"/>
              <a:gd name="T90" fmla="*/ 2147483647 w 148"/>
              <a:gd name="T91" fmla="*/ 0 h 311"/>
              <a:gd name="T92" fmla="*/ 2147483647 w 148"/>
              <a:gd name="T93" fmla="*/ 2147483647 h 311"/>
              <a:gd name="T94" fmla="*/ 2147483647 w 148"/>
              <a:gd name="T95" fmla="*/ 2147483647 h 311"/>
              <a:gd name="T96" fmla="*/ 2147483647 w 148"/>
              <a:gd name="T97" fmla="*/ 2147483647 h 311"/>
              <a:gd name="T98" fmla="*/ 2147483647 w 148"/>
              <a:gd name="T99" fmla="*/ 2147483647 h 311"/>
              <a:gd name="T100" fmla="*/ 2147483647 w 148"/>
              <a:gd name="T101" fmla="*/ 2147483647 h 311"/>
              <a:gd name="T102" fmla="*/ 2147483647 w 148"/>
              <a:gd name="T103" fmla="*/ 2147483647 h 311"/>
              <a:gd name="T104" fmla="*/ 2147483647 w 148"/>
              <a:gd name="T105" fmla="*/ 2147483647 h 311"/>
              <a:gd name="T106" fmla="*/ 2147483647 w 148"/>
              <a:gd name="T107" fmla="*/ 2147483647 h 3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48"/>
              <a:gd name="T163" fmla="*/ 0 h 311"/>
              <a:gd name="T164" fmla="*/ 148 w 148"/>
              <a:gd name="T165" fmla="*/ 311 h 3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48" h="311">
                <a:moveTo>
                  <a:pt x="147" y="57"/>
                </a:moveTo>
                <a:lnTo>
                  <a:pt x="148" y="61"/>
                </a:lnTo>
                <a:lnTo>
                  <a:pt x="147" y="67"/>
                </a:lnTo>
                <a:lnTo>
                  <a:pt x="143" y="72"/>
                </a:lnTo>
                <a:lnTo>
                  <a:pt x="140" y="75"/>
                </a:lnTo>
                <a:lnTo>
                  <a:pt x="124" y="93"/>
                </a:lnTo>
                <a:lnTo>
                  <a:pt x="108" y="111"/>
                </a:lnTo>
                <a:lnTo>
                  <a:pt x="94" y="131"/>
                </a:lnTo>
                <a:lnTo>
                  <a:pt x="80" y="151"/>
                </a:lnTo>
                <a:lnTo>
                  <a:pt x="68" y="172"/>
                </a:lnTo>
                <a:lnTo>
                  <a:pt x="58" y="195"/>
                </a:lnTo>
                <a:lnTo>
                  <a:pt x="49" y="218"/>
                </a:lnTo>
                <a:lnTo>
                  <a:pt x="42" y="243"/>
                </a:lnTo>
                <a:lnTo>
                  <a:pt x="38" y="261"/>
                </a:lnTo>
                <a:lnTo>
                  <a:pt x="38" y="278"/>
                </a:lnTo>
                <a:lnTo>
                  <a:pt x="40" y="295"/>
                </a:lnTo>
                <a:lnTo>
                  <a:pt x="43" y="311"/>
                </a:lnTo>
                <a:lnTo>
                  <a:pt x="34" y="302"/>
                </a:lnTo>
                <a:lnTo>
                  <a:pt x="30" y="288"/>
                </a:lnTo>
                <a:lnTo>
                  <a:pt x="28" y="275"/>
                </a:lnTo>
                <a:lnTo>
                  <a:pt x="27" y="260"/>
                </a:lnTo>
                <a:lnTo>
                  <a:pt x="27" y="254"/>
                </a:lnTo>
                <a:lnTo>
                  <a:pt x="27" y="247"/>
                </a:lnTo>
                <a:lnTo>
                  <a:pt x="27" y="241"/>
                </a:lnTo>
                <a:lnTo>
                  <a:pt x="27" y="235"/>
                </a:lnTo>
                <a:lnTo>
                  <a:pt x="21" y="251"/>
                </a:lnTo>
                <a:lnTo>
                  <a:pt x="19" y="268"/>
                </a:lnTo>
                <a:lnTo>
                  <a:pt x="19" y="284"/>
                </a:lnTo>
                <a:lnTo>
                  <a:pt x="20" y="300"/>
                </a:lnTo>
                <a:lnTo>
                  <a:pt x="14" y="286"/>
                </a:lnTo>
                <a:lnTo>
                  <a:pt x="12" y="271"/>
                </a:lnTo>
                <a:lnTo>
                  <a:pt x="11" y="256"/>
                </a:lnTo>
                <a:lnTo>
                  <a:pt x="11" y="240"/>
                </a:lnTo>
                <a:lnTo>
                  <a:pt x="8" y="250"/>
                </a:lnTo>
                <a:lnTo>
                  <a:pt x="6" y="261"/>
                </a:lnTo>
                <a:lnTo>
                  <a:pt x="6" y="272"/>
                </a:lnTo>
                <a:lnTo>
                  <a:pt x="5" y="283"/>
                </a:lnTo>
                <a:lnTo>
                  <a:pt x="0" y="250"/>
                </a:lnTo>
                <a:lnTo>
                  <a:pt x="0" y="218"/>
                </a:lnTo>
                <a:lnTo>
                  <a:pt x="5" y="185"/>
                </a:lnTo>
                <a:lnTo>
                  <a:pt x="13" y="151"/>
                </a:lnTo>
                <a:lnTo>
                  <a:pt x="23" y="118"/>
                </a:lnTo>
                <a:lnTo>
                  <a:pt x="37" y="87"/>
                </a:lnTo>
                <a:lnTo>
                  <a:pt x="52" y="57"/>
                </a:lnTo>
                <a:lnTo>
                  <a:pt x="69" y="29"/>
                </a:lnTo>
                <a:lnTo>
                  <a:pt x="93" y="0"/>
                </a:lnTo>
                <a:lnTo>
                  <a:pt x="101" y="6"/>
                </a:lnTo>
                <a:lnTo>
                  <a:pt x="108" y="12"/>
                </a:lnTo>
                <a:lnTo>
                  <a:pt x="116" y="19"/>
                </a:lnTo>
                <a:lnTo>
                  <a:pt x="122" y="25"/>
                </a:lnTo>
                <a:lnTo>
                  <a:pt x="129" y="33"/>
                </a:lnTo>
                <a:lnTo>
                  <a:pt x="136" y="40"/>
                </a:lnTo>
                <a:lnTo>
                  <a:pt x="142" y="48"/>
                </a:lnTo>
                <a:lnTo>
                  <a:pt x="147" y="57"/>
                </a:lnTo>
                <a:close/>
              </a:path>
            </a:pathLst>
          </a:custGeom>
          <a:solidFill>
            <a:srgbClr val="994C00"/>
          </a:solidFill>
          <a:ln w="9525">
            <a:noFill/>
            <a:round/>
            <a:headEnd/>
            <a:tailEnd/>
          </a:ln>
        </p:spPr>
        <p:txBody>
          <a:bodyPr/>
          <a:lstStyle/>
          <a:p>
            <a:endParaRPr lang="es-ES"/>
          </a:p>
        </p:txBody>
      </p:sp>
      <p:sp>
        <p:nvSpPr>
          <p:cNvPr id="67619" name="Freeform 35"/>
          <p:cNvSpPr>
            <a:spLocks/>
          </p:cNvSpPr>
          <p:nvPr/>
        </p:nvSpPr>
        <p:spPr bwMode="auto">
          <a:xfrm>
            <a:off x="1143000" y="3043238"/>
            <a:ext cx="69850" cy="58737"/>
          </a:xfrm>
          <a:custGeom>
            <a:avLst/>
            <a:gdLst>
              <a:gd name="T0" fmla="*/ 2147483647 w 89"/>
              <a:gd name="T1" fmla="*/ 2147483647 h 74"/>
              <a:gd name="T2" fmla="*/ 2147483647 w 89"/>
              <a:gd name="T3" fmla="*/ 2147483647 h 74"/>
              <a:gd name="T4" fmla="*/ 2147483647 w 89"/>
              <a:gd name="T5" fmla="*/ 2147483647 h 74"/>
              <a:gd name="T6" fmla="*/ 2147483647 w 89"/>
              <a:gd name="T7" fmla="*/ 2147483647 h 74"/>
              <a:gd name="T8" fmla="*/ 2147483647 w 89"/>
              <a:gd name="T9" fmla="*/ 2147483647 h 74"/>
              <a:gd name="T10" fmla="*/ 2147483647 w 89"/>
              <a:gd name="T11" fmla="*/ 2147483647 h 74"/>
              <a:gd name="T12" fmla="*/ 2147483647 w 89"/>
              <a:gd name="T13" fmla="*/ 2147483647 h 74"/>
              <a:gd name="T14" fmla="*/ 2147483647 w 89"/>
              <a:gd name="T15" fmla="*/ 2147483647 h 74"/>
              <a:gd name="T16" fmla="*/ 0 w 89"/>
              <a:gd name="T17" fmla="*/ 2147483647 h 74"/>
              <a:gd name="T18" fmla="*/ 2147483647 w 89"/>
              <a:gd name="T19" fmla="*/ 2147483647 h 74"/>
              <a:gd name="T20" fmla="*/ 2147483647 w 89"/>
              <a:gd name="T21" fmla="*/ 2147483647 h 74"/>
              <a:gd name="T22" fmla="*/ 2147483647 w 89"/>
              <a:gd name="T23" fmla="*/ 2147483647 h 74"/>
              <a:gd name="T24" fmla="*/ 2147483647 w 89"/>
              <a:gd name="T25" fmla="*/ 2147483647 h 74"/>
              <a:gd name="T26" fmla="*/ 2147483647 w 89"/>
              <a:gd name="T27" fmla="*/ 2147483647 h 74"/>
              <a:gd name="T28" fmla="*/ 2147483647 w 89"/>
              <a:gd name="T29" fmla="*/ 2147483647 h 74"/>
              <a:gd name="T30" fmla="*/ 2147483647 w 89"/>
              <a:gd name="T31" fmla="*/ 2147483647 h 74"/>
              <a:gd name="T32" fmla="*/ 2147483647 w 89"/>
              <a:gd name="T33" fmla="*/ 0 h 74"/>
              <a:gd name="T34" fmla="*/ 2147483647 w 89"/>
              <a:gd name="T35" fmla="*/ 2147483647 h 74"/>
              <a:gd name="T36" fmla="*/ 2147483647 w 89"/>
              <a:gd name="T37" fmla="*/ 2147483647 h 74"/>
              <a:gd name="T38" fmla="*/ 2147483647 w 89"/>
              <a:gd name="T39" fmla="*/ 2147483647 h 74"/>
              <a:gd name="T40" fmla="*/ 2147483647 w 89"/>
              <a:gd name="T41" fmla="*/ 2147483647 h 74"/>
              <a:gd name="T42" fmla="*/ 2147483647 w 89"/>
              <a:gd name="T43" fmla="*/ 2147483647 h 74"/>
              <a:gd name="T44" fmla="*/ 2147483647 w 89"/>
              <a:gd name="T45" fmla="*/ 2147483647 h 74"/>
              <a:gd name="T46" fmla="*/ 2147483647 w 89"/>
              <a:gd name="T47" fmla="*/ 2147483647 h 74"/>
              <a:gd name="T48" fmla="*/ 2147483647 w 89"/>
              <a:gd name="T49" fmla="*/ 2147483647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9"/>
              <a:gd name="T76" fmla="*/ 0 h 74"/>
              <a:gd name="T77" fmla="*/ 89 w 89"/>
              <a:gd name="T78" fmla="*/ 74 h 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9" h="74">
                <a:moveTo>
                  <a:pt x="89" y="74"/>
                </a:moveTo>
                <a:lnTo>
                  <a:pt x="76" y="69"/>
                </a:lnTo>
                <a:lnTo>
                  <a:pt x="64" y="65"/>
                </a:lnTo>
                <a:lnTo>
                  <a:pt x="51" y="62"/>
                </a:lnTo>
                <a:lnTo>
                  <a:pt x="38" y="57"/>
                </a:lnTo>
                <a:lnTo>
                  <a:pt x="26" y="53"/>
                </a:lnTo>
                <a:lnTo>
                  <a:pt x="15" y="47"/>
                </a:lnTo>
                <a:lnTo>
                  <a:pt x="6" y="41"/>
                </a:lnTo>
                <a:lnTo>
                  <a:pt x="0" y="33"/>
                </a:lnTo>
                <a:lnTo>
                  <a:pt x="6" y="31"/>
                </a:lnTo>
                <a:lnTo>
                  <a:pt x="13" y="27"/>
                </a:lnTo>
                <a:lnTo>
                  <a:pt x="19" y="23"/>
                </a:lnTo>
                <a:lnTo>
                  <a:pt x="23" y="19"/>
                </a:lnTo>
                <a:lnTo>
                  <a:pt x="29" y="15"/>
                </a:lnTo>
                <a:lnTo>
                  <a:pt x="34" y="10"/>
                </a:lnTo>
                <a:lnTo>
                  <a:pt x="37" y="4"/>
                </a:lnTo>
                <a:lnTo>
                  <a:pt x="42" y="0"/>
                </a:lnTo>
                <a:lnTo>
                  <a:pt x="49" y="8"/>
                </a:lnTo>
                <a:lnTo>
                  <a:pt x="54" y="17"/>
                </a:lnTo>
                <a:lnTo>
                  <a:pt x="61" y="25"/>
                </a:lnTo>
                <a:lnTo>
                  <a:pt x="68" y="34"/>
                </a:lnTo>
                <a:lnTo>
                  <a:pt x="74" y="44"/>
                </a:lnTo>
                <a:lnTo>
                  <a:pt x="80" y="54"/>
                </a:lnTo>
                <a:lnTo>
                  <a:pt x="84" y="63"/>
                </a:lnTo>
                <a:lnTo>
                  <a:pt x="89" y="74"/>
                </a:lnTo>
                <a:close/>
              </a:path>
            </a:pathLst>
          </a:custGeom>
          <a:solidFill>
            <a:srgbClr val="BFBFBF"/>
          </a:solidFill>
          <a:ln w="9525">
            <a:noFill/>
            <a:round/>
            <a:headEnd/>
            <a:tailEnd/>
          </a:ln>
        </p:spPr>
        <p:txBody>
          <a:bodyPr/>
          <a:lstStyle/>
          <a:p>
            <a:endParaRPr lang="es-ES"/>
          </a:p>
        </p:txBody>
      </p:sp>
      <p:sp>
        <p:nvSpPr>
          <p:cNvPr id="67620" name="Freeform 36"/>
          <p:cNvSpPr>
            <a:spLocks/>
          </p:cNvSpPr>
          <p:nvPr/>
        </p:nvSpPr>
        <p:spPr bwMode="auto">
          <a:xfrm>
            <a:off x="838200" y="3132138"/>
            <a:ext cx="49213" cy="76200"/>
          </a:xfrm>
          <a:custGeom>
            <a:avLst/>
            <a:gdLst>
              <a:gd name="T0" fmla="*/ 2147483647 w 61"/>
              <a:gd name="T1" fmla="*/ 2147483647 h 96"/>
              <a:gd name="T2" fmla="*/ 2147483647 w 61"/>
              <a:gd name="T3" fmla="*/ 2147483647 h 96"/>
              <a:gd name="T4" fmla="*/ 2147483647 w 61"/>
              <a:gd name="T5" fmla="*/ 2147483647 h 96"/>
              <a:gd name="T6" fmla="*/ 2147483647 w 61"/>
              <a:gd name="T7" fmla="*/ 2147483647 h 96"/>
              <a:gd name="T8" fmla="*/ 2147483647 w 61"/>
              <a:gd name="T9" fmla="*/ 2147483647 h 96"/>
              <a:gd name="T10" fmla="*/ 2147483647 w 61"/>
              <a:gd name="T11" fmla="*/ 2147483647 h 96"/>
              <a:gd name="T12" fmla="*/ 2147483647 w 61"/>
              <a:gd name="T13" fmla="*/ 2147483647 h 96"/>
              <a:gd name="T14" fmla="*/ 2147483647 w 61"/>
              <a:gd name="T15" fmla="*/ 2147483647 h 96"/>
              <a:gd name="T16" fmla="*/ 2147483647 w 61"/>
              <a:gd name="T17" fmla="*/ 2147483647 h 96"/>
              <a:gd name="T18" fmla="*/ 2147483647 w 61"/>
              <a:gd name="T19" fmla="*/ 2147483647 h 96"/>
              <a:gd name="T20" fmla="*/ 0 w 61"/>
              <a:gd name="T21" fmla="*/ 2147483647 h 96"/>
              <a:gd name="T22" fmla="*/ 0 w 61"/>
              <a:gd name="T23" fmla="*/ 2147483647 h 96"/>
              <a:gd name="T24" fmla="*/ 2147483647 w 61"/>
              <a:gd name="T25" fmla="*/ 2147483647 h 96"/>
              <a:gd name="T26" fmla="*/ 2147483647 w 61"/>
              <a:gd name="T27" fmla="*/ 2147483647 h 96"/>
              <a:gd name="T28" fmla="*/ 2147483647 w 61"/>
              <a:gd name="T29" fmla="*/ 2147483647 h 96"/>
              <a:gd name="T30" fmla="*/ 2147483647 w 61"/>
              <a:gd name="T31" fmla="*/ 2147483647 h 96"/>
              <a:gd name="T32" fmla="*/ 2147483647 w 61"/>
              <a:gd name="T33" fmla="*/ 2147483647 h 96"/>
              <a:gd name="T34" fmla="*/ 2147483647 w 61"/>
              <a:gd name="T35" fmla="*/ 2147483647 h 96"/>
              <a:gd name="T36" fmla="*/ 2147483647 w 61"/>
              <a:gd name="T37" fmla="*/ 2147483647 h 96"/>
              <a:gd name="T38" fmla="*/ 2147483647 w 61"/>
              <a:gd name="T39" fmla="*/ 2147483647 h 96"/>
              <a:gd name="T40" fmla="*/ 2147483647 w 61"/>
              <a:gd name="T41" fmla="*/ 0 h 96"/>
              <a:gd name="T42" fmla="*/ 2147483647 w 61"/>
              <a:gd name="T43" fmla="*/ 2147483647 h 96"/>
              <a:gd name="T44" fmla="*/ 2147483647 w 61"/>
              <a:gd name="T45" fmla="*/ 2147483647 h 96"/>
              <a:gd name="T46" fmla="*/ 2147483647 w 61"/>
              <a:gd name="T47" fmla="*/ 2147483647 h 96"/>
              <a:gd name="T48" fmla="*/ 2147483647 w 61"/>
              <a:gd name="T49" fmla="*/ 2147483647 h 9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1"/>
              <a:gd name="T76" fmla="*/ 0 h 96"/>
              <a:gd name="T77" fmla="*/ 61 w 61"/>
              <a:gd name="T78" fmla="*/ 96 h 9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1" h="96">
                <a:moveTo>
                  <a:pt x="60" y="25"/>
                </a:moveTo>
                <a:lnTo>
                  <a:pt x="54" y="35"/>
                </a:lnTo>
                <a:lnTo>
                  <a:pt x="50" y="46"/>
                </a:lnTo>
                <a:lnTo>
                  <a:pt x="44" y="55"/>
                </a:lnTo>
                <a:lnTo>
                  <a:pt x="37" y="64"/>
                </a:lnTo>
                <a:lnTo>
                  <a:pt x="30" y="73"/>
                </a:lnTo>
                <a:lnTo>
                  <a:pt x="23" y="81"/>
                </a:lnTo>
                <a:lnTo>
                  <a:pt x="15" y="89"/>
                </a:lnTo>
                <a:lnTo>
                  <a:pt x="6" y="96"/>
                </a:lnTo>
                <a:lnTo>
                  <a:pt x="2" y="79"/>
                </a:lnTo>
                <a:lnTo>
                  <a:pt x="0" y="61"/>
                </a:lnTo>
                <a:lnTo>
                  <a:pt x="0" y="42"/>
                </a:lnTo>
                <a:lnTo>
                  <a:pt x="1" y="24"/>
                </a:lnTo>
                <a:lnTo>
                  <a:pt x="8" y="23"/>
                </a:lnTo>
                <a:lnTo>
                  <a:pt x="15" y="21"/>
                </a:lnTo>
                <a:lnTo>
                  <a:pt x="21" y="19"/>
                </a:lnTo>
                <a:lnTo>
                  <a:pt x="28" y="16"/>
                </a:lnTo>
                <a:lnTo>
                  <a:pt x="35" y="12"/>
                </a:lnTo>
                <a:lnTo>
                  <a:pt x="40" y="9"/>
                </a:lnTo>
                <a:lnTo>
                  <a:pt x="46" y="4"/>
                </a:lnTo>
                <a:lnTo>
                  <a:pt x="52" y="0"/>
                </a:lnTo>
                <a:lnTo>
                  <a:pt x="55" y="5"/>
                </a:lnTo>
                <a:lnTo>
                  <a:pt x="60" y="11"/>
                </a:lnTo>
                <a:lnTo>
                  <a:pt x="61" y="17"/>
                </a:lnTo>
                <a:lnTo>
                  <a:pt x="60" y="25"/>
                </a:lnTo>
                <a:close/>
              </a:path>
            </a:pathLst>
          </a:custGeom>
          <a:solidFill>
            <a:srgbClr val="BFBFBF"/>
          </a:solidFill>
          <a:ln w="9525">
            <a:noFill/>
            <a:round/>
            <a:headEnd/>
            <a:tailEnd/>
          </a:ln>
        </p:spPr>
        <p:txBody>
          <a:bodyPr/>
          <a:lstStyle/>
          <a:p>
            <a:endParaRPr lang="es-ES"/>
          </a:p>
        </p:txBody>
      </p:sp>
      <p:sp>
        <p:nvSpPr>
          <p:cNvPr id="67621" name="Freeform 37"/>
          <p:cNvSpPr>
            <a:spLocks/>
          </p:cNvSpPr>
          <p:nvPr/>
        </p:nvSpPr>
        <p:spPr bwMode="auto">
          <a:xfrm>
            <a:off x="2236788" y="1524000"/>
            <a:ext cx="157162" cy="77788"/>
          </a:xfrm>
          <a:custGeom>
            <a:avLst/>
            <a:gdLst>
              <a:gd name="T0" fmla="*/ 2147483647 w 198"/>
              <a:gd name="T1" fmla="*/ 2147483647 h 98"/>
              <a:gd name="T2" fmla="*/ 2147483647 w 198"/>
              <a:gd name="T3" fmla="*/ 2147483647 h 98"/>
              <a:gd name="T4" fmla="*/ 2147483647 w 198"/>
              <a:gd name="T5" fmla="*/ 2147483647 h 98"/>
              <a:gd name="T6" fmla="*/ 2147483647 w 198"/>
              <a:gd name="T7" fmla="*/ 2147483647 h 98"/>
              <a:gd name="T8" fmla="*/ 2147483647 w 198"/>
              <a:gd name="T9" fmla="*/ 2147483647 h 98"/>
              <a:gd name="T10" fmla="*/ 2147483647 w 198"/>
              <a:gd name="T11" fmla="*/ 2147483647 h 98"/>
              <a:gd name="T12" fmla="*/ 2147483647 w 198"/>
              <a:gd name="T13" fmla="*/ 2147483647 h 98"/>
              <a:gd name="T14" fmla="*/ 2147483647 w 198"/>
              <a:gd name="T15" fmla="*/ 2147483647 h 98"/>
              <a:gd name="T16" fmla="*/ 2147483647 w 198"/>
              <a:gd name="T17" fmla="*/ 2147483647 h 98"/>
              <a:gd name="T18" fmla="*/ 2147483647 w 198"/>
              <a:gd name="T19" fmla="*/ 2147483647 h 98"/>
              <a:gd name="T20" fmla="*/ 2147483647 w 198"/>
              <a:gd name="T21" fmla="*/ 2147483647 h 98"/>
              <a:gd name="T22" fmla="*/ 2147483647 w 198"/>
              <a:gd name="T23" fmla="*/ 2147483647 h 98"/>
              <a:gd name="T24" fmla="*/ 2147483647 w 198"/>
              <a:gd name="T25" fmla="*/ 2147483647 h 98"/>
              <a:gd name="T26" fmla="*/ 2147483647 w 198"/>
              <a:gd name="T27" fmla="*/ 2147483647 h 98"/>
              <a:gd name="T28" fmla="*/ 2147483647 w 198"/>
              <a:gd name="T29" fmla="*/ 2147483647 h 98"/>
              <a:gd name="T30" fmla="*/ 2147483647 w 198"/>
              <a:gd name="T31" fmla="*/ 2147483647 h 98"/>
              <a:gd name="T32" fmla="*/ 2147483647 w 198"/>
              <a:gd name="T33" fmla="*/ 2147483647 h 98"/>
              <a:gd name="T34" fmla="*/ 2147483647 w 198"/>
              <a:gd name="T35" fmla="*/ 0 h 98"/>
              <a:gd name="T36" fmla="*/ 2147483647 w 198"/>
              <a:gd name="T37" fmla="*/ 2147483647 h 98"/>
              <a:gd name="T38" fmla="*/ 2147483647 w 198"/>
              <a:gd name="T39" fmla="*/ 2147483647 h 98"/>
              <a:gd name="T40" fmla="*/ 2147483647 w 198"/>
              <a:gd name="T41" fmla="*/ 2147483647 h 98"/>
              <a:gd name="T42" fmla="*/ 2147483647 w 198"/>
              <a:gd name="T43" fmla="*/ 2147483647 h 98"/>
              <a:gd name="T44" fmla="*/ 2147483647 w 198"/>
              <a:gd name="T45" fmla="*/ 2147483647 h 98"/>
              <a:gd name="T46" fmla="*/ 2147483647 w 198"/>
              <a:gd name="T47" fmla="*/ 2147483647 h 98"/>
              <a:gd name="T48" fmla="*/ 0 w 198"/>
              <a:gd name="T49" fmla="*/ 2147483647 h 98"/>
              <a:gd name="T50" fmla="*/ 2147483647 w 198"/>
              <a:gd name="T51" fmla="*/ 2147483647 h 98"/>
              <a:gd name="T52" fmla="*/ 2147483647 w 198"/>
              <a:gd name="T53" fmla="*/ 2147483647 h 98"/>
              <a:gd name="T54" fmla="*/ 2147483647 w 198"/>
              <a:gd name="T55" fmla="*/ 2147483647 h 98"/>
              <a:gd name="T56" fmla="*/ 2147483647 w 198"/>
              <a:gd name="T57" fmla="*/ 2147483647 h 98"/>
              <a:gd name="T58" fmla="*/ 2147483647 w 198"/>
              <a:gd name="T59" fmla="*/ 2147483647 h 98"/>
              <a:gd name="T60" fmla="*/ 2147483647 w 198"/>
              <a:gd name="T61" fmla="*/ 2147483647 h 98"/>
              <a:gd name="T62" fmla="*/ 2147483647 w 198"/>
              <a:gd name="T63" fmla="*/ 2147483647 h 98"/>
              <a:gd name="T64" fmla="*/ 2147483647 w 19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8"/>
              <a:gd name="T100" fmla="*/ 0 h 98"/>
              <a:gd name="T101" fmla="*/ 198 w 198"/>
              <a:gd name="T102" fmla="*/ 98 h 9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8" h="98">
                <a:moveTo>
                  <a:pt x="94" y="97"/>
                </a:moveTo>
                <a:lnTo>
                  <a:pt x="114" y="98"/>
                </a:lnTo>
                <a:lnTo>
                  <a:pt x="132" y="97"/>
                </a:lnTo>
                <a:lnTo>
                  <a:pt x="150" y="94"/>
                </a:lnTo>
                <a:lnTo>
                  <a:pt x="166" y="90"/>
                </a:lnTo>
                <a:lnTo>
                  <a:pt x="178" y="85"/>
                </a:lnTo>
                <a:lnTo>
                  <a:pt x="188" y="77"/>
                </a:lnTo>
                <a:lnTo>
                  <a:pt x="194" y="69"/>
                </a:lnTo>
                <a:lnTo>
                  <a:pt x="198" y="60"/>
                </a:lnTo>
                <a:lnTo>
                  <a:pt x="197" y="50"/>
                </a:lnTo>
                <a:lnTo>
                  <a:pt x="192" y="40"/>
                </a:lnTo>
                <a:lnTo>
                  <a:pt x="184" y="31"/>
                </a:lnTo>
                <a:lnTo>
                  <a:pt x="173" y="23"/>
                </a:lnTo>
                <a:lnTo>
                  <a:pt x="159" y="15"/>
                </a:lnTo>
                <a:lnTo>
                  <a:pt x="141" y="9"/>
                </a:lnTo>
                <a:lnTo>
                  <a:pt x="123" y="5"/>
                </a:lnTo>
                <a:lnTo>
                  <a:pt x="103" y="1"/>
                </a:lnTo>
                <a:lnTo>
                  <a:pt x="84" y="0"/>
                </a:lnTo>
                <a:lnTo>
                  <a:pt x="65" y="1"/>
                </a:lnTo>
                <a:lnTo>
                  <a:pt x="48" y="3"/>
                </a:lnTo>
                <a:lnTo>
                  <a:pt x="33" y="8"/>
                </a:lnTo>
                <a:lnTo>
                  <a:pt x="19" y="14"/>
                </a:lnTo>
                <a:lnTo>
                  <a:pt x="10" y="21"/>
                </a:lnTo>
                <a:lnTo>
                  <a:pt x="3" y="30"/>
                </a:lnTo>
                <a:lnTo>
                  <a:pt x="0" y="39"/>
                </a:lnTo>
                <a:lnTo>
                  <a:pt x="1" y="50"/>
                </a:lnTo>
                <a:lnTo>
                  <a:pt x="6" y="59"/>
                </a:lnTo>
                <a:lnTo>
                  <a:pt x="14" y="68"/>
                </a:lnTo>
                <a:lnTo>
                  <a:pt x="25" y="76"/>
                </a:lnTo>
                <a:lnTo>
                  <a:pt x="39" y="83"/>
                </a:lnTo>
                <a:lnTo>
                  <a:pt x="56" y="90"/>
                </a:lnTo>
                <a:lnTo>
                  <a:pt x="75" y="94"/>
                </a:lnTo>
                <a:lnTo>
                  <a:pt x="94" y="97"/>
                </a:lnTo>
                <a:close/>
              </a:path>
            </a:pathLst>
          </a:custGeom>
          <a:solidFill>
            <a:srgbClr val="FFFFFF"/>
          </a:solidFill>
          <a:ln w="9525">
            <a:noFill/>
            <a:round/>
            <a:headEnd/>
            <a:tailEnd/>
          </a:ln>
        </p:spPr>
        <p:txBody>
          <a:bodyPr/>
          <a:lstStyle/>
          <a:p>
            <a:endParaRPr lang="es-ES"/>
          </a:p>
        </p:txBody>
      </p:sp>
      <p:sp>
        <p:nvSpPr>
          <p:cNvPr id="67622" name="Freeform 38"/>
          <p:cNvSpPr>
            <a:spLocks/>
          </p:cNvSpPr>
          <p:nvPr/>
        </p:nvSpPr>
        <p:spPr bwMode="auto">
          <a:xfrm>
            <a:off x="762000" y="2606675"/>
            <a:ext cx="153988" cy="80963"/>
          </a:xfrm>
          <a:custGeom>
            <a:avLst/>
            <a:gdLst>
              <a:gd name="T0" fmla="*/ 2147483647 w 195"/>
              <a:gd name="T1" fmla="*/ 2147483647 h 103"/>
              <a:gd name="T2" fmla="*/ 2147483647 w 195"/>
              <a:gd name="T3" fmla="*/ 2147483647 h 103"/>
              <a:gd name="T4" fmla="*/ 2147483647 w 195"/>
              <a:gd name="T5" fmla="*/ 2147483647 h 103"/>
              <a:gd name="T6" fmla="*/ 2147483647 w 195"/>
              <a:gd name="T7" fmla="*/ 2147483647 h 103"/>
              <a:gd name="T8" fmla="*/ 2147483647 w 195"/>
              <a:gd name="T9" fmla="*/ 2147483647 h 103"/>
              <a:gd name="T10" fmla="*/ 2147483647 w 195"/>
              <a:gd name="T11" fmla="*/ 2147483647 h 103"/>
              <a:gd name="T12" fmla="*/ 2147483647 w 195"/>
              <a:gd name="T13" fmla="*/ 2147483647 h 103"/>
              <a:gd name="T14" fmla="*/ 2147483647 w 195"/>
              <a:gd name="T15" fmla="*/ 2147483647 h 103"/>
              <a:gd name="T16" fmla="*/ 2147483647 w 195"/>
              <a:gd name="T17" fmla="*/ 2147483647 h 103"/>
              <a:gd name="T18" fmla="*/ 2147483647 w 195"/>
              <a:gd name="T19" fmla="*/ 2147483647 h 103"/>
              <a:gd name="T20" fmla="*/ 2147483647 w 195"/>
              <a:gd name="T21" fmla="*/ 2147483647 h 103"/>
              <a:gd name="T22" fmla="*/ 2147483647 w 195"/>
              <a:gd name="T23" fmla="*/ 2147483647 h 103"/>
              <a:gd name="T24" fmla="*/ 2147483647 w 195"/>
              <a:gd name="T25" fmla="*/ 2147483647 h 103"/>
              <a:gd name="T26" fmla="*/ 2147483647 w 195"/>
              <a:gd name="T27" fmla="*/ 2147483647 h 103"/>
              <a:gd name="T28" fmla="*/ 2147483647 w 195"/>
              <a:gd name="T29" fmla="*/ 0 h 103"/>
              <a:gd name="T30" fmla="*/ 2147483647 w 195"/>
              <a:gd name="T31" fmla="*/ 2147483647 h 103"/>
              <a:gd name="T32" fmla="*/ 2147483647 w 195"/>
              <a:gd name="T33" fmla="*/ 2147483647 h 103"/>
              <a:gd name="T34" fmla="*/ 2147483647 w 195"/>
              <a:gd name="T35" fmla="*/ 2147483647 h 103"/>
              <a:gd name="T36" fmla="*/ 2147483647 w 195"/>
              <a:gd name="T37" fmla="*/ 2147483647 h 103"/>
              <a:gd name="T38" fmla="*/ 2147483647 w 195"/>
              <a:gd name="T39" fmla="*/ 2147483647 h 103"/>
              <a:gd name="T40" fmla="*/ 2147483647 w 195"/>
              <a:gd name="T41" fmla="*/ 2147483647 h 103"/>
              <a:gd name="T42" fmla="*/ 2147483647 w 195"/>
              <a:gd name="T43" fmla="*/ 2147483647 h 103"/>
              <a:gd name="T44" fmla="*/ 2147483647 w 195"/>
              <a:gd name="T45" fmla="*/ 2147483647 h 103"/>
              <a:gd name="T46" fmla="*/ 0 w 195"/>
              <a:gd name="T47" fmla="*/ 2147483647 h 103"/>
              <a:gd name="T48" fmla="*/ 0 w 195"/>
              <a:gd name="T49" fmla="*/ 2147483647 h 103"/>
              <a:gd name="T50" fmla="*/ 2147483647 w 195"/>
              <a:gd name="T51" fmla="*/ 2147483647 h 103"/>
              <a:gd name="T52" fmla="*/ 2147483647 w 195"/>
              <a:gd name="T53" fmla="*/ 2147483647 h 103"/>
              <a:gd name="T54" fmla="*/ 2147483647 w 195"/>
              <a:gd name="T55" fmla="*/ 2147483647 h 103"/>
              <a:gd name="T56" fmla="*/ 2147483647 w 195"/>
              <a:gd name="T57" fmla="*/ 2147483647 h 103"/>
              <a:gd name="T58" fmla="*/ 2147483647 w 195"/>
              <a:gd name="T59" fmla="*/ 2147483647 h 103"/>
              <a:gd name="T60" fmla="*/ 2147483647 w 195"/>
              <a:gd name="T61" fmla="*/ 2147483647 h 103"/>
              <a:gd name="T62" fmla="*/ 2147483647 w 195"/>
              <a:gd name="T63" fmla="*/ 2147483647 h 103"/>
              <a:gd name="T64" fmla="*/ 2147483647 w 195"/>
              <a:gd name="T65" fmla="*/ 2147483647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5"/>
              <a:gd name="T100" fmla="*/ 0 h 103"/>
              <a:gd name="T101" fmla="*/ 195 w 195"/>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5" h="103">
                <a:moveTo>
                  <a:pt x="107" y="98"/>
                </a:moveTo>
                <a:lnTo>
                  <a:pt x="127" y="94"/>
                </a:lnTo>
                <a:lnTo>
                  <a:pt x="144" y="87"/>
                </a:lnTo>
                <a:lnTo>
                  <a:pt x="160" y="80"/>
                </a:lnTo>
                <a:lnTo>
                  <a:pt x="174" y="71"/>
                </a:lnTo>
                <a:lnTo>
                  <a:pt x="184" y="61"/>
                </a:lnTo>
                <a:lnTo>
                  <a:pt x="191" y="51"/>
                </a:lnTo>
                <a:lnTo>
                  <a:pt x="195" y="42"/>
                </a:lnTo>
                <a:lnTo>
                  <a:pt x="195" y="31"/>
                </a:lnTo>
                <a:lnTo>
                  <a:pt x="191" y="22"/>
                </a:lnTo>
                <a:lnTo>
                  <a:pt x="183" y="15"/>
                </a:lnTo>
                <a:lnTo>
                  <a:pt x="173" y="8"/>
                </a:lnTo>
                <a:lnTo>
                  <a:pt x="160" y="4"/>
                </a:lnTo>
                <a:lnTo>
                  <a:pt x="144" y="1"/>
                </a:lnTo>
                <a:lnTo>
                  <a:pt x="127" y="0"/>
                </a:lnTo>
                <a:lnTo>
                  <a:pt x="108" y="1"/>
                </a:lnTo>
                <a:lnTo>
                  <a:pt x="89" y="4"/>
                </a:lnTo>
                <a:lnTo>
                  <a:pt x="69" y="8"/>
                </a:lnTo>
                <a:lnTo>
                  <a:pt x="52" y="15"/>
                </a:lnTo>
                <a:lnTo>
                  <a:pt x="36" y="22"/>
                </a:lnTo>
                <a:lnTo>
                  <a:pt x="22" y="31"/>
                </a:lnTo>
                <a:lnTo>
                  <a:pt x="11" y="41"/>
                </a:lnTo>
                <a:lnTo>
                  <a:pt x="4" y="50"/>
                </a:lnTo>
                <a:lnTo>
                  <a:pt x="0" y="60"/>
                </a:lnTo>
                <a:lnTo>
                  <a:pt x="0" y="71"/>
                </a:lnTo>
                <a:lnTo>
                  <a:pt x="4" y="80"/>
                </a:lnTo>
                <a:lnTo>
                  <a:pt x="11" y="88"/>
                </a:lnTo>
                <a:lnTo>
                  <a:pt x="22" y="94"/>
                </a:lnTo>
                <a:lnTo>
                  <a:pt x="36" y="98"/>
                </a:lnTo>
                <a:lnTo>
                  <a:pt x="51" y="102"/>
                </a:lnTo>
                <a:lnTo>
                  <a:pt x="68" y="103"/>
                </a:lnTo>
                <a:lnTo>
                  <a:pt x="87" y="102"/>
                </a:lnTo>
                <a:lnTo>
                  <a:pt x="107" y="98"/>
                </a:lnTo>
                <a:close/>
              </a:path>
            </a:pathLst>
          </a:custGeom>
          <a:solidFill>
            <a:srgbClr val="FFFFFF"/>
          </a:solidFill>
          <a:ln w="9525">
            <a:noFill/>
            <a:round/>
            <a:headEnd/>
            <a:tailEnd/>
          </a:ln>
        </p:spPr>
        <p:txBody>
          <a:bodyPr/>
          <a:lstStyle/>
          <a:p>
            <a:endParaRPr lang="es-ES"/>
          </a:p>
        </p:txBody>
      </p:sp>
      <p:sp>
        <p:nvSpPr>
          <p:cNvPr id="67623" name="Freeform 39"/>
          <p:cNvSpPr>
            <a:spLocks/>
          </p:cNvSpPr>
          <p:nvPr/>
        </p:nvSpPr>
        <p:spPr bwMode="auto">
          <a:xfrm>
            <a:off x="1752600" y="2128838"/>
            <a:ext cx="66675" cy="112712"/>
          </a:xfrm>
          <a:custGeom>
            <a:avLst/>
            <a:gdLst>
              <a:gd name="T0" fmla="*/ 0 w 84"/>
              <a:gd name="T1" fmla="*/ 0 h 142"/>
              <a:gd name="T2" fmla="*/ 2147483647 w 84"/>
              <a:gd name="T3" fmla="*/ 2147483647 h 142"/>
              <a:gd name="T4" fmla="*/ 2147483647 w 84"/>
              <a:gd name="T5" fmla="*/ 2147483647 h 142"/>
              <a:gd name="T6" fmla="*/ 2147483647 w 84"/>
              <a:gd name="T7" fmla="*/ 2147483647 h 142"/>
              <a:gd name="T8" fmla="*/ 2147483647 w 84"/>
              <a:gd name="T9" fmla="*/ 2147483647 h 142"/>
              <a:gd name="T10" fmla="*/ 2147483647 w 84"/>
              <a:gd name="T11" fmla="*/ 2147483647 h 142"/>
              <a:gd name="T12" fmla="*/ 2147483647 w 84"/>
              <a:gd name="T13" fmla="*/ 2147483647 h 142"/>
              <a:gd name="T14" fmla="*/ 2147483647 w 84"/>
              <a:gd name="T15" fmla="*/ 2147483647 h 142"/>
              <a:gd name="T16" fmla="*/ 2147483647 w 84"/>
              <a:gd name="T17" fmla="*/ 2147483647 h 142"/>
              <a:gd name="T18" fmla="*/ 2147483647 w 84"/>
              <a:gd name="T19" fmla="*/ 2147483647 h 142"/>
              <a:gd name="T20" fmla="*/ 2147483647 w 84"/>
              <a:gd name="T21" fmla="*/ 2147483647 h 142"/>
              <a:gd name="T22" fmla="*/ 2147483647 w 84"/>
              <a:gd name="T23" fmla="*/ 2147483647 h 142"/>
              <a:gd name="T24" fmla="*/ 2147483647 w 84"/>
              <a:gd name="T25" fmla="*/ 2147483647 h 142"/>
              <a:gd name="T26" fmla="*/ 2147483647 w 84"/>
              <a:gd name="T27" fmla="*/ 2147483647 h 142"/>
              <a:gd name="T28" fmla="*/ 2147483647 w 84"/>
              <a:gd name="T29" fmla="*/ 2147483647 h 142"/>
              <a:gd name="T30" fmla="*/ 2147483647 w 84"/>
              <a:gd name="T31" fmla="*/ 2147483647 h 142"/>
              <a:gd name="T32" fmla="*/ 0 w 84"/>
              <a:gd name="T33" fmla="*/ 0 h 1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142"/>
              <a:gd name="T53" fmla="*/ 84 w 84"/>
              <a:gd name="T54" fmla="*/ 142 h 14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142">
                <a:moveTo>
                  <a:pt x="0" y="0"/>
                </a:moveTo>
                <a:lnTo>
                  <a:pt x="4" y="1"/>
                </a:lnTo>
                <a:lnTo>
                  <a:pt x="13" y="4"/>
                </a:lnTo>
                <a:lnTo>
                  <a:pt x="27" y="11"/>
                </a:lnTo>
                <a:lnTo>
                  <a:pt x="42" y="22"/>
                </a:lnTo>
                <a:lnTo>
                  <a:pt x="57" y="40"/>
                </a:lnTo>
                <a:lnTo>
                  <a:pt x="69" y="66"/>
                </a:lnTo>
                <a:lnTo>
                  <a:pt x="79" y="99"/>
                </a:lnTo>
                <a:lnTo>
                  <a:pt x="81" y="142"/>
                </a:lnTo>
                <a:lnTo>
                  <a:pt x="82" y="136"/>
                </a:lnTo>
                <a:lnTo>
                  <a:pt x="83" y="119"/>
                </a:lnTo>
                <a:lnTo>
                  <a:pt x="84" y="97"/>
                </a:lnTo>
                <a:lnTo>
                  <a:pt x="82" y="70"/>
                </a:lnTo>
                <a:lnTo>
                  <a:pt x="74" y="44"/>
                </a:lnTo>
                <a:lnTo>
                  <a:pt x="59" y="21"/>
                </a:lnTo>
                <a:lnTo>
                  <a:pt x="35" y="6"/>
                </a:lnTo>
                <a:lnTo>
                  <a:pt x="0" y="0"/>
                </a:lnTo>
                <a:close/>
              </a:path>
            </a:pathLst>
          </a:custGeom>
          <a:solidFill>
            <a:srgbClr val="007FFF"/>
          </a:solidFill>
          <a:ln w="9525">
            <a:noFill/>
            <a:round/>
            <a:headEnd/>
            <a:tailEnd/>
          </a:ln>
        </p:spPr>
        <p:txBody>
          <a:bodyPr/>
          <a:lstStyle/>
          <a:p>
            <a:endParaRPr lang="es-ES"/>
          </a:p>
        </p:txBody>
      </p:sp>
      <p:sp>
        <p:nvSpPr>
          <p:cNvPr id="67624" name="Freeform 40"/>
          <p:cNvSpPr>
            <a:spLocks/>
          </p:cNvSpPr>
          <p:nvPr/>
        </p:nvSpPr>
        <p:spPr bwMode="auto">
          <a:xfrm>
            <a:off x="1752600" y="2144713"/>
            <a:ext cx="41275" cy="63500"/>
          </a:xfrm>
          <a:custGeom>
            <a:avLst/>
            <a:gdLst>
              <a:gd name="T0" fmla="*/ 0 w 52"/>
              <a:gd name="T1" fmla="*/ 0 h 80"/>
              <a:gd name="T2" fmla="*/ 2147483647 w 52"/>
              <a:gd name="T3" fmla="*/ 2147483647 h 80"/>
              <a:gd name="T4" fmla="*/ 2147483647 w 52"/>
              <a:gd name="T5" fmla="*/ 2147483647 h 80"/>
              <a:gd name="T6" fmla="*/ 2147483647 w 52"/>
              <a:gd name="T7" fmla="*/ 2147483647 h 80"/>
              <a:gd name="T8" fmla="*/ 2147483647 w 52"/>
              <a:gd name="T9" fmla="*/ 2147483647 h 80"/>
              <a:gd name="T10" fmla="*/ 2147483647 w 52"/>
              <a:gd name="T11" fmla="*/ 2147483647 h 80"/>
              <a:gd name="T12" fmla="*/ 2147483647 w 52"/>
              <a:gd name="T13" fmla="*/ 2147483647 h 80"/>
              <a:gd name="T14" fmla="*/ 2147483647 w 52"/>
              <a:gd name="T15" fmla="*/ 2147483647 h 80"/>
              <a:gd name="T16" fmla="*/ 2147483647 w 52"/>
              <a:gd name="T17" fmla="*/ 2147483647 h 80"/>
              <a:gd name="T18" fmla="*/ 2147483647 w 52"/>
              <a:gd name="T19" fmla="*/ 2147483647 h 80"/>
              <a:gd name="T20" fmla="*/ 2147483647 w 52"/>
              <a:gd name="T21" fmla="*/ 2147483647 h 80"/>
              <a:gd name="T22" fmla="*/ 2147483647 w 52"/>
              <a:gd name="T23" fmla="*/ 2147483647 h 80"/>
              <a:gd name="T24" fmla="*/ 2147483647 w 52"/>
              <a:gd name="T25" fmla="*/ 2147483647 h 80"/>
              <a:gd name="T26" fmla="*/ 2147483647 w 52"/>
              <a:gd name="T27" fmla="*/ 2147483647 h 80"/>
              <a:gd name="T28" fmla="*/ 2147483647 w 52"/>
              <a:gd name="T29" fmla="*/ 2147483647 h 80"/>
              <a:gd name="T30" fmla="*/ 2147483647 w 52"/>
              <a:gd name="T31" fmla="*/ 2147483647 h 80"/>
              <a:gd name="T32" fmla="*/ 0 w 52"/>
              <a:gd name="T33" fmla="*/ 0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80"/>
              <a:gd name="T53" fmla="*/ 52 w 52"/>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80">
                <a:moveTo>
                  <a:pt x="0" y="0"/>
                </a:moveTo>
                <a:lnTo>
                  <a:pt x="3" y="1"/>
                </a:lnTo>
                <a:lnTo>
                  <a:pt x="7" y="3"/>
                </a:lnTo>
                <a:lnTo>
                  <a:pt x="15" y="8"/>
                </a:lnTo>
                <a:lnTo>
                  <a:pt x="23" y="16"/>
                </a:lnTo>
                <a:lnTo>
                  <a:pt x="32" y="26"/>
                </a:lnTo>
                <a:lnTo>
                  <a:pt x="41" y="40"/>
                </a:lnTo>
                <a:lnTo>
                  <a:pt x="47" y="58"/>
                </a:lnTo>
                <a:lnTo>
                  <a:pt x="52" y="80"/>
                </a:lnTo>
                <a:lnTo>
                  <a:pt x="52" y="77"/>
                </a:lnTo>
                <a:lnTo>
                  <a:pt x="52" y="68"/>
                </a:lnTo>
                <a:lnTo>
                  <a:pt x="51" y="54"/>
                </a:lnTo>
                <a:lnTo>
                  <a:pt x="49" y="39"/>
                </a:lnTo>
                <a:lnTo>
                  <a:pt x="43" y="24"/>
                </a:lnTo>
                <a:lnTo>
                  <a:pt x="34" y="11"/>
                </a:lnTo>
                <a:lnTo>
                  <a:pt x="20" y="2"/>
                </a:lnTo>
                <a:lnTo>
                  <a:pt x="0" y="0"/>
                </a:lnTo>
                <a:close/>
              </a:path>
            </a:pathLst>
          </a:custGeom>
          <a:solidFill>
            <a:srgbClr val="007FFF"/>
          </a:solidFill>
          <a:ln w="9525">
            <a:noFill/>
            <a:round/>
            <a:headEnd/>
            <a:tailEnd/>
          </a:ln>
        </p:spPr>
        <p:txBody>
          <a:bodyPr/>
          <a:lstStyle/>
          <a:p>
            <a:endParaRPr lang="es-ES"/>
          </a:p>
        </p:txBody>
      </p:sp>
      <p:sp>
        <p:nvSpPr>
          <p:cNvPr id="67625" name="Freeform 41"/>
          <p:cNvSpPr>
            <a:spLocks/>
          </p:cNvSpPr>
          <p:nvPr/>
        </p:nvSpPr>
        <p:spPr bwMode="auto">
          <a:xfrm>
            <a:off x="1752600" y="2124075"/>
            <a:ext cx="52388" cy="55563"/>
          </a:xfrm>
          <a:custGeom>
            <a:avLst/>
            <a:gdLst>
              <a:gd name="T0" fmla="*/ 0 w 67"/>
              <a:gd name="T1" fmla="*/ 2147483647 h 71"/>
              <a:gd name="T2" fmla="*/ 2147483647 w 67"/>
              <a:gd name="T3" fmla="*/ 2147483647 h 71"/>
              <a:gd name="T4" fmla="*/ 2147483647 w 67"/>
              <a:gd name="T5" fmla="*/ 2147483647 h 71"/>
              <a:gd name="T6" fmla="*/ 2147483647 w 67"/>
              <a:gd name="T7" fmla="*/ 2147483647 h 71"/>
              <a:gd name="T8" fmla="*/ 2147483647 w 67"/>
              <a:gd name="T9" fmla="*/ 2147483647 h 71"/>
              <a:gd name="T10" fmla="*/ 2147483647 w 67"/>
              <a:gd name="T11" fmla="*/ 2147483647 h 71"/>
              <a:gd name="T12" fmla="*/ 2147483647 w 67"/>
              <a:gd name="T13" fmla="*/ 2147483647 h 71"/>
              <a:gd name="T14" fmla="*/ 2147483647 w 67"/>
              <a:gd name="T15" fmla="*/ 2147483647 h 71"/>
              <a:gd name="T16" fmla="*/ 2147483647 w 67"/>
              <a:gd name="T17" fmla="*/ 2147483647 h 71"/>
              <a:gd name="T18" fmla="*/ 2147483647 w 67"/>
              <a:gd name="T19" fmla="*/ 2147483647 h 71"/>
              <a:gd name="T20" fmla="*/ 2147483647 w 67"/>
              <a:gd name="T21" fmla="*/ 2147483647 h 71"/>
              <a:gd name="T22" fmla="*/ 2147483647 w 67"/>
              <a:gd name="T23" fmla="*/ 2147483647 h 71"/>
              <a:gd name="T24" fmla="*/ 2147483647 w 67"/>
              <a:gd name="T25" fmla="*/ 2147483647 h 71"/>
              <a:gd name="T26" fmla="*/ 2147483647 w 67"/>
              <a:gd name="T27" fmla="*/ 2147483647 h 71"/>
              <a:gd name="T28" fmla="*/ 2147483647 w 67"/>
              <a:gd name="T29" fmla="*/ 2147483647 h 71"/>
              <a:gd name="T30" fmla="*/ 2147483647 w 67"/>
              <a:gd name="T31" fmla="*/ 0 h 71"/>
              <a:gd name="T32" fmla="*/ 0 w 67"/>
              <a:gd name="T33" fmla="*/ 2147483647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
              <a:gd name="T52" fmla="*/ 0 h 71"/>
              <a:gd name="T53" fmla="*/ 67 w 67"/>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 h="71">
                <a:moveTo>
                  <a:pt x="0" y="1"/>
                </a:moveTo>
                <a:lnTo>
                  <a:pt x="2" y="1"/>
                </a:lnTo>
                <a:lnTo>
                  <a:pt x="8" y="4"/>
                </a:lnTo>
                <a:lnTo>
                  <a:pt x="16" y="7"/>
                </a:lnTo>
                <a:lnTo>
                  <a:pt x="27" y="13"/>
                </a:lnTo>
                <a:lnTo>
                  <a:pt x="37" y="21"/>
                </a:lnTo>
                <a:lnTo>
                  <a:pt x="48" y="34"/>
                </a:lnTo>
                <a:lnTo>
                  <a:pt x="59" y="50"/>
                </a:lnTo>
                <a:lnTo>
                  <a:pt x="67" y="71"/>
                </a:lnTo>
                <a:lnTo>
                  <a:pt x="67" y="67"/>
                </a:lnTo>
                <a:lnTo>
                  <a:pt x="65" y="58"/>
                </a:lnTo>
                <a:lnTo>
                  <a:pt x="61" y="44"/>
                </a:lnTo>
                <a:lnTo>
                  <a:pt x="54" y="30"/>
                </a:lnTo>
                <a:lnTo>
                  <a:pt x="46" y="16"/>
                </a:lnTo>
                <a:lnTo>
                  <a:pt x="35" y="5"/>
                </a:lnTo>
                <a:lnTo>
                  <a:pt x="20" y="0"/>
                </a:lnTo>
                <a:lnTo>
                  <a:pt x="0" y="1"/>
                </a:lnTo>
                <a:close/>
              </a:path>
            </a:pathLst>
          </a:custGeom>
          <a:solidFill>
            <a:srgbClr val="007FFF"/>
          </a:solidFill>
          <a:ln w="9525">
            <a:noFill/>
            <a:round/>
            <a:headEnd/>
            <a:tailEnd/>
          </a:ln>
        </p:spPr>
        <p:txBody>
          <a:bodyPr/>
          <a:lstStyle/>
          <a:p>
            <a:endParaRPr lang="es-ES"/>
          </a:p>
        </p:txBody>
      </p:sp>
      <p:sp>
        <p:nvSpPr>
          <p:cNvPr id="67626" name="Freeform 42"/>
          <p:cNvSpPr>
            <a:spLocks/>
          </p:cNvSpPr>
          <p:nvPr/>
        </p:nvSpPr>
        <p:spPr bwMode="auto">
          <a:xfrm>
            <a:off x="1676400" y="2047875"/>
            <a:ext cx="76200" cy="42863"/>
          </a:xfrm>
          <a:custGeom>
            <a:avLst/>
            <a:gdLst>
              <a:gd name="T0" fmla="*/ 0 w 96"/>
              <a:gd name="T1" fmla="*/ 2147483647 h 54"/>
              <a:gd name="T2" fmla="*/ 2147483647 w 96"/>
              <a:gd name="T3" fmla="*/ 2147483647 h 54"/>
              <a:gd name="T4" fmla="*/ 2147483647 w 96"/>
              <a:gd name="T5" fmla="*/ 2147483647 h 54"/>
              <a:gd name="T6" fmla="*/ 2147483647 w 96"/>
              <a:gd name="T7" fmla="*/ 2147483647 h 54"/>
              <a:gd name="T8" fmla="*/ 2147483647 w 96"/>
              <a:gd name="T9" fmla="*/ 2147483647 h 54"/>
              <a:gd name="T10" fmla="*/ 2147483647 w 96"/>
              <a:gd name="T11" fmla="*/ 2147483647 h 54"/>
              <a:gd name="T12" fmla="*/ 2147483647 w 96"/>
              <a:gd name="T13" fmla="*/ 2147483647 h 54"/>
              <a:gd name="T14" fmla="*/ 2147483647 w 96"/>
              <a:gd name="T15" fmla="*/ 2147483647 h 54"/>
              <a:gd name="T16" fmla="*/ 2147483647 w 96"/>
              <a:gd name="T17" fmla="*/ 2147483647 h 54"/>
              <a:gd name="T18" fmla="*/ 2147483647 w 96"/>
              <a:gd name="T19" fmla="*/ 2147483647 h 54"/>
              <a:gd name="T20" fmla="*/ 2147483647 w 96"/>
              <a:gd name="T21" fmla="*/ 2147483647 h 54"/>
              <a:gd name="T22" fmla="*/ 2147483647 w 96"/>
              <a:gd name="T23" fmla="*/ 2147483647 h 54"/>
              <a:gd name="T24" fmla="*/ 2147483647 w 96"/>
              <a:gd name="T25" fmla="*/ 2147483647 h 54"/>
              <a:gd name="T26" fmla="*/ 2147483647 w 96"/>
              <a:gd name="T27" fmla="*/ 2147483647 h 54"/>
              <a:gd name="T28" fmla="*/ 2147483647 w 96"/>
              <a:gd name="T29" fmla="*/ 0 h 54"/>
              <a:gd name="T30" fmla="*/ 2147483647 w 96"/>
              <a:gd name="T31" fmla="*/ 0 h 54"/>
              <a:gd name="T32" fmla="*/ 0 w 96"/>
              <a:gd name="T33" fmla="*/ 2147483647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6"/>
              <a:gd name="T52" fmla="*/ 0 h 54"/>
              <a:gd name="T53" fmla="*/ 96 w 96"/>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6" h="54">
                <a:moveTo>
                  <a:pt x="0" y="9"/>
                </a:moveTo>
                <a:lnTo>
                  <a:pt x="2" y="8"/>
                </a:lnTo>
                <a:lnTo>
                  <a:pt x="11" y="7"/>
                </a:lnTo>
                <a:lnTo>
                  <a:pt x="22" y="7"/>
                </a:lnTo>
                <a:lnTo>
                  <a:pt x="36" y="8"/>
                </a:lnTo>
                <a:lnTo>
                  <a:pt x="52" y="12"/>
                </a:lnTo>
                <a:lnTo>
                  <a:pt x="68" y="21"/>
                </a:lnTo>
                <a:lnTo>
                  <a:pt x="83" y="34"/>
                </a:lnTo>
                <a:lnTo>
                  <a:pt x="96" y="54"/>
                </a:lnTo>
                <a:lnTo>
                  <a:pt x="95" y="50"/>
                </a:lnTo>
                <a:lnTo>
                  <a:pt x="91" y="41"/>
                </a:lnTo>
                <a:lnTo>
                  <a:pt x="85" y="30"/>
                </a:lnTo>
                <a:lnTo>
                  <a:pt x="76" y="17"/>
                </a:lnTo>
                <a:lnTo>
                  <a:pt x="62" y="6"/>
                </a:lnTo>
                <a:lnTo>
                  <a:pt x="46" y="0"/>
                </a:lnTo>
                <a:lnTo>
                  <a:pt x="25" y="0"/>
                </a:lnTo>
                <a:lnTo>
                  <a:pt x="0" y="9"/>
                </a:lnTo>
                <a:close/>
              </a:path>
            </a:pathLst>
          </a:custGeom>
          <a:solidFill>
            <a:srgbClr val="007FFF"/>
          </a:solidFill>
          <a:ln w="9525">
            <a:noFill/>
            <a:round/>
            <a:headEnd/>
            <a:tailEnd/>
          </a:ln>
        </p:spPr>
        <p:txBody>
          <a:bodyPr/>
          <a:lstStyle/>
          <a:p>
            <a:endParaRPr lang="es-ES"/>
          </a:p>
        </p:txBody>
      </p:sp>
      <p:sp>
        <p:nvSpPr>
          <p:cNvPr id="67627" name="Freeform 43"/>
          <p:cNvSpPr>
            <a:spLocks/>
          </p:cNvSpPr>
          <p:nvPr/>
        </p:nvSpPr>
        <p:spPr bwMode="auto">
          <a:xfrm>
            <a:off x="1676400" y="2362200"/>
            <a:ext cx="60325" cy="207963"/>
          </a:xfrm>
          <a:custGeom>
            <a:avLst/>
            <a:gdLst>
              <a:gd name="T0" fmla="*/ 2147483647 w 75"/>
              <a:gd name="T1" fmla="*/ 0 h 261"/>
              <a:gd name="T2" fmla="*/ 2147483647 w 75"/>
              <a:gd name="T3" fmla="*/ 2147483647 h 261"/>
              <a:gd name="T4" fmla="*/ 2147483647 w 75"/>
              <a:gd name="T5" fmla="*/ 2147483647 h 261"/>
              <a:gd name="T6" fmla="*/ 2147483647 w 75"/>
              <a:gd name="T7" fmla="*/ 2147483647 h 261"/>
              <a:gd name="T8" fmla="*/ 2147483647 w 75"/>
              <a:gd name="T9" fmla="*/ 2147483647 h 261"/>
              <a:gd name="T10" fmla="*/ 2147483647 w 75"/>
              <a:gd name="T11" fmla="*/ 2147483647 h 261"/>
              <a:gd name="T12" fmla="*/ 2147483647 w 75"/>
              <a:gd name="T13" fmla="*/ 2147483647 h 261"/>
              <a:gd name="T14" fmla="*/ 2147483647 w 75"/>
              <a:gd name="T15" fmla="*/ 2147483647 h 261"/>
              <a:gd name="T16" fmla="*/ 0 w 75"/>
              <a:gd name="T17" fmla="*/ 2147483647 h 261"/>
              <a:gd name="T18" fmla="*/ 2147483647 w 75"/>
              <a:gd name="T19" fmla="*/ 2147483647 h 261"/>
              <a:gd name="T20" fmla="*/ 2147483647 w 75"/>
              <a:gd name="T21" fmla="*/ 2147483647 h 261"/>
              <a:gd name="T22" fmla="*/ 2147483647 w 75"/>
              <a:gd name="T23" fmla="*/ 2147483647 h 261"/>
              <a:gd name="T24" fmla="*/ 2147483647 w 75"/>
              <a:gd name="T25" fmla="*/ 2147483647 h 261"/>
              <a:gd name="T26" fmla="*/ 2147483647 w 75"/>
              <a:gd name="T27" fmla="*/ 2147483647 h 261"/>
              <a:gd name="T28" fmla="*/ 2147483647 w 75"/>
              <a:gd name="T29" fmla="*/ 2147483647 h 261"/>
              <a:gd name="T30" fmla="*/ 2147483647 w 75"/>
              <a:gd name="T31" fmla="*/ 2147483647 h 261"/>
              <a:gd name="T32" fmla="*/ 2147483647 w 75"/>
              <a:gd name="T33" fmla="*/ 0 h 2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261"/>
              <a:gd name="T53" fmla="*/ 75 w 75"/>
              <a:gd name="T54" fmla="*/ 261 h 2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261">
                <a:moveTo>
                  <a:pt x="47" y="0"/>
                </a:moveTo>
                <a:lnTo>
                  <a:pt x="49" y="7"/>
                </a:lnTo>
                <a:lnTo>
                  <a:pt x="53" y="25"/>
                </a:lnTo>
                <a:lnTo>
                  <a:pt x="57" y="54"/>
                </a:lnTo>
                <a:lnTo>
                  <a:pt x="60" y="90"/>
                </a:lnTo>
                <a:lnTo>
                  <a:pt x="58" y="131"/>
                </a:lnTo>
                <a:lnTo>
                  <a:pt x="49" y="175"/>
                </a:lnTo>
                <a:lnTo>
                  <a:pt x="30" y="219"/>
                </a:lnTo>
                <a:lnTo>
                  <a:pt x="0" y="261"/>
                </a:lnTo>
                <a:lnTo>
                  <a:pt x="6" y="255"/>
                </a:lnTo>
                <a:lnTo>
                  <a:pt x="20" y="240"/>
                </a:lnTo>
                <a:lnTo>
                  <a:pt x="37" y="216"/>
                </a:lnTo>
                <a:lnTo>
                  <a:pt x="56" y="185"/>
                </a:lnTo>
                <a:lnTo>
                  <a:pt x="70" y="146"/>
                </a:lnTo>
                <a:lnTo>
                  <a:pt x="75" y="102"/>
                </a:lnTo>
                <a:lnTo>
                  <a:pt x="70" y="53"/>
                </a:lnTo>
                <a:lnTo>
                  <a:pt x="47" y="0"/>
                </a:lnTo>
                <a:close/>
              </a:path>
            </a:pathLst>
          </a:custGeom>
          <a:solidFill>
            <a:srgbClr val="7F00FF"/>
          </a:solidFill>
          <a:ln w="9525">
            <a:noFill/>
            <a:round/>
            <a:headEnd/>
            <a:tailEnd/>
          </a:ln>
        </p:spPr>
        <p:txBody>
          <a:bodyPr/>
          <a:lstStyle/>
          <a:p>
            <a:endParaRPr lang="es-ES"/>
          </a:p>
        </p:txBody>
      </p:sp>
      <p:sp>
        <p:nvSpPr>
          <p:cNvPr id="67628" name="Freeform 44"/>
          <p:cNvSpPr>
            <a:spLocks/>
          </p:cNvSpPr>
          <p:nvPr/>
        </p:nvSpPr>
        <p:spPr bwMode="auto">
          <a:xfrm>
            <a:off x="2073275" y="2286000"/>
            <a:ext cx="76200" cy="117475"/>
          </a:xfrm>
          <a:custGeom>
            <a:avLst/>
            <a:gdLst>
              <a:gd name="T0" fmla="*/ 0 w 97"/>
              <a:gd name="T1" fmla="*/ 2147483647 h 149"/>
              <a:gd name="T2" fmla="*/ 2147483647 w 97"/>
              <a:gd name="T3" fmla="*/ 2147483647 h 149"/>
              <a:gd name="T4" fmla="*/ 2147483647 w 97"/>
              <a:gd name="T5" fmla="*/ 2147483647 h 149"/>
              <a:gd name="T6" fmla="*/ 2147483647 w 97"/>
              <a:gd name="T7" fmla="*/ 2147483647 h 149"/>
              <a:gd name="T8" fmla="*/ 2147483647 w 97"/>
              <a:gd name="T9" fmla="*/ 2147483647 h 149"/>
              <a:gd name="T10" fmla="*/ 2147483647 w 97"/>
              <a:gd name="T11" fmla="*/ 2147483647 h 149"/>
              <a:gd name="T12" fmla="*/ 2147483647 w 97"/>
              <a:gd name="T13" fmla="*/ 2147483647 h 149"/>
              <a:gd name="T14" fmla="*/ 2147483647 w 97"/>
              <a:gd name="T15" fmla="*/ 2147483647 h 149"/>
              <a:gd name="T16" fmla="*/ 2147483647 w 97"/>
              <a:gd name="T17" fmla="*/ 0 h 149"/>
              <a:gd name="T18" fmla="*/ 2147483647 w 97"/>
              <a:gd name="T19" fmla="*/ 2147483647 h 149"/>
              <a:gd name="T20" fmla="*/ 2147483647 w 97"/>
              <a:gd name="T21" fmla="*/ 2147483647 h 149"/>
              <a:gd name="T22" fmla="*/ 2147483647 w 97"/>
              <a:gd name="T23" fmla="*/ 2147483647 h 149"/>
              <a:gd name="T24" fmla="*/ 2147483647 w 97"/>
              <a:gd name="T25" fmla="*/ 2147483647 h 149"/>
              <a:gd name="T26" fmla="*/ 2147483647 w 97"/>
              <a:gd name="T27" fmla="*/ 2147483647 h 149"/>
              <a:gd name="T28" fmla="*/ 2147483647 w 97"/>
              <a:gd name="T29" fmla="*/ 2147483647 h 149"/>
              <a:gd name="T30" fmla="*/ 2147483647 w 97"/>
              <a:gd name="T31" fmla="*/ 2147483647 h 149"/>
              <a:gd name="T32" fmla="*/ 0 w 97"/>
              <a:gd name="T33" fmla="*/ 2147483647 h 1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7"/>
              <a:gd name="T52" fmla="*/ 0 h 149"/>
              <a:gd name="T53" fmla="*/ 97 w 97"/>
              <a:gd name="T54" fmla="*/ 149 h 14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7" h="149">
                <a:moveTo>
                  <a:pt x="0" y="149"/>
                </a:moveTo>
                <a:lnTo>
                  <a:pt x="2" y="143"/>
                </a:lnTo>
                <a:lnTo>
                  <a:pt x="5" y="127"/>
                </a:lnTo>
                <a:lnTo>
                  <a:pt x="11" y="104"/>
                </a:lnTo>
                <a:lnTo>
                  <a:pt x="20" y="78"/>
                </a:lnTo>
                <a:lnTo>
                  <a:pt x="33" y="51"/>
                </a:lnTo>
                <a:lnTo>
                  <a:pt x="49" y="27"/>
                </a:lnTo>
                <a:lnTo>
                  <a:pt x="71" y="10"/>
                </a:lnTo>
                <a:lnTo>
                  <a:pt x="97" y="0"/>
                </a:lnTo>
                <a:lnTo>
                  <a:pt x="95" y="2"/>
                </a:lnTo>
                <a:lnTo>
                  <a:pt x="89" y="4"/>
                </a:lnTo>
                <a:lnTo>
                  <a:pt x="79" y="11"/>
                </a:lnTo>
                <a:lnTo>
                  <a:pt x="67" y="22"/>
                </a:lnTo>
                <a:lnTo>
                  <a:pt x="52" y="41"/>
                </a:lnTo>
                <a:lnTo>
                  <a:pt x="36" y="67"/>
                </a:lnTo>
                <a:lnTo>
                  <a:pt x="19" y="103"/>
                </a:lnTo>
                <a:lnTo>
                  <a:pt x="0" y="149"/>
                </a:lnTo>
                <a:close/>
              </a:path>
            </a:pathLst>
          </a:custGeom>
          <a:solidFill>
            <a:srgbClr val="7F00FF"/>
          </a:solidFill>
          <a:ln w="9525">
            <a:noFill/>
            <a:round/>
            <a:headEnd/>
            <a:tailEnd/>
          </a:ln>
        </p:spPr>
        <p:txBody>
          <a:bodyPr/>
          <a:lstStyle/>
          <a:p>
            <a:endParaRPr lang="es-ES"/>
          </a:p>
        </p:txBody>
      </p:sp>
      <p:sp>
        <p:nvSpPr>
          <p:cNvPr id="67629" name="Freeform 45"/>
          <p:cNvSpPr>
            <a:spLocks/>
          </p:cNvSpPr>
          <p:nvPr/>
        </p:nvSpPr>
        <p:spPr bwMode="auto">
          <a:xfrm>
            <a:off x="468313" y="2438400"/>
            <a:ext cx="92075" cy="112713"/>
          </a:xfrm>
          <a:custGeom>
            <a:avLst/>
            <a:gdLst>
              <a:gd name="T0" fmla="*/ 0 w 116"/>
              <a:gd name="T1" fmla="*/ 0 h 143"/>
              <a:gd name="T2" fmla="*/ 2147483647 w 116"/>
              <a:gd name="T3" fmla="*/ 2147483647 h 143"/>
              <a:gd name="T4" fmla="*/ 2147483647 w 116"/>
              <a:gd name="T5" fmla="*/ 2147483647 h 143"/>
              <a:gd name="T6" fmla="*/ 2147483647 w 116"/>
              <a:gd name="T7" fmla="*/ 2147483647 h 143"/>
              <a:gd name="T8" fmla="*/ 2147483647 w 116"/>
              <a:gd name="T9" fmla="*/ 2147483647 h 143"/>
              <a:gd name="T10" fmla="*/ 2147483647 w 116"/>
              <a:gd name="T11" fmla="*/ 2147483647 h 143"/>
              <a:gd name="T12" fmla="*/ 2147483647 w 116"/>
              <a:gd name="T13" fmla="*/ 2147483647 h 143"/>
              <a:gd name="T14" fmla="*/ 2147483647 w 116"/>
              <a:gd name="T15" fmla="*/ 2147483647 h 143"/>
              <a:gd name="T16" fmla="*/ 2147483647 w 116"/>
              <a:gd name="T17" fmla="*/ 2147483647 h 143"/>
              <a:gd name="T18" fmla="*/ 2147483647 w 116"/>
              <a:gd name="T19" fmla="*/ 2147483647 h 143"/>
              <a:gd name="T20" fmla="*/ 2147483647 w 116"/>
              <a:gd name="T21" fmla="*/ 2147483647 h 143"/>
              <a:gd name="T22" fmla="*/ 2147483647 w 116"/>
              <a:gd name="T23" fmla="*/ 2147483647 h 143"/>
              <a:gd name="T24" fmla="*/ 2147483647 w 116"/>
              <a:gd name="T25" fmla="*/ 2147483647 h 143"/>
              <a:gd name="T26" fmla="*/ 2147483647 w 116"/>
              <a:gd name="T27" fmla="*/ 2147483647 h 143"/>
              <a:gd name="T28" fmla="*/ 2147483647 w 116"/>
              <a:gd name="T29" fmla="*/ 2147483647 h 143"/>
              <a:gd name="T30" fmla="*/ 2147483647 w 116"/>
              <a:gd name="T31" fmla="*/ 2147483647 h 143"/>
              <a:gd name="T32" fmla="*/ 0 w 116"/>
              <a:gd name="T33" fmla="*/ 0 h 1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6"/>
              <a:gd name="T52" fmla="*/ 0 h 143"/>
              <a:gd name="T53" fmla="*/ 116 w 116"/>
              <a:gd name="T54" fmla="*/ 143 h 1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6" h="143">
                <a:moveTo>
                  <a:pt x="0" y="0"/>
                </a:moveTo>
                <a:lnTo>
                  <a:pt x="4" y="2"/>
                </a:lnTo>
                <a:lnTo>
                  <a:pt x="16" y="10"/>
                </a:lnTo>
                <a:lnTo>
                  <a:pt x="33" y="22"/>
                </a:lnTo>
                <a:lnTo>
                  <a:pt x="54" y="39"/>
                </a:lnTo>
                <a:lnTo>
                  <a:pt x="75" y="60"/>
                </a:lnTo>
                <a:lnTo>
                  <a:pt x="93" y="84"/>
                </a:lnTo>
                <a:lnTo>
                  <a:pt x="108" y="112"/>
                </a:lnTo>
                <a:lnTo>
                  <a:pt x="116" y="143"/>
                </a:lnTo>
                <a:lnTo>
                  <a:pt x="116" y="137"/>
                </a:lnTo>
                <a:lnTo>
                  <a:pt x="114" y="121"/>
                </a:lnTo>
                <a:lnTo>
                  <a:pt x="108" y="99"/>
                </a:lnTo>
                <a:lnTo>
                  <a:pt x="100" y="74"/>
                </a:lnTo>
                <a:lnTo>
                  <a:pt x="85" y="47"/>
                </a:lnTo>
                <a:lnTo>
                  <a:pt x="64" y="24"/>
                </a:lnTo>
                <a:lnTo>
                  <a:pt x="37" y="8"/>
                </a:lnTo>
                <a:lnTo>
                  <a:pt x="0" y="0"/>
                </a:lnTo>
                <a:close/>
              </a:path>
            </a:pathLst>
          </a:custGeom>
          <a:solidFill>
            <a:srgbClr val="7F00FF"/>
          </a:solidFill>
          <a:ln w="9525">
            <a:noFill/>
            <a:round/>
            <a:headEnd/>
            <a:tailEnd/>
          </a:ln>
        </p:spPr>
        <p:txBody>
          <a:bodyPr/>
          <a:lstStyle/>
          <a:p>
            <a:endParaRPr lang="es-ES"/>
          </a:p>
        </p:txBody>
      </p:sp>
      <p:sp>
        <p:nvSpPr>
          <p:cNvPr id="67630" name="Freeform 46"/>
          <p:cNvSpPr>
            <a:spLocks/>
          </p:cNvSpPr>
          <p:nvPr/>
        </p:nvSpPr>
        <p:spPr bwMode="auto">
          <a:xfrm>
            <a:off x="336550" y="2420938"/>
            <a:ext cx="203200" cy="77787"/>
          </a:xfrm>
          <a:custGeom>
            <a:avLst/>
            <a:gdLst>
              <a:gd name="T0" fmla="*/ 0 w 257"/>
              <a:gd name="T1" fmla="*/ 2147483647 h 98"/>
              <a:gd name="T2" fmla="*/ 2147483647 w 257"/>
              <a:gd name="T3" fmla="*/ 2147483647 h 98"/>
              <a:gd name="T4" fmla="*/ 2147483647 w 257"/>
              <a:gd name="T5" fmla="*/ 2147483647 h 98"/>
              <a:gd name="T6" fmla="*/ 2147483647 w 257"/>
              <a:gd name="T7" fmla="*/ 2147483647 h 98"/>
              <a:gd name="T8" fmla="*/ 2147483647 w 257"/>
              <a:gd name="T9" fmla="*/ 2147483647 h 98"/>
              <a:gd name="T10" fmla="*/ 2147483647 w 257"/>
              <a:gd name="T11" fmla="*/ 2147483647 h 98"/>
              <a:gd name="T12" fmla="*/ 2147483647 w 257"/>
              <a:gd name="T13" fmla="*/ 2147483647 h 98"/>
              <a:gd name="T14" fmla="*/ 2147483647 w 257"/>
              <a:gd name="T15" fmla="*/ 2147483647 h 98"/>
              <a:gd name="T16" fmla="*/ 2147483647 w 257"/>
              <a:gd name="T17" fmla="*/ 2147483647 h 98"/>
              <a:gd name="T18" fmla="*/ 2147483647 w 257"/>
              <a:gd name="T19" fmla="*/ 0 h 98"/>
              <a:gd name="T20" fmla="*/ 2147483647 w 257"/>
              <a:gd name="T21" fmla="*/ 2147483647 h 98"/>
              <a:gd name="T22" fmla="*/ 0 w 257"/>
              <a:gd name="T23" fmla="*/ 2147483647 h 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7"/>
              <a:gd name="T37" fmla="*/ 0 h 98"/>
              <a:gd name="T38" fmla="*/ 257 w 257"/>
              <a:gd name="T39" fmla="*/ 98 h 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7" h="98">
                <a:moveTo>
                  <a:pt x="0" y="22"/>
                </a:moveTo>
                <a:lnTo>
                  <a:pt x="6" y="28"/>
                </a:lnTo>
                <a:lnTo>
                  <a:pt x="15" y="37"/>
                </a:lnTo>
                <a:lnTo>
                  <a:pt x="28" y="50"/>
                </a:lnTo>
                <a:lnTo>
                  <a:pt x="41" y="63"/>
                </a:lnTo>
                <a:lnTo>
                  <a:pt x="54" y="76"/>
                </a:lnTo>
                <a:lnTo>
                  <a:pt x="66" y="88"/>
                </a:lnTo>
                <a:lnTo>
                  <a:pt x="73" y="95"/>
                </a:lnTo>
                <a:lnTo>
                  <a:pt x="76" y="98"/>
                </a:lnTo>
                <a:lnTo>
                  <a:pt x="257" y="0"/>
                </a:lnTo>
                <a:lnTo>
                  <a:pt x="77" y="75"/>
                </a:lnTo>
                <a:lnTo>
                  <a:pt x="0" y="22"/>
                </a:lnTo>
                <a:close/>
              </a:path>
            </a:pathLst>
          </a:custGeom>
          <a:solidFill>
            <a:srgbClr val="7F00FF"/>
          </a:solidFill>
          <a:ln w="9525">
            <a:noFill/>
            <a:round/>
            <a:headEnd/>
            <a:tailEnd/>
          </a:ln>
        </p:spPr>
        <p:txBody>
          <a:bodyPr/>
          <a:lstStyle/>
          <a:p>
            <a:endParaRPr lang="es-ES"/>
          </a:p>
        </p:txBody>
      </p:sp>
      <p:sp>
        <p:nvSpPr>
          <p:cNvPr id="67631" name="Freeform 47"/>
          <p:cNvSpPr>
            <a:spLocks/>
          </p:cNvSpPr>
          <p:nvPr/>
        </p:nvSpPr>
        <p:spPr bwMode="auto">
          <a:xfrm>
            <a:off x="1552575" y="2360613"/>
            <a:ext cx="12700" cy="12700"/>
          </a:xfrm>
          <a:custGeom>
            <a:avLst/>
            <a:gdLst>
              <a:gd name="T0" fmla="*/ 2147483647 w 16"/>
              <a:gd name="T1" fmla="*/ 2147483647 h 17"/>
              <a:gd name="T2" fmla="*/ 2147483647 w 16"/>
              <a:gd name="T3" fmla="*/ 2147483647 h 17"/>
              <a:gd name="T4" fmla="*/ 2147483647 w 16"/>
              <a:gd name="T5" fmla="*/ 2147483647 h 17"/>
              <a:gd name="T6" fmla="*/ 2147483647 w 16"/>
              <a:gd name="T7" fmla="*/ 2147483647 h 17"/>
              <a:gd name="T8" fmla="*/ 2147483647 w 16"/>
              <a:gd name="T9" fmla="*/ 2147483647 h 17"/>
              <a:gd name="T10" fmla="*/ 2147483647 w 16"/>
              <a:gd name="T11" fmla="*/ 2147483647 h 17"/>
              <a:gd name="T12" fmla="*/ 2147483647 w 16"/>
              <a:gd name="T13" fmla="*/ 2147483647 h 17"/>
              <a:gd name="T14" fmla="*/ 2147483647 w 16"/>
              <a:gd name="T15" fmla="*/ 2147483647 h 17"/>
              <a:gd name="T16" fmla="*/ 2147483647 w 16"/>
              <a:gd name="T17" fmla="*/ 0 h 17"/>
              <a:gd name="T18" fmla="*/ 2147483647 w 16"/>
              <a:gd name="T19" fmla="*/ 2147483647 h 17"/>
              <a:gd name="T20" fmla="*/ 2147483647 w 16"/>
              <a:gd name="T21" fmla="*/ 2147483647 h 17"/>
              <a:gd name="T22" fmla="*/ 2147483647 w 16"/>
              <a:gd name="T23" fmla="*/ 2147483647 h 17"/>
              <a:gd name="T24" fmla="*/ 0 w 16"/>
              <a:gd name="T25" fmla="*/ 2147483647 h 17"/>
              <a:gd name="T26" fmla="*/ 2147483647 w 16"/>
              <a:gd name="T27" fmla="*/ 2147483647 h 17"/>
              <a:gd name="T28" fmla="*/ 2147483647 w 16"/>
              <a:gd name="T29" fmla="*/ 2147483647 h 17"/>
              <a:gd name="T30" fmla="*/ 2147483647 w 16"/>
              <a:gd name="T31" fmla="*/ 2147483647 h 17"/>
              <a:gd name="T32" fmla="*/ 2147483647 w 16"/>
              <a:gd name="T33" fmla="*/ 2147483647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17"/>
              <a:gd name="T53" fmla="*/ 16 w 16"/>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17">
                <a:moveTo>
                  <a:pt x="8" y="17"/>
                </a:moveTo>
                <a:lnTo>
                  <a:pt x="11" y="16"/>
                </a:lnTo>
                <a:lnTo>
                  <a:pt x="14" y="15"/>
                </a:lnTo>
                <a:lnTo>
                  <a:pt x="15" y="11"/>
                </a:lnTo>
                <a:lnTo>
                  <a:pt x="16" y="8"/>
                </a:lnTo>
                <a:lnTo>
                  <a:pt x="15" y="4"/>
                </a:lnTo>
                <a:lnTo>
                  <a:pt x="14" y="2"/>
                </a:lnTo>
                <a:lnTo>
                  <a:pt x="11" y="1"/>
                </a:lnTo>
                <a:lnTo>
                  <a:pt x="8" y="0"/>
                </a:lnTo>
                <a:lnTo>
                  <a:pt x="4" y="1"/>
                </a:lnTo>
                <a:lnTo>
                  <a:pt x="2" y="2"/>
                </a:lnTo>
                <a:lnTo>
                  <a:pt x="1" y="4"/>
                </a:lnTo>
                <a:lnTo>
                  <a:pt x="0" y="8"/>
                </a:lnTo>
                <a:lnTo>
                  <a:pt x="1" y="11"/>
                </a:lnTo>
                <a:lnTo>
                  <a:pt x="2" y="15"/>
                </a:lnTo>
                <a:lnTo>
                  <a:pt x="4" y="16"/>
                </a:lnTo>
                <a:lnTo>
                  <a:pt x="8" y="17"/>
                </a:lnTo>
                <a:close/>
              </a:path>
            </a:pathLst>
          </a:custGeom>
          <a:solidFill>
            <a:srgbClr val="FFFFFF"/>
          </a:solidFill>
          <a:ln w="9525">
            <a:noFill/>
            <a:round/>
            <a:headEnd/>
            <a:tailEnd/>
          </a:ln>
        </p:spPr>
        <p:txBody>
          <a:bodyPr/>
          <a:lstStyle/>
          <a:p>
            <a:endParaRPr lang="es-ES"/>
          </a:p>
        </p:txBody>
      </p:sp>
      <p:sp>
        <p:nvSpPr>
          <p:cNvPr id="67632" name="Freeform 48"/>
          <p:cNvSpPr>
            <a:spLocks/>
          </p:cNvSpPr>
          <p:nvPr/>
        </p:nvSpPr>
        <p:spPr bwMode="auto">
          <a:xfrm>
            <a:off x="395288" y="2571750"/>
            <a:ext cx="174625" cy="100013"/>
          </a:xfrm>
          <a:custGeom>
            <a:avLst/>
            <a:gdLst>
              <a:gd name="T0" fmla="*/ 0 w 221"/>
              <a:gd name="T1" fmla="*/ 2147483647 h 124"/>
              <a:gd name="T2" fmla="*/ 2147483647 w 221"/>
              <a:gd name="T3" fmla="*/ 2147483647 h 124"/>
              <a:gd name="T4" fmla="*/ 2147483647 w 221"/>
              <a:gd name="T5" fmla="*/ 2147483647 h 124"/>
              <a:gd name="T6" fmla="*/ 2147483647 w 221"/>
              <a:gd name="T7" fmla="*/ 2147483647 h 124"/>
              <a:gd name="T8" fmla="*/ 2147483647 w 221"/>
              <a:gd name="T9" fmla="*/ 2147483647 h 124"/>
              <a:gd name="T10" fmla="*/ 2147483647 w 221"/>
              <a:gd name="T11" fmla="*/ 2147483647 h 124"/>
              <a:gd name="T12" fmla="*/ 2147483647 w 221"/>
              <a:gd name="T13" fmla="*/ 2147483647 h 124"/>
              <a:gd name="T14" fmla="*/ 2147483647 w 221"/>
              <a:gd name="T15" fmla="*/ 2147483647 h 124"/>
              <a:gd name="T16" fmla="*/ 2147483647 w 221"/>
              <a:gd name="T17" fmla="*/ 2147483647 h 124"/>
              <a:gd name="T18" fmla="*/ 2147483647 w 221"/>
              <a:gd name="T19" fmla="*/ 0 h 124"/>
              <a:gd name="T20" fmla="*/ 2147483647 w 221"/>
              <a:gd name="T21" fmla="*/ 2147483647 h 124"/>
              <a:gd name="T22" fmla="*/ 0 w 221"/>
              <a:gd name="T23" fmla="*/ 2147483647 h 1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1"/>
              <a:gd name="T37" fmla="*/ 0 h 124"/>
              <a:gd name="T38" fmla="*/ 221 w 221"/>
              <a:gd name="T39" fmla="*/ 124 h 1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1" h="124">
                <a:moveTo>
                  <a:pt x="0" y="70"/>
                </a:moveTo>
                <a:lnTo>
                  <a:pt x="10" y="73"/>
                </a:lnTo>
                <a:lnTo>
                  <a:pt x="26" y="80"/>
                </a:lnTo>
                <a:lnTo>
                  <a:pt x="43" y="90"/>
                </a:lnTo>
                <a:lnTo>
                  <a:pt x="62" y="99"/>
                </a:lnTo>
                <a:lnTo>
                  <a:pt x="79" y="108"/>
                </a:lnTo>
                <a:lnTo>
                  <a:pt x="94" y="116"/>
                </a:lnTo>
                <a:lnTo>
                  <a:pt x="104" y="122"/>
                </a:lnTo>
                <a:lnTo>
                  <a:pt x="108" y="124"/>
                </a:lnTo>
                <a:lnTo>
                  <a:pt x="221" y="0"/>
                </a:lnTo>
                <a:lnTo>
                  <a:pt x="102" y="86"/>
                </a:lnTo>
                <a:lnTo>
                  <a:pt x="0" y="70"/>
                </a:lnTo>
                <a:close/>
              </a:path>
            </a:pathLst>
          </a:custGeom>
          <a:solidFill>
            <a:srgbClr val="7F00FF"/>
          </a:solidFill>
          <a:ln w="9525">
            <a:noFill/>
            <a:round/>
            <a:headEnd/>
            <a:tailEnd/>
          </a:ln>
        </p:spPr>
        <p:txBody>
          <a:bodyPr/>
          <a:lstStyle/>
          <a:p>
            <a:endParaRPr lang="es-ES"/>
          </a:p>
        </p:txBody>
      </p:sp>
      <p:sp>
        <p:nvSpPr>
          <p:cNvPr id="67633" name="Freeform 49"/>
          <p:cNvSpPr>
            <a:spLocks/>
          </p:cNvSpPr>
          <p:nvPr/>
        </p:nvSpPr>
        <p:spPr bwMode="auto">
          <a:xfrm>
            <a:off x="1417638" y="2159000"/>
            <a:ext cx="203200" cy="120650"/>
          </a:xfrm>
          <a:custGeom>
            <a:avLst/>
            <a:gdLst>
              <a:gd name="T0" fmla="*/ 0 w 255"/>
              <a:gd name="T1" fmla="*/ 2147483647 h 151"/>
              <a:gd name="T2" fmla="*/ 2147483647 w 255"/>
              <a:gd name="T3" fmla="*/ 2147483647 h 151"/>
              <a:gd name="T4" fmla="*/ 2147483647 w 255"/>
              <a:gd name="T5" fmla="*/ 2147483647 h 151"/>
              <a:gd name="T6" fmla="*/ 2147483647 w 255"/>
              <a:gd name="T7" fmla="*/ 2147483647 h 151"/>
              <a:gd name="T8" fmla="*/ 2147483647 w 255"/>
              <a:gd name="T9" fmla="*/ 2147483647 h 151"/>
              <a:gd name="T10" fmla="*/ 2147483647 w 255"/>
              <a:gd name="T11" fmla="*/ 2147483647 h 151"/>
              <a:gd name="T12" fmla="*/ 2147483647 w 255"/>
              <a:gd name="T13" fmla="*/ 2147483647 h 151"/>
              <a:gd name="T14" fmla="*/ 2147483647 w 255"/>
              <a:gd name="T15" fmla="*/ 2147483647 h 151"/>
              <a:gd name="T16" fmla="*/ 2147483647 w 255"/>
              <a:gd name="T17" fmla="*/ 2147483647 h 151"/>
              <a:gd name="T18" fmla="*/ 2147483647 w 255"/>
              <a:gd name="T19" fmla="*/ 2147483647 h 151"/>
              <a:gd name="T20" fmla="*/ 2147483647 w 255"/>
              <a:gd name="T21" fmla="*/ 2147483647 h 151"/>
              <a:gd name="T22" fmla="*/ 2147483647 w 255"/>
              <a:gd name="T23" fmla="*/ 2147483647 h 151"/>
              <a:gd name="T24" fmla="*/ 2147483647 w 255"/>
              <a:gd name="T25" fmla="*/ 2147483647 h 151"/>
              <a:gd name="T26" fmla="*/ 2147483647 w 255"/>
              <a:gd name="T27" fmla="*/ 2147483647 h 151"/>
              <a:gd name="T28" fmla="*/ 2147483647 w 255"/>
              <a:gd name="T29" fmla="*/ 2147483647 h 151"/>
              <a:gd name="T30" fmla="*/ 2147483647 w 255"/>
              <a:gd name="T31" fmla="*/ 2147483647 h 151"/>
              <a:gd name="T32" fmla="*/ 2147483647 w 255"/>
              <a:gd name="T33" fmla="*/ 2147483647 h 151"/>
              <a:gd name="T34" fmla="*/ 2147483647 w 255"/>
              <a:gd name="T35" fmla="*/ 2147483647 h 151"/>
              <a:gd name="T36" fmla="*/ 2147483647 w 255"/>
              <a:gd name="T37" fmla="*/ 2147483647 h 151"/>
              <a:gd name="T38" fmla="*/ 2147483647 w 255"/>
              <a:gd name="T39" fmla="*/ 2147483647 h 151"/>
              <a:gd name="T40" fmla="*/ 2147483647 w 255"/>
              <a:gd name="T41" fmla="*/ 2147483647 h 151"/>
              <a:gd name="T42" fmla="*/ 2147483647 w 255"/>
              <a:gd name="T43" fmla="*/ 2147483647 h 151"/>
              <a:gd name="T44" fmla="*/ 2147483647 w 255"/>
              <a:gd name="T45" fmla="*/ 2147483647 h 151"/>
              <a:gd name="T46" fmla="*/ 2147483647 w 255"/>
              <a:gd name="T47" fmla="*/ 2147483647 h 151"/>
              <a:gd name="T48" fmla="*/ 2147483647 w 255"/>
              <a:gd name="T49" fmla="*/ 2147483647 h 151"/>
              <a:gd name="T50" fmla="*/ 2147483647 w 255"/>
              <a:gd name="T51" fmla="*/ 2147483647 h 151"/>
              <a:gd name="T52" fmla="*/ 2147483647 w 255"/>
              <a:gd name="T53" fmla="*/ 2147483647 h 151"/>
              <a:gd name="T54" fmla="*/ 2147483647 w 255"/>
              <a:gd name="T55" fmla="*/ 2147483647 h 151"/>
              <a:gd name="T56" fmla="*/ 2147483647 w 255"/>
              <a:gd name="T57" fmla="*/ 2147483647 h 151"/>
              <a:gd name="T58" fmla="*/ 2147483647 w 255"/>
              <a:gd name="T59" fmla="*/ 2147483647 h 151"/>
              <a:gd name="T60" fmla="*/ 2147483647 w 255"/>
              <a:gd name="T61" fmla="*/ 0 h 151"/>
              <a:gd name="T62" fmla="*/ 2147483647 w 255"/>
              <a:gd name="T63" fmla="*/ 2147483647 h 151"/>
              <a:gd name="T64" fmla="*/ 0 w 255"/>
              <a:gd name="T65" fmla="*/ 2147483647 h 1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5"/>
              <a:gd name="T100" fmla="*/ 0 h 151"/>
              <a:gd name="T101" fmla="*/ 255 w 255"/>
              <a:gd name="T102" fmla="*/ 151 h 1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5" h="151">
                <a:moveTo>
                  <a:pt x="0" y="14"/>
                </a:moveTo>
                <a:lnTo>
                  <a:pt x="3" y="14"/>
                </a:lnTo>
                <a:lnTo>
                  <a:pt x="9" y="13"/>
                </a:lnTo>
                <a:lnTo>
                  <a:pt x="18" y="11"/>
                </a:lnTo>
                <a:lnTo>
                  <a:pt x="29" y="9"/>
                </a:lnTo>
                <a:lnTo>
                  <a:pt x="44" y="8"/>
                </a:lnTo>
                <a:lnTo>
                  <a:pt x="62" y="8"/>
                </a:lnTo>
                <a:lnTo>
                  <a:pt x="80" y="11"/>
                </a:lnTo>
                <a:lnTo>
                  <a:pt x="100" y="13"/>
                </a:lnTo>
                <a:lnTo>
                  <a:pt x="120" y="19"/>
                </a:lnTo>
                <a:lnTo>
                  <a:pt x="142" y="27"/>
                </a:lnTo>
                <a:lnTo>
                  <a:pt x="163" y="38"/>
                </a:lnTo>
                <a:lnTo>
                  <a:pt x="184" y="52"/>
                </a:lnTo>
                <a:lnTo>
                  <a:pt x="203" y="70"/>
                </a:lnTo>
                <a:lnTo>
                  <a:pt x="223" y="92"/>
                </a:lnTo>
                <a:lnTo>
                  <a:pt x="240" y="119"/>
                </a:lnTo>
                <a:lnTo>
                  <a:pt x="255" y="151"/>
                </a:lnTo>
                <a:lnTo>
                  <a:pt x="255" y="149"/>
                </a:lnTo>
                <a:lnTo>
                  <a:pt x="253" y="143"/>
                </a:lnTo>
                <a:lnTo>
                  <a:pt x="249" y="133"/>
                </a:lnTo>
                <a:lnTo>
                  <a:pt x="245" y="120"/>
                </a:lnTo>
                <a:lnTo>
                  <a:pt x="239" y="106"/>
                </a:lnTo>
                <a:lnTo>
                  <a:pt x="231" y="90"/>
                </a:lnTo>
                <a:lnTo>
                  <a:pt x="221" y="74"/>
                </a:lnTo>
                <a:lnTo>
                  <a:pt x="208" y="58"/>
                </a:lnTo>
                <a:lnTo>
                  <a:pt x="193" y="42"/>
                </a:lnTo>
                <a:lnTo>
                  <a:pt x="174" y="28"/>
                </a:lnTo>
                <a:lnTo>
                  <a:pt x="154" y="16"/>
                </a:lnTo>
                <a:lnTo>
                  <a:pt x="131" y="7"/>
                </a:lnTo>
                <a:lnTo>
                  <a:pt x="103" y="1"/>
                </a:lnTo>
                <a:lnTo>
                  <a:pt x="73" y="0"/>
                </a:lnTo>
                <a:lnTo>
                  <a:pt x="38" y="5"/>
                </a:lnTo>
                <a:lnTo>
                  <a:pt x="0" y="14"/>
                </a:lnTo>
                <a:close/>
              </a:path>
            </a:pathLst>
          </a:custGeom>
          <a:solidFill>
            <a:srgbClr val="007FFF"/>
          </a:solidFill>
          <a:ln w="9525">
            <a:noFill/>
            <a:round/>
            <a:headEnd/>
            <a:tailEnd/>
          </a:ln>
        </p:spPr>
        <p:txBody>
          <a:bodyPr/>
          <a:lstStyle/>
          <a:p>
            <a:endParaRPr lang="es-ES"/>
          </a:p>
        </p:txBody>
      </p:sp>
      <p:sp>
        <p:nvSpPr>
          <p:cNvPr id="67634" name="Freeform 50"/>
          <p:cNvSpPr>
            <a:spLocks/>
          </p:cNvSpPr>
          <p:nvPr/>
        </p:nvSpPr>
        <p:spPr bwMode="auto">
          <a:xfrm>
            <a:off x="1503363" y="2211388"/>
            <a:ext cx="84137" cy="74612"/>
          </a:xfrm>
          <a:custGeom>
            <a:avLst/>
            <a:gdLst>
              <a:gd name="T0" fmla="*/ 0 w 106"/>
              <a:gd name="T1" fmla="*/ 0 h 94"/>
              <a:gd name="T2" fmla="*/ 2147483647 w 106"/>
              <a:gd name="T3" fmla="*/ 2147483647 h 94"/>
              <a:gd name="T4" fmla="*/ 2147483647 w 106"/>
              <a:gd name="T5" fmla="*/ 2147483647 h 94"/>
              <a:gd name="T6" fmla="*/ 2147483647 w 106"/>
              <a:gd name="T7" fmla="*/ 2147483647 h 94"/>
              <a:gd name="T8" fmla="*/ 2147483647 w 106"/>
              <a:gd name="T9" fmla="*/ 2147483647 h 94"/>
              <a:gd name="T10" fmla="*/ 2147483647 w 106"/>
              <a:gd name="T11" fmla="*/ 2147483647 h 94"/>
              <a:gd name="T12" fmla="*/ 2147483647 w 106"/>
              <a:gd name="T13" fmla="*/ 2147483647 h 94"/>
              <a:gd name="T14" fmla="*/ 2147483647 w 106"/>
              <a:gd name="T15" fmla="*/ 2147483647 h 94"/>
              <a:gd name="T16" fmla="*/ 2147483647 w 106"/>
              <a:gd name="T17" fmla="*/ 2147483647 h 94"/>
              <a:gd name="T18" fmla="*/ 2147483647 w 106"/>
              <a:gd name="T19" fmla="*/ 2147483647 h 94"/>
              <a:gd name="T20" fmla="*/ 2147483647 w 106"/>
              <a:gd name="T21" fmla="*/ 2147483647 h 94"/>
              <a:gd name="T22" fmla="*/ 2147483647 w 106"/>
              <a:gd name="T23" fmla="*/ 2147483647 h 94"/>
              <a:gd name="T24" fmla="*/ 2147483647 w 106"/>
              <a:gd name="T25" fmla="*/ 2147483647 h 94"/>
              <a:gd name="T26" fmla="*/ 2147483647 w 106"/>
              <a:gd name="T27" fmla="*/ 2147483647 h 94"/>
              <a:gd name="T28" fmla="*/ 2147483647 w 106"/>
              <a:gd name="T29" fmla="*/ 2147483647 h 94"/>
              <a:gd name="T30" fmla="*/ 2147483647 w 106"/>
              <a:gd name="T31" fmla="*/ 2147483647 h 94"/>
              <a:gd name="T32" fmla="*/ 0 w 106"/>
              <a:gd name="T33" fmla="*/ 0 h 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6"/>
              <a:gd name="T52" fmla="*/ 0 h 94"/>
              <a:gd name="T53" fmla="*/ 106 w 106"/>
              <a:gd name="T54" fmla="*/ 94 h 9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6" h="94">
                <a:moveTo>
                  <a:pt x="0" y="0"/>
                </a:moveTo>
                <a:lnTo>
                  <a:pt x="3" y="1"/>
                </a:lnTo>
                <a:lnTo>
                  <a:pt x="11" y="4"/>
                </a:lnTo>
                <a:lnTo>
                  <a:pt x="25" y="10"/>
                </a:lnTo>
                <a:lnTo>
                  <a:pt x="41" y="18"/>
                </a:lnTo>
                <a:lnTo>
                  <a:pt x="58" y="31"/>
                </a:lnTo>
                <a:lnTo>
                  <a:pt x="76" y="47"/>
                </a:lnTo>
                <a:lnTo>
                  <a:pt x="92" y="69"/>
                </a:lnTo>
                <a:lnTo>
                  <a:pt x="106" y="94"/>
                </a:lnTo>
                <a:lnTo>
                  <a:pt x="104" y="91"/>
                </a:lnTo>
                <a:lnTo>
                  <a:pt x="102" y="79"/>
                </a:lnTo>
                <a:lnTo>
                  <a:pt x="98" y="65"/>
                </a:lnTo>
                <a:lnTo>
                  <a:pt x="88" y="48"/>
                </a:lnTo>
                <a:lnTo>
                  <a:pt x="76" y="31"/>
                </a:lnTo>
                <a:lnTo>
                  <a:pt x="56" y="16"/>
                </a:lnTo>
                <a:lnTo>
                  <a:pt x="32" y="4"/>
                </a:lnTo>
                <a:lnTo>
                  <a:pt x="0" y="0"/>
                </a:lnTo>
                <a:close/>
              </a:path>
            </a:pathLst>
          </a:custGeom>
          <a:solidFill>
            <a:srgbClr val="007FFF"/>
          </a:solidFill>
          <a:ln w="9525">
            <a:noFill/>
            <a:round/>
            <a:headEnd/>
            <a:tailEnd/>
          </a:ln>
        </p:spPr>
        <p:txBody>
          <a:bodyPr/>
          <a:lstStyle/>
          <a:p>
            <a:endParaRPr lang="es-ES"/>
          </a:p>
        </p:txBody>
      </p:sp>
      <p:sp>
        <p:nvSpPr>
          <p:cNvPr id="67635" name="Freeform 51"/>
          <p:cNvSpPr>
            <a:spLocks/>
          </p:cNvSpPr>
          <p:nvPr/>
        </p:nvSpPr>
        <p:spPr bwMode="auto">
          <a:xfrm>
            <a:off x="1349375" y="2268538"/>
            <a:ext cx="100013" cy="33337"/>
          </a:xfrm>
          <a:custGeom>
            <a:avLst/>
            <a:gdLst>
              <a:gd name="T0" fmla="*/ 0 w 126"/>
              <a:gd name="T1" fmla="*/ 2147483647 h 43"/>
              <a:gd name="T2" fmla="*/ 2147483647 w 126"/>
              <a:gd name="T3" fmla="*/ 2147483647 h 43"/>
              <a:gd name="T4" fmla="*/ 2147483647 w 126"/>
              <a:gd name="T5" fmla="*/ 2147483647 h 43"/>
              <a:gd name="T6" fmla="*/ 2147483647 w 126"/>
              <a:gd name="T7" fmla="*/ 2147483647 h 43"/>
              <a:gd name="T8" fmla="*/ 2147483647 w 126"/>
              <a:gd name="T9" fmla="*/ 2147483647 h 43"/>
              <a:gd name="T10" fmla="*/ 2147483647 w 126"/>
              <a:gd name="T11" fmla="*/ 0 h 43"/>
              <a:gd name="T12" fmla="*/ 2147483647 w 126"/>
              <a:gd name="T13" fmla="*/ 2147483647 h 43"/>
              <a:gd name="T14" fmla="*/ 2147483647 w 126"/>
              <a:gd name="T15" fmla="*/ 2147483647 h 43"/>
              <a:gd name="T16" fmla="*/ 2147483647 w 126"/>
              <a:gd name="T17" fmla="*/ 2147483647 h 43"/>
              <a:gd name="T18" fmla="*/ 2147483647 w 126"/>
              <a:gd name="T19" fmla="*/ 2147483647 h 43"/>
              <a:gd name="T20" fmla="*/ 2147483647 w 126"/>
              <a:gd name="T21" fmla="*/ 2147483647 h 43"/>
              <a:gd name="T22" fmla="*/ 2147483647 w 126"/>
              <a:gd name="T23" fmla="*/ 2147483647 h 43"/>
              <a:gd name="T24" fmla="*/ 2147483647 w 126"/>
              <a:gd name="T25" fmla="*/ 2147483647 h 43"/>
              <a:gd name="T26" fmla="*/ 2147483647 w 126"/>
              <a:gd name="T27" fmla="*/ 2147483647 h 43"/>
              <a:gd name="T28" fmla="*/ 2147483647 w 126"/>
              <a:gd name="T29" fmla="*/ 2147483647 h 43"/>
              <a:gd name="T30" fmla="*/ 2147483647 w 126"/>
              <a:gd name="T31" fmla="*/ 2147483647 h 43"/>
              <a:gd name="T32" fmla="*/ 0 w 126"/>
              <a:gd name="T33" fmla="*/ 2147483647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6"/>
              <a:gd name="T52" fmla="*/ 0 h 43"/>
              <a:gd name="T53" fmla="*/ 126 w 126"/>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6" h="43">
                <a:moveTo>
                  <a:pt x="0" y="42"/>
                </a:moveTo>
                <a:lnTo>
                  <a:pt x="2" y="38"/>
                </a:lnTo>
                <a:lnTo>
                  <a:pt x="8" y="28"/>
                </a:lnTo>
                <a:lnTo>
                  <a:pt x="18" y="16"/>
                </a:lnTo>
                <a:lnTo>
                  <a:pt x="32" y="6"/>
                </a:lnTo>
                <a:lnTo>
                  <a:pt x="50" y="0"/>
                </a:lnTo>
                <a:lnTo>
                  <a:pt x="71" y="2"/>
                </a:lnTo>
                <a:lnTo>
                  <a:pt x="97" y="15"/>
                </a:lnTo>
                <a:lnTo>
                  <a:pt x="126" y="43"/>
                </a:lnTo>
                <a:lnTo>
                  <a:pt x="122" y="41"/>
                </a:lnTo>
                <a:lnTo>
                  <a:pt x="113" y="34"/>
                </a:lnTo>
                <a:lnTo>
                  <a:pt x="99" y="26"/>
                </a:lnTo>
                <a:lnTo>
                  <a:pt x="82" y="18"/>
                </a:lnTo>
                <a:lnTo>
                  <a:pt x="61" y="13"/>
                </a:lnTo>
                <a:lnTo>
                  <a:pt x="40" y="14"/>
                </a:lnTo>
                <a:lnTo>
                  <a:pt x="20" y="23"/>
                </a:lnTo>
                <a:lnTo>
                  <a:pt x="0" y="42"/>
                </a:lnTo>
                <a:close/>
              </a:path>
            </a:pathLst>
          </a:custGeom>
          <a:solidFill>
            <a:srgbClr val="000000"/>
          </a:solidFill>
          <a:ln w="9525">
            <a:noFill/>
            <a:round/>
            <a:headEnd/>
            <a:tailEnd/>
          </a:ln>
        </p:spPr>
        <p:txBody>
          <a:bodyPr/>
          <a:lstStyle/>
          <a:p>
            <a:endParaRPr lang="es-ES"/>
          </a:p>
        </p:txBody>
      </p:sp>
      <p:sp>
        <p:nvSpPr>
          <p:cNvPr id="67636" name="Freeform 52"/>
          <p:cNvSpPr>
            <a:spLocks/>
          </p:cNvSpPr>
          <p:nvPr/>
        </p:nvSpPr>
        <p:spPr bwMode="auto">
          <a:xfrm>
            <a:off x="539750" y="2794000"/>
            <a:ext cx="120650" cy="236538"/>
          </a:xfrm>
          <a:custGeom>
            <a:avLst/>
            <a:gdLst>
              <a:gd name="T0" fmla="*/ 0 w 152"/>
              <a:gd name="T1" fmla="*/ 0 h 299"/>
              <a:gd name="T2" fmla="*/ 2147483647 w 152"/>
              <a:gd name="T3" fmla="*/ 2147483647 h 299"/>
              <a:gd name="T4" fmla="*/ 2147483647 w 152"/>
              <a:gd name="T5" fmla="*/ 2147483647 h 299"/>
              <a:gd name="T6" fmla="*/ 2147483647 w 152"/>
              <a:gd name="T7" fmla="*/ 2147483647 h 299"/>
              <a:gd name="T8" fmla="*/ 2147483647 w 152"/>
              <a:gd name="T9" fmla="*/ 2147483647 h 299"/>
              <a:gd name="T10" fmla="*/ 2147483647 w 152"/>
              <a:gd name="T11" fmla="*/ 2147483647 h 299"/>
              <a:gd name="T12" fmla="*/ 2147483647 w 152"/>
              <a:gd name="T13" fmla="*/ 2147483647 h 299"/>
              <a:gd name="T14" fmla="*/ 2147483647 w 152"/>
              <a:gd name="T15" fmla="*/ 2147483647 h 299"/>
              <a:gd name="T16" fmla="*/ 2147483647 w 152"/>
              <a:gd name="T17" fmla="*/ 2147483647 h 299"/>
              <a:gd name="T18" fmla="*/ 2147483647 w 152"/>
              <a:gd name="T19" fmla="*/ 2147483647 h 299"/>
              <a:gd name="T20" fmla="*/ 2147483647 w 152"/>
              <a:gd name="T21" fmla="*/ 2147483647 h 299"/>
              <a:gd name="T22" fmla="*/ 2147483647 w 152"/>
              <a:gd name="T23" fmla="*/ 2147483647 h 299"/>
              <a:gd name="T24" fmla="*/ 2147483647 w 152"/>
              <a:gd name="T25" fmla="*/ 2147483647 h 299"/>
              <a:gd name="T26" fmla="*/ 2147483647 w 152"/>
              <a:gd name="T27" fmla="*/ 2147483647 h 299"/>
              <a:gd name="T28" fmla="*/ 2147483647 w 152"/>
              <a:gd name="T29" fmla="*/ 2147483647 h 299"/>
              <a:gd name="T30" fmla="*/ 2147483647 w 152"/>
              <a:gd name="T31" fmla="*/ 2147483647 h 299"/>
              <a:gd name="T32" fmla="*/ 2147483647 w 152"/>
              <a:gd name="T33" fmla="*/ 2147483647 h 299"/>
              <a:gd name="T34" fmla="*/ 2147483647 w 152"/>
              <a:gd name="T35" fmla="*/ 2147483647 h 299"/>
              <a:gd name="T36" fmla="*/ 2147483647 w 152"/>
              <a:gd name="T37" fmla="*/ 2147483647 h 299"/>
              <a:gd name="T38" fmla="*/ 2147483647 w 152"/>
              <a:gd name="T39" fmla="*/ 2147483647 h 299"/>
              <a:gd name="T40" fmla="*/ 2147483647 w 152"/>
              <a:gd name="T41" fmla="*/ 2147483647 h 299"/>
              <a:gd name="T42" fmla="*/ 2147483647 w 152"/>
              <a:gd name="T43" fmla="*/ 2147483647 h 299"/>
              <a:gd name="T44" fmla="*/ 2147483647 w 152"/>
              <a:gd name="T45" fmla="*/ 2147483647 h 299"/>
              <a:gd name="T46" fmla="*/ 2147483647 w 152"/>
              <a:gd name="T47" fmla="*/ 2147483647 h 299"/>
              <a:gd name="T48" fmla="*/ 0 w 152"/>
              <a:gd name="T49" fmla="*/ 0 h 29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
              <a:gd name="T76" fmla="*/ 0 h 299"/>
              <a:gd name="T77" fmla="*/ 152 w 152"/>
              <a:gd name="T78" fmla="*/ 299 h 29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 h="299">
                <a:moveTo>
                  <a:pt x="0" y="0"/>
                </a:moveTo>
                <a:lnTo>
                  <a:pt x="7" y="3"/>
                </a:lnTo>
                <a:lnTo>
                  <a:pt x="23" y="12"/>
                </a:lnTo>
                <a:lnTo>
                  <a:pt x="47" y="28"/>
                </a:lnTo>
                <a:lnTo>
                  <a:pt x="75" y="55"/>
                </a:lnTo>
                <a:lnTo>
                  <a:pt x="102" y="93"/>
                </a:lnTo>
                <a:lnTo>
                  <a:pt x="127" y="146"/>
                </a:lnTo>
                <a:lnTo>
                  <a:pt x="143" y="213"/>
                </a:lnTo>
                <a:lnTo>
                  <a:pt x="148" y="299"/>
                </a:lnTo>
                <a:lnTo>
                  <a:pt x="148" y="295"/>
                </a:lnTo>
                <a:lnTo>
                  <a:pt x="150" y="287"/>
                </a:lnTo>
                <a:lnTo>
                  <a:pt x="151" y="275"/>
                </a:lnTo>
                <a:lnTo>
                  <a:pt x="152" y="257"/>
                </a:lnTo>
                <a:lnTo>
                  <a:pt x="152" y="237"/>
                </a:lnTo>
                <a:lnTo>
                  <a:pt x="151" y="213"/>
                </a:lnTo>
                <a:lnTo>
                  <a:pt x="150" y="188"/>
                </a:lnTo>
                <a:lnTo>
                  <a:pt x="145" y="163"/>
                </a:lnTo>
                <a:lnTo>
                  <a:pt x="139" y="136"/>
                </a:lnTo>
                <a:lnTo>
                  <a:pt x="130" y="110"/>
                </a:lnTo>
                <a:lnTo>
                  <a:pt x="119" y="84"/>
                </a:lnTo>
                <a:lnTo>
                  <a:pt x="102" y="61"/>
                </a:lnTo>
                <a:lnTo>
                  <a:pt x="84" y="41"/>
                </a:lnTo>
                <a:lnTo>
                  <a:pt x="61" y="23"/>
                </a:lnTo>
                <a:lnTo>
                  <a:pt x="32" y="10"/>
                </a:lnTo>
                <a:lnTo>
                  <a:pt x="0" y="0"/>
                </a:lnTo>
                <a:close/>
              </a:path>
            </a:pathLst>
          </a:custGeom>
          <a:solidFill>
            <a:srgbClr val="7F00FF"/>
          </a:solidFill>
          <a:ln w="9525">
            <a:noFill/>
            <a:round/>
            <a:headEnd/>
            <a:tailEnd/>
          </a:ln>
        </p:spPr>
        <p:txBody>
          <a:bodyPr/>
          <a:lstStyle/>
          <a:p>
            <a:endParaRPr lang="es-ES"/>
          </a:p>
        </p:txBody>
      </p:sp>
      <p:sp>
        <p:nvSpPr>
          <p:cNvPr id="67637" name="Freeform 53"/>
          <p:cNvSpPr>
            <a:spLocks/>
          </p:cNvSpPr>
          <p:nvPr/>
        </p:nvSpPr>
        <p:spPr bwMode="auto">
          <a:xfrm>
            <a:off x="762000" y="2865438"/>
            <a:ext cx="20638" cy="176212"/>
          </a:xfrm>
          <a:custGeom>
            <a:avLst/>
            <a:gdLst>
              <a:gd name="T0" fmla="*/ 2147483647 w 25"/>
              <a:gd name="T1" fmla="*/ 0 h 222"/>
              <a:gd name="T2" fmla="*/ 2147483647 w 25"/>
              <a:gd name="T3" fmla="*/ 2147483647 h 222"/>
              <a:gd name="T4" fmla="*/ 2147483647 w 25"/>
              <a:gd name="T5" fmla="*/ 2147483647 h 222"/>
              <a:gd name="T6" fmla="*/ 2147483647 w 25"/>
              <a:gd name="T7" fmla="*/ 2147483647 h 222"/>
              <a:gd name="T8" fmla="*/ 2147483647 w 25"/>
              <a:gd name="T9" fmla="*/ 2147483647 h 222"/>
              <a:gd name="T10" fmla="*/ 0 w 25"/>
              <a:gd name="T11" fmla="*/ 2147483647 h 222"/>
              <a:gd name="T12" fmla="*/ 2147483647 w 25"/>
              <a:gd name="T13" fmla="*/ 2147483647 h 222"/>
              <a:gd name="T14" fmla="*/ 2147483647 w 25"/>
              <a:gd name="T15" fmla="*/ 2147483647 h 222"/>
              <a:gd name="T16" fmla="*/ 2147483647 w 25"/>
              <a:gd name="T17" fmla="*/ 2147483647 h 222"/>
              <a:gd name="T18" fmla="*/ 2147483647 w 25"/>
              <a:gd name="T19" fmla="*/ 2147483647 h 222"/>
              <a:gd name="T20" fmla="*/ 2147483647 w 25"/>
              <a:gd name="T21" fmla="*/ 2147483647 h 222"/>
              <a:gd name="T22" fmla="*/ 2147483647 w 25"/>
              <a:gd name="T23" fmla="*/ 2147483647 h 222"/>
              <a:gd name="T24" fmla="*/ 2147483647 w 25"/>
              <a:gd name="T25" fmla="*/ 0 h 2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
              <a:gd name="T40" fmla="*/ 0 h 222"/>
              <a:gd name="T41" fmla="*/ 25 w 25"/>
              <a:gd name="T42" fmla="*/ 222 h 2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 h="222">
                <a:moveTo>
                  <a:pt x="25" y="0"/>
                </a:moveTo>
                <a:lnTo>
                  <a:pt x="23" y="6"/>
                </a:lnTo>
                <a:lnTo>
                  <a:pt x="17" y="21"/>
                </a:lnTo>
                <a:lnTo>
                  <a:pt x="10" y="44"/>
                </a:lnTo>
                <a:lnTo>
                  <a:pt x="3" y="73"/>
                </a:lnTo>
                <a:lnTo>
                  <a:pt x="0" y="108"/>
                </a:lnTo>
                <a:lnTo>
                  <a:pt x="1" y="144"/>
                </a:lnTo>
                <a:lnTo>
                  <a:pt x="9" y="184"/>
                </a:lnTo>
                <a:lnTo>
                  <a:pt x="25" y="222"/>
                </a:lnTo>
                <a:lnTo>
                  <a:pt x="20" y="200"/>
                </a:lnTo>
                <a:lnTo>
                  <a:pt x="13" y="144"/>
                </a:lnTo>
                <a:lnTo>
                  <a:pt x="11" y="73"/>
                </a:lnTo>
                <a:lnTo>
                  <a:pt x="25" y="0"/>
                </a:lnTo>
                <a:close/>
              </a:path>
            </a:pathLst>
          </a:custGeom>
          <a:solidFill>
            <a:srgbClr val="7F00FF"/>
          </a:solidFill>
          <a:ln w="9525">
            <a:noFill/>
            <a:round/>
            <a:headEnd/>
            <a:tailEnd/>
          </a:ln>
        </p:spPr>
        <p:txBody>
          <a:bodyPr/>
          <a:lstStyle/>
          <a:p>
            <a:endParaRPr lang="es-ES"/>
          </a:p>
        </p:txBody>
      </p:sp>
      <p:sp>
        <p:nvSpPr>
          <p:cNvPr id="67638" name="Freeform 54"/>
          <p:cNvSpPr>
            <a:spLocks/>
          </p:cNvSpPr>
          <p:nvPr/>
        </p:nvSpPr>
        <p:spPr bwMode="auto">
          <a:xfrm>
            <a:off x="1528763" y="2849563"/>
            <a:ext cx="96837" cy="20637"/>
          </a:xfrm>
          <a:custGeom>
            <a:avLst/>
            <a:gdLst>
              <a:gd name="T0" fmla="*/ 0 w 122"/>
              <a:gd name="T1" fmla="*/ 0 h 26"/>
              <a:gd name="T2" fmla="*/ 2147483647 w 122"/>
              <a:gd name="T3" fmla="*/ 2147483647 h 26"/>
              <a:gd name="T4" fmla="*/ 2147483647 w 122"/>
              <a:gd name="T5" fmla="*/ 2147483647 h 26"/>
              <a:gd name="T6" fmla="*/ 2147483647 w 122"/>
              <a:gd name="T7" fmla="*/ 2147483647 h 26"/>
              <a:gd name="T8" fmla="*/ 2147483647 w 122"/>
              <a:gd name="T9" fmla="*/ 2147483647 h 26"/>
              <a:gd name="T10" fmla="*/ 2147483647 w 122"/>
              <a:gd name="T11" fmla="*/ 2147483647 h 26"/>
              <a:gd name="T12" fmla="*/ 2147483647 w 122"/>
              <a:gd name="T13" fmla="*/ 2147483647 h 26"/>
              <a:gd name="T14" fmla="*/ 2147483647 w 122"/>
              <a:gd name="T15" fmla="*/ 2147483647 h 26"/>
              <a:gd name="T16" fmla="*/ 2147483647 w 122"/>
              <a:gd name="T17" fmla="*/ 2147483647 h 26"/>
              <a:gd name="T18" fmla="*/ 2147483647 w 122"/>
              <a:gd name="T19" fmla="*/ 2147483647 h 26"/>
              <a:gd name="T20" fmla="*/ 2147483647 w 122"/>
              <a:gd name="T21" fmla="*/ 2147483647 h 26"/>
              <a:gd name="T22" fmla="*/ 2147483647 w 122"/>
              <a:gd name="T23" fmla="*/ 2147483647 h 26"/>
              <a:gd name="T24" fmla="*/ 2147483647 w 122"/>
              <a:gd name="T25" fmla="*/ 2147483647 h 26"/>
              <a:gd name="T26" fmla="*/ 2147483647 w 122"/>
              <a:gd name="T27" fmla="*/ 2147483647 h 26"/>
              <a:gd name="T28" fmla="*/ 2147483647 w 122"/>
              <a:gd name="T29" fmla="*/ 2147483647 h 26"/>
              <a:gd name="T30" fmla="*/ 2147483647 w 122"/>
              <a:gd name="T31" fmla="*/ 2147483647 h 26"/>
              <a:gd name="T32" fmla="*/ 0 w 122"/>
              <a:gd name="T33" fmla="*/ 0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2"/>
              <a:gd name="T52" fmla="*/ 0 h 26"/>
              <a:gd name="T53" fmla="*/ 122 w 122"/>
              <a:gd name="T54" fmla="*/ 26 h 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2" h="26">
                <a:moveTo>
                  <a:pt x="0" y="0"/>
                </a:moveTo>
                <a:lnTo>
                  <a:pt x="1" y="1"/>
                </a:lnTo>
                <a:lnTo>
                  <a:pt x="3" y="5"/>
                </a:lnTo>
                <a:lnTo>
                  <a:pt x="9" y="11"/>
                </a:lnTo>
                <a:lnTo>
                  <a:pt x="19" y="17"/>
                </a:lnTo>
                <a:lnTo>
                  <a:pt x="34" y="22"/>
                </a:lnTo>
                <a:lnTo>
                  <a:pt x="56" y="25"/>
                </a:lnTo>
                <a:lnTo>
                  <a:pt x="85" y="26"/>
                </a:lnTo>
                <a:lnTo>
                  <a:pt x="122" y="23"/>
                </a:lnTo>
                <a:lnTo>
                  <a:pt x="119" y="23"/>
                </a:lnTo>
                <a:lnTo>
                  <a:pt x="109" y="22"/>
                </a:lnTo>
                <a:lnTo>
                  <a:pt x="94" y="20"/>
                </a:lnTo>
                <a:lnTo>
                  <a:pt x="77" y="19"/>
                </a:lnTo>
                <a:lnTo>
                  <a:pt x="58" y="16"/>
                </a:lnTo>
                <a:lnTo>
                  <a:pt x="38" y="12"/>
                </a:lnTo>
                <a:lnTo>
                  <a:pt x="17" y="7"/>
                </a:lnTo>
                <a:lnTo>
                  <a:pt x="0" y="0"/>
                </a:lnTo>
                <a:close/>
              </a:path>
            </a:pathLst>
          </a:custGeom>
          <a:solidFill>
            <a:srgbClr val="7F00FF"/>
          </a:solidFill>
          <a:ln w="9525">
            <a:noFill/>
            <a:round/>
            <a:headEnd/>
            <a:tailEnd/>
          </a:ln>
        </p:spPr>
        <p:txBody>
          <a:bodyPr/>
          <a:lstStyle/>
          <a:p>
            <a:endParaRPr lang="es-ES"/>
          </a:p>
        </p:txBody>
      </p:sp>
      <p:sp>
        <p:nvSpPr>
          <p:cNvPr id="67639" name="Freeform 55"/>
          <p:cNvSpPr>
            <a:spLocks/>
          </p:cNvSpPr>
          <p:nvPr/>
        </p:nvSpPr>
        <p:spPr bwMode="auto">
          <a:xfrm>
            <a:off x="2063750" y="3009900"/>
            <a:ext cx="41275" cy="61913"/>
          </a:xfrm>
          <a:custGeom>
            <a:avLst/>
            <a:gdLst>
              <a:gd name="T0" fmla="*/ 2147483647 w 53"/>
              <a:gd name="T1" fmla="*/ 2147483647 h 78"/>
              <a:gd name="T2" fmla="*/ 2147483647 w 53"/>
              <a:gd name="T3" fmla="*/ 2147483647 h 78"/>
              <a:gd name="T4" fmla="*/ 2147483647 w 53"/>
              <a:gd name="T5" fmla="*/ 2147483647 h 78"/>
              <a:gd name="T6" fmla="*/ 2147483647 w 53"/>
              <a:gd name="T7" fmla="*/ 2147483647 h 78"/>
              <a:gd name="T8" fmla="*/ 2147483647 w 53"/>
              <a:gd name="T9" fmla="*/ 2147483647 h 78"/>
              <a:gd name="T10" fmla="*/ 2147483647 w 53"/>
              <a:gd name="T11" fmla="*/ 2147483647 h 78"/>
              <a:gd name="T12" fmla="*/ 2147483647 w 53"/>
              <a:gd name="T13" fmla="*/ 2147483647 h 78"/>
              <a:gd name="T14" fmla="*/ 2147483647 w 53"/>
              <a:gd name="T15" fmla="*/ 2147483647 h 78"/>
              <a:gd name="T16" fmla="*/ 2147483647 w 53"/>
              <a:gd name="T17" fmla="*/ 2147483647 h 78"/>
              <a:gd name="T18" fmla="*/ 2147483647 w 53"/>
              <a:gd name="T19" fmla="*/ 2147483647 h 78"/>
              <a:gd name="T20" fmla="*/ 2147483647 w 53"/>
              <a:gd name="T21" fmla="*/ 2147483647 h 78"/>
              <a:gd name="T22" fmla="*/ 2147483647 w 53"/>
              <a:gd name="T23" fmla="*/ 2147483647 h 78"/>
              <a:gd name="T24" fmla="*/ 2147483647 w 53"/>
              <a:gd name="T25" fmla="*/ 2147483647 h 78"/>
              <a:gd name="T26" fmla="*/ 2147483647 w 53"/>
              <a:gd name="T27" fmla="*/ 2147483647 h 78"/>
              <a:gd name="T28" fmla="*/ 2147483647 w 53"/>
              <a:gd name="T29" fmla="*/ 2147483647 h 78"/>
              <a:gd name="T30" fmla="*/ 2147483647 w 53"/>
              <a:gd name="T31" fmla="*/ 0 h 78"/>
              <a:gd name="T32" fmla="*/ 2147483647 w 53"/>
              <a:gd name="T33" fmla="*/ 0 h 78"/>
              <a:gd name="T34" fmla="*/ 2147483647 w 53"/>
              <a:gd name="T35" fmla="*/ 2147483647 h 78"/>
              <a:gd name="T36" fmla="*/ 2147483647 w 53"/>
              <a:gd name="T37" fmla="*/ 2147483647 h 78"/>
              <a:gd name="T38" fmla="*/ 0 w 53"/>
              <a:gd name="T39" fmla="*/ 2147483647 h 78"/>
              <a:gd name="T40" fmla="*/ 0 w 53"/>
              <a:gd name="T41" fmla="*/ 2147483647 h 78"/>
              <a:gd name="T42" fmla="*/ 2147483647 w 53"/>
              <a:gd name="T43" fmla="*/ 2147483647 h 78"/>
              <a:gd name="T44" fmla="*/ 2147483647 w 53"/>
              <a:gd name="T45" fmla="*/ 2147483647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78"/>
              <a:gd name="T71" fmla="*/ 53 w 53"/>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78">
                <a:moveTo>
                  <a:pt x="1" y="13"/>
                </a:moveTo>
                <a:lnTo>
                  <a:pt x="37" y="74"/>
                </a:lnTo>
                <a:lnTo>
                  <a:pt x="39" y="76"/>
                </a:lnTo>
                <a:lnTo>
                  <a:pt x="43" y="78"/>
                </a:lnTo>
                <a:lnTo>
                  <a:pt x="46" y="78"/>
                </a:lnTo>
                <a:lnTo>
                  <a:pt x="50" y="76"/>
                </a:lnTo>
                <a:lnTo>
                  <a:pt x="52" y="74"/>
                </a:lnTo>
                <a:lnTo>
                  <a:pt x="53" y="72"/>
                </a:lnTo>
                <a:lnTo>
                  <a:pt x="53" y="68"/>
                </a:lnTo>
                <a:lnTo>
                  <a:pt x="52" y="65"/>
                </a:lnTo>
                <a:lnTo>
                  <a:pt x="15" y="5"/>
                </a:lnTo>
                <a:lnTo>
                  <a:pt x="13" y="3"/>
                </a:lnTo>
                <a:lnTo>
                  <a:pt x="10" y="0"/>
                </a:lnTo>
                <a:lnTo>
                  <a:pt x="7" y="0"/>
                </a:lnTo>
                <a:lnTo>
                  <a:pt x="3" y="2"/>
                </a:lnTo>
                <a:lnTo>
                  <a:pt x="1" y="4"/>
                </a:lnTo>
                <a:lnTo>
                  <a:pt x="0" y="7"/>
                </a:lnTo>
                <a:lnTo>
                  <a:pt x="0" y="10"/>
                </a:lnTo>
                <a:lnTo>
                  <a:pt x="1" y="13"/>
                </a:lnTo>
                <a:close/>
              </a:path>
            </a:pathLst>
          </a:custGeom>
          <a:solidFill>
            <a:srgbClr val="BFFF7F"/>
          </a:solidFill>
          <a:ln w="9525">
            <a:noFill/>
            <a:round/>
            <a:headEnd/>
            <a:tailEnd/>
          </a:ln>
        </p:spPr>
        <p:txBody>
          <a:bodyPr/>
          <a:lstStyle/>
          <a:p>
            <a:endParaRPr lang="es-ES"/>
          </a:p>
        </p:txBody>
      </p:sp>
      <p:sp>
        <p:nvSpPr>
          <p:cNvPr id="67640" name="Freeform 56"/>
          <p:cNvSpPr>
            <a:spLocks/>
          </p:cNvSpPr>
          <p:nvPr/>
        </p:nvSpPr>
        <p:spPr bwMode="auto">
          <a:xfrm>
            <a:off x="2159000" y="2965450"/>
            <a:ext cx="36513" cy="65088"/>
          </a:xfrm>
          <a:custGeom>
            <a:avLst/>
            <a:gdLst>
              <a:gd name="T0" fmla="*/ 2147483647 w 46"/>
              <a:gd name="T1" fmla="*/ 2147483647 h 83"/>
              <a:gd name="T2" fmla="*/ 2147483647 w 46"/>
              <a:gd name="T3" fmla="*/ 2147483647 h 83"/>
              <a:gd name="T4" fmla="*/ 2147483647 w 46"/>
              <a:gd name="T5" fmla="*/ 2147483647 h 83"/>
              <a:gd name="T6" fmla="*/ 0 w 46"/>
              <a:gd name="T7" fmla="*/ 2147483647 h 83"/>
              <a:gd name="T8" fmla="*/ 2147483647 w 46"/>
              <a:gd name="T9" fmla="*/ 2147483647 h 83"/>
              <a:gd name="T10" fmla="*/ 2147483647 w 46"/>
              <a:gd name="T11" fmla="*/ 2147483647 h 83"/>
              <a:gd name="T12" fmla="*/ 2147483647 w 46"/>
              <a:gd name="T13" fmla="*/ 2147483647 h 83"/>
              <a:gd name="T14" fmla="*/ 2147483647 w 46"/>
              <a:gd name="T15" fmla="*/ 2147483647 h 83"/>
              <a:gd name="T16" fmla="*/ 2147483647 w 46"/>
              <a:gd name="T17" fmla="*/ 2147483647 h 83"/>
              <a:gd name="T18" fmla="*/ 2147483647 w 46"/>
              <a:gd name="T19" fmla="*/ 2147483647 h 83"/>
              <a:gd name="T20" fmla="*/ 2147483647 w 46"/>
              <a:gd name="T21" fmla="*/ 2147483647 h 83"/>
              <a:gd name="T22" fmla="*/ 2147483647 w 46"/>
              <a:gd name="T23" fmla="*/ 2147483647 h 83"/>
              <a:gd name="T24" fmla="*/ 2147483647 w 46"/>
              <a:gd name="T25" fmla="*/ 2147483647 h 83"/>
              <a:gd name="T26" fmla="*/ 2147483647 w 46"/>
              <a:gd name="T27" fmla="*/ 2147483647 h 83"/>
              <a:gd name="T28" fmla="*/ 2147483647 w 46"/>
              <a:gd name="T29" fmla="*/ 2147483647 h 83"/>
              <a:gd name="T30" fmla="*/ 2147483647 w 46"/>
              <a:gd name="T31" fmla="*/ 2147483647 h 83"/>
              <a:gd name="T32" fmla="*/ 2147483647 w 46"/>
              <a:gd name="T33" fmla="*/ 2147483647 h 83"/>
              <a:gd name="T34" fmla="*/ 2147483647 w 46"/>
              <a:gd name="T35" fmla="*/ 2147483647 h 83"/>
              <a:gd name="T36" fmla="*/ 2147483647 w 46"/>
              <a:gd name="T37" fmla="*/ 0 h 83"/>
              <a:gd name="T38" fmla="*/ 2147483647 w 46"/>
              <a:gd name="T39" fmla="*/ 2147483647 h 83"/>
              <a:gd name="T40" fmla="*/ 2147483647 w 46"/>
              <a:gd name="T41" fmla="*/ 2147483647 h 83"/>
              <a:gd name="T42" fmla="*/ 2147483647 w 46"/>
              <a:gd name="T43" fmla="*/ 2147483647 h 83"/>
              <a:gd name="T44" fmla="*/ 2147483647 w 46"/>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3"/>
              <a:gd name="T71" fmla="*/ 46 w 46"/>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3">
                <a:moveTo>
                  <a:pt x="29" y="6"/>
                </a:moveTo>
                <a:lnTo>
                  <a:pt x="1" y="70"/>
                </a:lnTo>
                <a:lnTo>
                  <a:pt x="0" y="74"/>
                </a:lnTo>
                <a:lnTo>
                  <a:pt x="1" y="77"/>
                </a:lnTo>
                <a:lnTo>
                  <a:pt x="2" y="79"/>
                </a:lnTo>
                <a:lnTo>
                  <a:pt x="6" y="82"/>
                </a:lnTo>
                <a:lnTo>
                  <a:pt x="9" y="83"/>
                </a:lnTo>
                <a:lnTo>
                  <a:pt x="12" y="82"/>
                </a:lnTo>
                <a:lnTo>
                  <a:pt x="15" y="81"/>
                </a:lnTo>
                <a:lnTo>
                  <a:pt x="17" y="77"/>
                </a:lnTo>
                <a:lnTo>
                  <a:pt x="45" y="13"/>
                </a:lnTo>
                <a:lnTo>
                  <a:pt x="46" y="9"/>
                </a:lnTo>
                <a:lnTo>
                  <a:pt x="45" y="6"/>
                </a:lnTo>
                <a:lnTo>
                  <a:pt x="44" y="3"/>
                </a:lnTo>
                <a:lnTo>
                  <a:pt x="40" y="1"/>
                </a:lnTo>
                <a:lnTo>
                  <a:pt x="37" y="0"/>
                </a:lnTo>
                <a:lnTo>
                  <a:pt x="33" y="1"/>
                </a:lnTo>
                <a:lnTo>
                  <a:pt x="31" y="2"/>
                </a:lnTo>
                <a:lnTo>
                  <a:pt x="29" y="6"/>
                </a:lnTo>
                <a:close/>
              </a:path>
            </a:pathLst>
          </a:custGeom>
          <a:solidFill>
            <a:srgbClr val="BFFF7F"/>
          </a:solidFill>
          <a:ln w="9525">
            <a:noFill/>
            <a:round/>
            <a:headEnd/>
            <a:tailEnd/>
          </a:ln>
        </p:spPr>
        <p:txBody>
          <a:bodyPr/>
          <a:lstStyle/>
          <a:p>
            <a:endParaRPr lang="es-ES"/>
          </a:p>
        </p:txBody>
      </p:sp>
      <p:sp>
        <p:nvSpPr>
          <p:cNvPr id="67641" name="Freeform 57"/>
          <p:cNvSpPr>
            <a:spLocks/>
          </p:cNvSpPr>
          <p:nvPr/>
        </p:nvSpPr>
        <p:spPr bwMode="auto">
          <a:xfrm>
            <a:off x="2159000" y="2209800"/>
            <a:ext cx="36513" cy="65088"/>
          </a:xfrm>
          <a:custGeom>
            <a:avLst/>
            <a:gdLst>
              <a:gd name="T0" fmla="*/ 2147483647 w 45"/>
              <a:gd name="T1" fmla="*/ 2147483647 h 83"/>
              <a:gd name="T2" fmla="*/ 0 w 45"/>
              <a:gd name="T3" fmla="*/ 2147483647 h 83"/>
              <a:gd name="T4" fmla="*/ 0 w 45"/>
              <a:gd name="T5" fmla="*/ 2147483647 h 83"/>
              <a:gd name="T6" fmla="*/ 0 w 45"/>
              <a:gd name="T7" fmla="*/ 2147483647 h 83"/>
              <a:gd name="T8" fmla="*/ 2147483647 w 45"/>
              <a:gd name="T9" fmla="*/ 2147483647 h 83"/>
              <a:gd name="T10" fmla="*/ 2147483647 w 45"/>
              <a:gd name="T11" fmla="*/ 2147483647 h 83"/>
              <a:gd name="T12" fmla="*/ 2147483647 w 45"/>
              <a:gd name="T13" fmla="*/ 2147483647 h 83"/>
              <a:gd name="T14" fmla="*/ 2147483647 w 45"/>
              <a:gd name="T15" fmla="*/ 2147483647 h 83"/>
              <a:gd name="T16" fmla="*/ 2147483647 w 45"/>
              <a:gd name="T17" fmla="*/ 2147483647 h 83"/>
              <a:gd name="T18" fmla="*/ 2147483647 w 45"/>
              <a:gd name="T19" fmla="*/ 2147483647 h 83"/>
              <a:gd name="T20" fmla="*/ 2147483647 w 45"/>
              <a:gd name="T21" fmla="*/ 2147483647 h 83"/>
              <a:gd name="T22" fmla="*/ 2147483647 w 45"/>
              <a:gd name="T23" fmla="*/ 2147483647 h 83"/>
              <a:gd name="T24" fmla="*/ 2147483647 w 45"/>
              <a:gd name="T25" fmla="*/ 2147483647 h 83"/>
              <a:gd name="T26" fmla="*/ 2147483647 w 45"/>
              <a:gd name="T27" fmla="*/ 2147483647 h 83"/>
              <a:gd name="T28" fmla="*/ 2147483647 w 45"/>
              <a:gd name="T29" fmla="*/ 2147483647 h 83"/>
              <a:gd name="T30" fmla="*/ 2147483647 w 45"/>
              <a:gd name="T31" fmla="*/ 2147483647 h 83"/>
              <a:gd name="T32" fmla="*/ 2147483647 w 45"/>
              <a:gd name="T33" fmla="*/ 2147483647 h 83"/>
              <a:gd name="T34" fmla="*/ 2147483647 w 45"/>
              <a:gd name="T35" fmla="*/ 2147483647 h 83"/>
              <a:gd name="T36" fmla="*/ 2147483647 w 45"/>
              <a:gd name="T37" fmla="*/ 0 h 83"/>
              <a:gd name="T38" fmla="*/ 2147483647 w 45"/>
              <a:gd name="T39" fmla="*/ 2147483647 h 83"/>
              <a:gd name="T40" fmla="*/ 2147483647 w 45"/>
              <a:gd name="T41" fmla="*/ 2147483647 h 83"/>
              <a:gd name="T42" fmla="*/ 2147483647 w 45"/>
              <a:gd name="T43" fmla="*/ 2147483647 h 83"/>
              <a:gd name="T44" fmla="*/ 2147483647 w 45"/>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
              <a:gd name="T70" fmla="*/ 0 h 83"/>
              <a:gd name="T71" fmla="*/ 45 w 45"/>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 h="83">
                <a:moveTo>
                  <a:pt x="29" y="6"/>
                </a:moveTo>
                <a:lnTo>
                  <a:pt x="0" y="71"/>
                </a:lnTo>
                <a:lnTo>
                  <a:pt x="0" y="74"/>
                </a:lnTo>
                <a:lnTo>
                  <a:pt x="1" y="78"/>
                </a:lnTo>
                <a:lnTo>
                  <a:pt x="2" y="80"/>
                </a:lnTo>
                <a:lnTo>
                  <a:pt x="5" y="82"/>
                </a:lnTo>
                <a:lnTo>
                  <a:pt x="8" y="83"/>
                </a:lnTo>
                <a:lnTo>
                  <a:pt x="11" y="82"/>
                </a:lnTo>
                <a:lnTo>
                  <a:pt x="15" y="81"/>
                </a:lnTo>
                <a:lnTo>
                  <a:pt x="16" y="78"/>
                </a:lnTo>
                <a:lnTo>
                  <a:pt x="45" y="13"/>
                </a:lnTo>
                <a:lnTo>
                  <a:pt x="45" y="10"/>
                </a:lnTo>
                <a:lnTo>
                  <a:pt x="45" y="6"/>
                </a:lnTo>
                <a:lnTo>
                  <a:pt x="43" y="4"/>
                </a:lnTo>
                <a:lnTo>
                  <a:pt x="40" y="2"/>
                </a:lnTo>
                <a:lnTo>
                  <a:pt x="37" y="0"/>
                </a:lnTo>
                <a:lnTo>
                  <a:pt x="33" y="2"/>
                </a:lnTo>
                <a:lnTo>
                  <a:pt x="30" y="3"/>
                </a:lnTo>
                <a:lnTo>
                  <a:pt x="29" y="6"/>
                </a:lnTo>
                <a:close/>
              </a:path>
            </a:pathLst>
          </a:custGeom>
          <a:solidFill>
            <a:srgbClr val="BFFF7F"/>
          </a:solidFill>
          <a:ln w="9525">
            <a:noFill/>
            <a:round/>
            <a:headEnd/>
            <a:tailEnd/>
          </a:ln>
        </p:spPr>
        <p:txBody>
          <a:bodyPr/>
          <a:lstStyle/>
          <a:p>
            <a:endParaRPr lang="es-ES"/>
          </a:p>
        </p:txBody>
      </p:sp>
      <p:sp>
        <p:nvSpPr>
          <p:cNvPr id="67642" name="Freeform 58"/>
          <p:cNvSpPr>
            <a:spLocks/>
          </p:cNvSpPr>
          <p:nvPr/>
        </p:nvSpPr>
        <p:spPr bwMode="auto">
          <a:xfrm>
            <a:off x="2132013" y="2438400"/>
            <a:ext cx="79375" cy="58738"/>
          </a:xfrm>
          <a:custGeom>
            <a:avLst/>
            <a:gdLst>
              <a:gd name="T0" fmla="*/ 2147483647 w 101"/>
              <a:gd name="T1" fmla="*/ 2147483647 h 73"/>
              <a:gd name="T2" fmla="*/ 2147483647 w 101"/>
              <a:gd name="T3" fmla="*/ 2147483647 h 73"/>
              <a:gd name="T4" fmla="*/ 2147483647 w 101"/>
              <a:gd name="T5" fmla="*/ 2147483647 h 73"/>
              <a:gd name="T6" fmla="*/ 2147483647 w 101"/>
              <a:gd name="T7" fmla="*/ 2147483647 h 73"/>
              <a:gd name="T8" fmla="*/ 2147483647 w 101"/>
              <a:gd name="T9" fmla="*/ 2147483647 h 73"/>
              <a:gd name="T10" fmla="*/ 2147483647 w 101"/>
              <a:gd name="T11" fmla="*/ 2147483647 h 73"/>
              <a:gd name="T12" fmla="*/ 2147483647 w 101"/>
              <a:gd name="T13" fmla="*/ 2147483647 h 73"/>
              <a:gd name="T14" fmla="*/ 2147483647 w 101"/>
              <a:gd name="T15" fmla="*/ 2147483647 h 73"/>
              <a:gd name="T16" fmla="*/ 2147483647 w 101"/>
              <a:gd name="T17" fmla="*/ 0 h 73"/>
              <a:gd name="T18" fmla="*/ 2147483647 w 101"/>
              <a:gd name="T19" fmla="*/ 0 h 73"/>
              <a:gd name="T20" fmla="*/ 2147483647 w 101"/>
              <a:gd name="T21" fmla="*/ 2147483647 h 73"/>
              <a:gd name="T22" fmla="*/ 2147483647 w 101"/>
              <a:gd name="T23" fmla="*/ 2147483647 h 73"/>
              <a:gd name="T24" fmla="*/ 2147483647 w 101"/>
              <a:gd name="T25" fmla="*/ 2147483647 h 73"/>
              <a:gd name="T26" fmla="*/ 2147483647 w 101"/>
              <a:gd name="T27" fmla="*/ 2147483647 h 73"/>
              <a:gd name="T28" fmla="*/ 2147483647 w 101"/>
              <a:gd name="T29" fmla="*/ 2147483647 h 73"/>
              <a:gd name="T30" fmla="*/ 0 w 101"/>
              <a:gd name="T31" fmla="*/ 2147483647 h 73"/>
              <a:gd name="T32" fmla="*/ 0 w 101"/>
              <a:gd name="T33" fmla="*/ 2147483647 h 73"/>
              <a:gd name="T34" fmla="*/ 2147483647 w 101"/>
              <a:gd name="T35" fmla="*/ 2147483647 h 73"/>
              <a:gd name="T36" fmla="*/ 2147483647 w 101"/>
              <a:gd name="T37" fmla="*/ 2147483647 h 73"/>
              <a:gd name="T38" fmla="*/ 2147483647 w 101"/>
              <a:gd name="T39" fmla="*/ 2147483647 h 73"/>
              <a:gd name="T40" fmla="*/ 2147483647 w 101"/>
              <a:gd name="T41" fmla="*/ 2147483647 h 73"/>
              <a:gd name="T42" fmla="*/ 2147483647 w 101"/>
              <a:gd name="T43" fmla="*/ 2147483647 h 73"/>
              <a:gd name="T44" fmla="*/ 2147483647 w 101"/>
              <a:gd name="T45" fmla="*/ 2147483647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73"/>
              <a:gd name="T71" fmla="*/ 101 w 101"/>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73">
                <a:moveTo>
                  <a:pt x="18" y="71"/>
                </a:moveTo>
                <a:lnTo>
                  <a:pt x="96" y="19"/>
                </a:lnTo>
                <a:lnTo>
                  <a:pt x="99" y="16"/>
                </a:lnTo>
                <a:lnTo>
                  <a:pt x="101" y="12"/>
                </a:lnTo>
                <a:lnTo>
                  <a:pt x="101" y="8"/>
                </a:lnTo>
                <a:lnTo>
                  <a:pt x="99" y="4"/>
                </a:lnTo>
                <a:lnTo>
                  <a:pt x="96" y="2"/>
                </a:lnTo>
                <a:lnTo>
                  <a:pt x="93" y="0"/>
                </a:lnTo>
                <a:lnTo>
                  <a:pt x="88" y="0"/>
                </a:lnTo>
                <a:lnTo>
                  <a:pt x="85" y="2"/>
                </a:lnTo>
                <a:lnTo>
                  <a:pt x="5" y="54"/>
                </a:lnTo>
                <a:lnTo>
                  <a:pt x="3" y="57"/>
                </a:lnTo>
                <a:lnTo>
                  <a:pt x="0" y="61"/>
                </a:lnTo>
                <a:lnTo>
                  <a:pt x="0" y="64"/>
                </a:lnTo>
                <a:lnTo>
                  <a:pt x="3" y="69"/>
                </a:lnTo>
                <a:lnTo>
                  <a:pt x="6" y="71"/>
                </a:lnTo>
                <a:lnTo>
                  <a:pt x="10" y="73"/>
                </a:lnTo>
                <a:lnTo>
                  <a:pt x="13" y="73"/>
                </a:lnTo>
                <a:lnTo>
                  <a:pt x="18" y="71"/>
                </a:lnTo>
                <a:close/>
              </a:path>
            </a:pathLst>
          </a:custGeom>
          <a:solidFill>
            <a:srgbClr val="BFFF7F"/>
          </a:solidFill>
          <a:ln w="9525">
            <a:noFill/>
            <a:round/>
            <a:headEnd/>
            <a:tailEnd/>
          </a:ln>
        </p:spPr>
        <p:txBody>
          <a:bodyPr/>
          <a:lstStyle/>
          <a:p>
            <a:endParaRPr lang="es-ES"/>
          </a:p>
        </p:txBody>
      </p:sp>
      <p:sp>
        <p:nvSpPr>
          <p:cNvPr id="67643" name="Freeform 59"/>
          <p:cNvSpPr>
            <a:spLocks/>
          </p:cNvSpPr>
          <p:nvPr/>
        </p:nvSpPr>
        <p:spPr bwMode="auto">
          <a:xfrm>
            <a:off x="1906588" y="2892425"/>
            <a:ext cx="42862" cy="60325"/>
          </a:xfrm>
          <a:custGeom>
            <a:avLst/>
            <a:gdLst>
              <a:gd name="T0" fmla="*/ 2147483647 w 54"/>
              <a:gd name="T1" fmla="*/ 2147483647 h 77"/>
              <a:gd name="T2" fmla="*/ 2147483647 w 54"/>
              <a:gd name="T3" fmla="*/ 2147483647 h 77"/>
              <a:gd name="T4" fmla="*/ 2147483647 w 54"/>
              <a:gd name="T5" fmla="*/ 2147483647 h 77"/>
              <a:gd name="T6" fmla="*/ 2147483647 w 54"/>
              <a:gd name="T7" fmla="*/ 2147483647 h 77"/>
              <a:gd name="T8" fmla="*/ 2147483647 w 54"/>
              <a:gd name="T9" fmla="*/ 2147483647 h 77"/>
              <a:gd name="T10" fmla="*/ 2147483647 w 54"/>
              <a:gd name="T11" fmla="*/ 2147483647 h 77"/>
              <a:gd name="T12" fmla="*/ 2147483647 w 54"/>
              <a:gd name="T13" fmla="*/ 2147483647 h 77"/>
              <a:gd name="T14" fmla="*/ 2147483647 w 54"/>
              <a:gd name="T15" fmla="*/ 2147483647 h 77"/>
              <a:gd name="T16" fmla="*/ 2147483647 w 54"/>
              <a:gd name="T17" fmla="*/ 2147483647 h 77"/>
              <a:gd name="T18" fmla="*/ 2147483647 w 54"/>
              <a:gd name="T19" fmla="*/ 2147483647 h 77"/>
              <a:gd name="T20" fmla="*/ 2147483647 w 54"/>
              <a:gd name="T21" fmla="*/ 2147483647 h 77"/>
              <a:gd name="T22" fmla="*/ 2147483647 w 54"/>
              <a:gd name="T23" fmla="*/ 2147483647 h 77"/>
              <a:gd name="T24" fmla="*/ 2147483647 w 54"/>
              <a:gd name="T25" fmla="*/ 2147483647 h 77"/>
              <a:gd name="T26" fmla="*/ 2147483647 w 54"/>
              <a:gd name="T27" fmla="*/ 2147483647 h 77"/>
              <a:gd name="T28" fmla="*/ 2147483647 w 54"/>
              <a:gd name="T29" fmla="*/ 2147483647 h 77"/>
              <a:gd name="T30" fmla="*/ 2147483647 w 54"/>
              <a:gd name="T31" fmla="*/ 0 h 77"/>
              <a:gd name="T32" fmla="*/ 2147483647 w 54"/>
              <a:gd name="T33" fmla="*/ 0 h 77"/>
              <a:gd name="T34" fmla="*/ 2147483647 w 54"/>
              <a:gd name="T35" fmla="*/ 2147483647 h 77"/>
              <a:gd name="T36" fmla="*/ 2147483647 w 54"/>
              <a:gd name="T37" fmla="*/ 2147483647 h 77"/>
              <a:gd name="T38" fmla="*/ 0 w 54"/>
              <a:gd name="T39" fmla="*/ 2147483647 h 77"/>
              <a:gd name="T40" fmla="*/ 0 w 54"/>
              <a:gd name="T41" fmla="*/ 2147483647 h 77"/>
              <a:gd name="T42" fmla="*/ 2147483647 w 54"/>
              <a:gd name="T43" fmla="*/ 2147483647 h 77"/>
              <a:gd name="T44" fmla="*/ 2147483647 w 54"/>
              <a:gd name="T45" fmla="*/ 2147483647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77"/>
              <a:gd name="T71" fmla="*/ 54 w 54"/>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77">
                <a:moveTo>
                  <a:pt x="1" y="12"/>
                </a:moveTo>
                <a:lnTo>
                  <a:pt x="38" y="74"/>
                </a:lnTo>
                <a:lnTo>
                  <a:pt x="40" y="76"/>
                </a:lnTo>
                <a:lnTo>
                  <a:pt x="44" y="77"/>
                </a:lnTo>
                <a:lnTo>
                  <a:pt x="46" y="77"/>
                </a:lnTo>
                <a:lnTo>
                  <a:pt x="49" y="76"/>
                </a:lnTo>
                <a:lnTo>
                  <a:pt x="52" y="74"/>
                </a:lnTo>
                <a:lnTo>
                  <a:pt x="54" y="70"/>
                </a:lnTo>
                <a:lnTo>
                  <a:pt x="54" y="68"/>
                </a:lnTo>
                <a:lnTo>
                  <a:pt x="53" y="64"/>
                </a:lnTo>
                <a:lnTo>
                  <a:pt x="16" y="3"/>
                </a:lnTo>
                <a:lnTo>
                  <a:pt x="14" y="1"/>
                </a:lnTo>
                <a:lnTo>
                  <a:pt x="10" y="0"/>
                </a:lnTo>
                <a:lnTo>
                  <a:pt x="8" y="0"/>
                </a:lnTo>
                <a:lnTo>
                  <a:pt x="4" y="1"/>
                </a:lnTo>
                <a:lnTo>
                  <a:pt x="2" y="3"/>
                </a:lnTo>
                <a:lnTo>
                  <a:pt x="0" y="7"/>
                </a:lnTo>
                <a:lnTo>
                  <a:pt x="0" y="9"/>
                </a:lnTo>
                <a:lnTo>
                  <a:pt x="1" y="12"/>
                </a:lnTo>
                <a:close/>
              </a:path>
            </a:pathLst>
          </a:custGeom>
          <a:solidFill>
            <a:srgbClr val="BFFF7F"/>
          </a:solidFill>
          <a:ln w="9525">
            <a:noFill/>
            <a:round/>
            <a:headEnd/>
            <a:tailEnd/>
          </a:ln>
        </p:spPr>
        <p:txBody>
          <a:bodyPr/>
          <a:lstStyle/>
          <a:p>
            <a:endParaRPr lang="es-ES"/>
          </a:p>
        </p:txBody>
      </p:sp>
      <p:sp>
        <p:nvSpPr>
          <p:cNvPr id="67644" name="Freeform 60"/>
          <p:cNvSpPr>
            <a:spLocks/>
          </p:cNvSpPr>
          <p:nvPr/>
        </p:nvSpPr>
        <p:spPr bwMode="auto">
          <a:xfrm>
            <a:off x="1960563" y="2813050"/>
            <a:ext cx="36512" cy="65088"/>
          </a:xfrm>
          <a:custGeom>
            <a:avLst/>
            <a:gdLst>
              <a:gd name="T0" fmla="*/ 2147483647 w 45"/>
              <a:gd name="T1" fmla="*/ 2147483647 h 82"/>
              <a:gd name="T2" fmla="*/ 0 w 45"/>
              <a:gd name="T3" fmla="*/ 2147483647 h 82"/>
              <a:gd name="T4" fmla="*/ 0 w 45"/>
              <a:gd name="T5" fmla="*/ 2147483647 h 82"/>
              <a:gd name="T6" fmla="*/ 0 w 45"/>
              <a:gd name="T7" fmla="*/ 2147483647 h 82"/>
              <a:gd name="T8" fmla="*/ 2147483647 w 45"/>
              <a:gd name="T9" fmla="*/ 2147483647 h 82"/>
              <a:gd name="T10" fmla="*/ 2147483647 w 45"/>
              <a:gd name="T11" fmla="*/ 2147483647 h 82"/>
              <a:gd name="T12" fmla="*/ 2147483647 w 45"/>
              <a:gd name="T13" fmla="*/ 2147483647 h 82"/>
              <a:gd name="T14" fmla="*/ 2147483647 w 45"/>
              <a:gd name="T15" fmla="*/ 2147483647 h 82"/>
              <a:gd name="T16" fmla="*/ 2147483647 w 45"/>
              <a:gd name="T17" fmla="*/ 2147483647 h 82"/>
              <a:gd name="T18" fmla="*/ 2147483647 w 45"/>
              <a:gd name="T19" fmla="*/ 2147483647 h 82"/>
              <a:gd name="T20" fmla="*/ 2147483647 w 45"/>
              <a:gd name="T21" fmla="*/ 2147483647 h 82"/>
              <a:gd name="T22" fmla="*/ 2147483647 w 45"/>
              <a:gd name="T23" fmla="*/ 2147483647 h 82"/>
              <a:gd name="T24" fmla="*/ 2147483647 w 45"/>
              <a:gd name="T25" fmla="*/ 2147483647 h 82"/>
              <a:gd name="T26" fmla="*/ 2147483647 w 45"/>
              <a:gd name="T27" fmla="*/ 2147483647 h 82"/>
              <a:gd name="T28" fmla="*/ 2147483647 w 45"/>
              <a:gd name="T29" fmla="*/ 2147483647 h 82"/>
              <a:gd name="T30" fmla="*/ 2147483647 w 45"/>
              <a:gd name="T31" fmla="*/ 2147483647 h 82"/>
              <a:gd name="T32" fmla="*/ 2147483647 w 45"/>
              <a:gd name="T33" fmla="*/ 2147483647 h 82"/>
              <a:gd name="T34" fmla="*/ 2147483647 w 45"/>
              <a:gd name="T35" fmla="*/ 0 h 82"/>
              <a:gd name="T36" fmla="*/ 2147483647 w 45"/>
              <a:gd name="T37" fmla="*/ 0 h 82"/>
              <a:gd name="T38" fmla="*/ 2147483647 w 45"/>
              <a:gd name="T39" fmla="*/ 0 h 82"/>
              <a:gd name="T40" fmla="*/ 2147483647 w 45"/>
              <a:gd name="T41" fmla="*/ 2147483647 h 82"/>
              <a:gd name="T42" fmla="*/ 2147483647 w 45"/>
              <a:gd name="T43" fmla="*/ 2147483647 h 82"/>
              <a:gd name="T44" fmla="*/ 2147483647 w 45"/>
              <a:gd name="T45" fmla="*/ 2147483647 h 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
              <a:gd name="T70" fmla="*/ 0 h 82"/>
              <a:gd name="T71" fmla="*/ 45 w 45"/>
              <a:gd name="T72" fmla="*/ 82 h 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 h="82">
                <a:moveTo>
                  <a:pt x="29" y="4"/>
                </a:moveTo>
                <a:lnTo>
                  <a:pt x="0" y="69"/>
                </a:lnTo>
                <a:lnTo>
                  <a:pt x="0" y="72"/>
                </a:lnTo>
                <a:lnTo>
                  <a:pt x="1" y="76"/>
                </a:lnTo>
                <a:lnTo>
                  <a:pt x="2" y="79"/>
                </a:lnTo>
                <a:lnTo>
                  <a:pt x="5" y="80"/>
                </a:lnTo>
                <a:lnTo>
                  <a:pt x="8" y="82"/>
                </a:lnTo>
                <a:lnTo>
                  <a:pt x="11" y="80"/>
                </a:lnTo>
                <a:lnTo>
                  <a:pt x="15" y="79"/>
                </a:lnTo>
                <a:lnTo>
                  <a:pt x="16" y="76"/>
                </a:lnTo>
                <a:lnTo>
                  <a:pt x="45" y="11"/>
                </a:lnTo>
                <a:lnTo>
                  <a:pt x="45" y="8"/>
                </a:lnTo>
                <a:lnTo>
                  <a:pt x="45" y="4"/>
                </a:lnTo>
                <a:lnTo>
                  <a:pt x="43" y="2"/>
                </a:lnTo>
                <a:lnTo>
                  <a:pt x="40" y="0"/>
                </a:lnTo>
                <a:lnTo>
                  <a:pt x="37" y="0"/>
                </a:lnTo>
                <a:lnTo>
                  <a:pt x="33" y="0"/>
                </a:lnTo>
                <a:lnTo>
                  <a:pt x="30" y="2"/>
                </a:lnTo>
                <a:lnTo>
                  <a:pt x="29" y="4"/>
                </a:lnTo>
                <a:close/>
              </a:path>
            </a:pathLst>
          </a:custGeom>
          <a:solidFill>
            <a:srgbClr val="BFFF7F"/>
          </a:solidFill>
          <a:ln w="9525">
            <a:noFill/>
            <a:round/>
            <a:headEnd/>
            <a:tailEnd/>
          </a:ln>
        </p:spPr>
        <p:txBody>
          <a:bodyPr/>
          <a:lstStyle/>
          <a:p>
            <a:endParaRPr lang="es-ES"/>
          </a:p>
        </p:txBody>
      </p:sp>
      <p:sp>
        <p:nvSpPr>
          <p:cNvPr id="67645" name="Freeform 61"/>
          <p:cNvSpPr>
            <a:spLocks/>
          </p:cNvSpPr>
          <p:nvPr/>
        </p:nvSpPr>
        <p:spPr bwMode="auto">
          <a:xfrm>
            <a:off x="1976438" y="2057400"/>
            <a:ext cx="79375" cy="57150"/>
          </a:xfrm>
          <a:custGeom>
            <a:avLst/>
            <a:gdLst>
              <a:gd name="T0" fmla="*/ 2147483647 w 101"/>
              <a:gd name="T1" fmla="*/ 2147483647 h 73"/>
              <a:gd name="T2" fmla="*/ 2147483647 w 101"/>
              <a:gd name="T3" fmla="*/ 2147483647 h 73"/>
              <a:gd name="T4" fmla="*/ 2147483647 w 101"/>
              <a:gd name="T5" fmla="*/ 2147483647 h 73"/>
              <a:gd name="T6" fmla="*/ 2147483647 w 101"/>
              <a:gd name="T7" fmla="*/ 2147483647 h 73"/>
              <a:gd name="T8" fmla="*/ 2147483647 w 101"/>
              <a:gd name="T9" fmla="*/ 2147483647 h 73"/>
              <a:gd name="T10" fmla="*/ 2147483647 w 101"/>
              <a:gd name="T11" fmla="*/ 2147483647 h 73"/>
              <a:gd name="T12" fmla="*/ 2147483647 w 101"/>
              <a:gd name="T13" fmla="*/ 2147483647 h 73"/>
              <a:gd name="T14" fmla="*/ 2147483647 w 101"/>
              <a:gd name="T15" fmla="*/ 2147483647 h 73"/>
              <a:gd name="T16" fmla="*/ 2147483647 w 101"/>
              <a:gd name="T17" fmla="*/ 0 h 73"/>
              <a:gd name="T18" fmla="*/ 2147483647 w 101"/>
              <a:gd name="T19" fmla="*/ 0 h 73"/>
              <a:gd name="T20" fmla="*/ 2147483647 w 101"/>
              <a:gd name="T21" fmla="*/ 2147483647 h 73"/>
              <a:gd name="T22" fmla="*/ 2147483647 w 101"/>
              <a:gd name="T23" fmla="*/ 2147483647 h 73"/>
              <a:gd name="T24" fmla="*/ 2147483647 w 101"/>
              <a:gd name="T25" fmla="*/ 2147483647 h 73"/>
              <a:gd name="T26" fmla="*/ 2147483647 w 101"/>
              <a:gd name="T27" fmla="*/ 2147483647 h 73"/>
              <a:gd name="T28" fmla="*/ 2147483647 w 101"/>
              <a:gd name="T29" fmla="*/ 2147483647 h 73"/>
              <a:gd name="T30" fmla="*/ 0 w 101"/>
              <a:gd name="T31" fmla="*/ 2147483647 h 73"/>
              <a:gd name="T32" fmla="*/ 0 w 101"/>
              <a:gd name="T33" fmla="*/ 2147483647 h 73"/>
              <a:gd name="T34" fmla="*/ 2147483647 w 101"/>
              <a:gd name="T35" fmla="*/ 2147483647 h 73"/>
              <a:gd name="T36" fmla="*/ 2147483647 w 101"/>
              <a:gd name="T37" fmla="*/ 2147483647 h 73"/>
              <a:gd name="T38" fmla="*/ 2147483647 w 101"/>
              <a:gd name="T39" fmla="*/ 2147483647 h 73"/>
              <a:gd name="T40" fmla="*/ 2147483647 w 101"/>
              <a:gd name="T41" fmla="*/ 2147483647 h 73"/>
              <a:gd name="T42" fmla="*/ 2147483647 w 101"/>
              <a:gd name="T43" fmla="*/ 2147483647 h 73"/>
              <a:gd name="T44" fmla="*/ 2147483647 w 101"/>
              <a:gd name="T45" fmla="*/ 2147483647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73"/>
              <a:gd name="T71" fmla="*/ 101 w 101"/>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73">
                <a:moveTo>
                  <a:pt x="16" y="72"/>
                </a:moveTo>
                <a:lnTo>
                  <a:pt x="96" y="20"/>
                </a:lnTo>
                <a:lnTo>
                  <a:pt x="98" y="16"/>
                </a:lnTo>
                <a:lnTo>
                  <a:pt x="101" y="13"/>
                </a:lnTo>
                <a:lnTo>
                  <a:pt x="101" y="8"/>
                </a:lnTo>
                <a:lnTo>
                  <a:pt x="98" y="5"/>
                </a:lnTo>
                <a:lnTo>
                  <a:pt x="95" y="1"/>
                </a:lnTo>
                <a:lnTo>
                  <a:pt x="91" y="0"/>
                </a:lnTo>
                <a:lnTo>
                  <a:pt x="88" y="0"/>
                </a:lnTo>
                <a:lnTo>
                  <a:pt x="83" y="1"/>
                </a:lnTo>
                <a:lnTo>
                  <a:pt x="5" y="53"/>
                </a:lnTo>
                <a:lnTo>
                  <a:pt x="3" y="57"/>
                </a:lnTo>
                <a:lnTo>
                  <a:pt x="0" y="60"/>
                </a:lnTo>
                <a:lnTo>
                  <a:pt x="0" y="65"/>
                </a:lnTo>
                <a:lnTo>
                  <a:pt x="2" y="68"/>
                </a:lnTo>
                <a:lnTo>
                  <a:pt x="5" y="72"/>
                </a:lnTo>
                <a:lnTo>
                  <a:pt x="8" y="73"/>
                </a:lnTo>
                <a:lnTo>
                  <a:pt x="13" y="73"/>
                </a:lnTo>
                <a:lnTo>
                  <a:pt x="16" y="72"/>
                </a:lnTo>
                <a:close/>
              </a:path>
            </a:pathLst>
          </a:custGeom>
          <a:solidFill>
            <a:srgbClr val="BFFF7F"/>
          </a:solidFill>
          <a:ln w="9525">
            <a:noFill/>
            <a:round/>
            <a:headEnd/>
            <a:tailEnd/>
          </a:ln>
        </p:spPr>
        <p:txBody>
          <a:bodyPr/>
          <a:lstStyle/>
          <a:p>
            <a:endParaRPr lang="es-ES"/>
          </a:p>
        </p:txBody>
      </p:sp>
      <p:sp>
        <p:nvSpPr>
          <p:cNvPr id="67646" name="Freeform 62"/>
          <p:cNvSpPr>
            <a:spLocks/>
          </p:cNvSpPr>
          <p:nvPr/>
        </p:nvSpPr>
        <p:spPr bwMode="auto">
          <a:xfrm>
            <a:off x="1219200" y="3167063"/>
            <a:ext cx="41275" cy="60325"/>
          </a:xfrm>
          <a:custGeom>
            <a:avLst/>
            <a:gdLst>
              <a:gd name="T0" fmla="*/ 2147483647 w 53"/>
              <a:gd name="T1" fmla="*/ 2147483647 h 77"/>
              <a:gd name="T2" fmla="*/ 2147483647 w 53"/>
              <a:gd name="T3" fmla="*/ 2147483647 h 77"/>
              <a:gd name="T4" fmla="*/ 2147483647 w 53"/>
              <a:gd name="T5" fmla="*/ 2147483647 h 77"/>
              <a:gd name="T6" fmla="*/ 2147483647 w 53"/>
              <a:gd name="T7" fmla="*/ 2147483647 h 77"/>
              <a:gd name="T8" fmla="*/ 2147483647 w 53"/>
              <a:gd name="T9" fmla="*/ 2147483647 h 77"/>
              <a:gd name="T10" fmla="*/ 2147483647 w 53"/>
              <a:gd name="T11" fmla="*/ 2147483647 h 77"/>
              <a:gd name="T12" fmla="*/ 2147483647 w 53"/>
              <a:gd name="T13" fmla="*/ 2147483647 h 77"/>
              <a:gd name="T14" fmla="*/ 2147483647 w 53"/>
              <a:gd name="T15" fmla="*/ 2147483647 h 77"/>
              <a:gd name="T16" fmla="*/ 2147483647 w 53"/>
              <a:gd name="T17" fmla="*/ 2147483647 h 77"/>
              <a:gd name="T18" fmla="*/ 2147483647 w 53"/>
              <a:gd name="T19" fmla="*/ 2147483647 h 77"/>
              <a:gd name="T20" fmla="*/ 2147483647 w 53"/>
              <a:gd name="T21" fmla="*/ 2147483647 h 77"/>
              <a:gd name="T22" fmla="*/ 2147483647 w 53"/>
              <a:gd name="T23" fmla="*/ 2147483647 h 77"/>
              <a:gd name="T24" fmla="*/ 2147483647 w 53"/>
              <a:gd name="T25" fmla="*/ 2147483647 h 77"/>
              <a:gd name="T26" fmla="*/ 2147483647 w 53"/>
              <a:gd name="T27" fmla="*/ 2147483647 h 77"/>
              <a:gd name="T28" fmla="*/ 2147483647 w 53"/>
              <a:gd name="T29" fmla="*/ 2147483647 h 77"/>
              <a:gd name="T30" fmla="*/ 2147483647 w 53"/>
              <a:gd name="T31" fmla="*/ 0 h 77"/>
              <a:gd name="T32" fmla="*/ 2147483647 w 53"/>
              <a:gd name="T33" fmla="*/ 0 h 77"/>
              <a:gd name="T34" fmla="*/ 2147483647 w 53"/>
              <a:gd name="T35" fmla="*/ 2147483647 h 77"/>
              <a:gd name="T36" fmla="*/ 2147483647 w 53"/>
              <a:gd name="T37" fmla="*/ 2147483647 h 77"/>
              <a:gd name="T38" fmla="*/ 0 w 53"/>
              <a:gd name="T39" fmla="*/ 2147483647 h 77"/>
              <a:gd name="T40" fmla="*/ 0 w 53"/>
              <a:gd name="T41" fmla="*/ 2147483647 h 77"/>
              <a:gd name="T42" fmla="*/ 2147483647 w 53"/>
              <a:gd name="T43" fmla="*/ 2147483647 h 77"/>
              <a:gd name="T44" fmla="*/ 2147483647 w 53"/>
              <a:gd name="T45" fmla="*/ 2147483647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77"/>
              <a:gd name="T71" fmla="*/ 53 w 53"/>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77">
                <a:moveTo>
                  <a:pt x="1" y="13"/>
                </a:moveTo>
                <a:lnTo>
                  <a:pt x="37" y="74"/>
                </a:lnTo>
                <a:lnTo>
                  <a:pt x="39" y="76"/>
                </a:lnTo>
                <a:lnTo>
                  <a:pt x="43" y="77"/>
                </a:lnTo>
                <a:lnTo>
                  <a:pt x="46" y="77"/>
                </a:lnTo>
                <a:lnTo>
                  <a:pt x="50" y="76"/>
                </a:lnTo>
                <a:lnTo>
                  <a:pt x="52" y="74"/>
                </a:lnTo>
                <a:lnTo>
                  <a:pt x="53" y="71"/>
                </a:lnTo>
                <a:lnTo>
                  <a:pt x="53" y="68"/>
                </a:lnTo>
                <a:lnTo>
                  <a:pt x="52" y="65"/>
                </a:lnTo>
                <a:lnTo>
                  <a:pt x="15" y="5"/>
                </a:lnTo>
                <a:lnTo>
                  <a:pt x="13" y="3"/>
                </a:lnTo>
                <a:lnTo>
                  <a:pt x="10" y="0"/>
                </a:lnTo>
                <a:lnTo>
                  <a:pt x="7" y="0"/>
                </a:lnTo>
                <a:lnTo>
                  <a:pt x="4" y="1"/>
                </a:lnTo>
                <a:lnTo>
                  <a:pt x="1" y="4"/>
                </a:lnTo>
                <a:lnTo>
                  <a:pt x="0" y="7"/>
                </a:lnTo>
                <a:lnTo>
                  <a:pt x="0" y="10"/>
                </a:lnTo>
                <a:lnTo>
                  <a:pt x="1" y="13"/>
                </a:lnTo>
                <a:close/>
              </a:path>
            </a:pathLst>
          </a:custGeom>
          <a:solidFill>
            <a:srgbClr val="BFFF7F"/>
          </a:solidFill>
          <a:ln w="9525">
            <a:noFill/>
            <a:round/>
            <a:headEnd/>
            <a:tailEnd/>
          </a:ln>
        </p:spPr>
        <p:txBody>
          <a:bodyPr/>
          <a:lstStyle/>
          <a:p>
            <a:endParaRPr lang="es-ES"/>
          </a:p>
        </p:txBody>
      </p:sp>
      <p:sp>
        <p:nvSpPr>
          <p:cNvPr id="67647" name="Freeform 63"/>
          <p:cNvSpPr>
            <a:spLocks/>
          </p:cNvSpPr>
          <p:nvPr/>
        </p:nvSpPr>
        <p:spPr bwMode="auto">
          <a:xfrm>
            <a:off x="2044700" y="3121025"/>
            <a:ext cx="38100" cy="65088"/>
          </a:xfrm>
          <a:custGeom>
            <a:avLst/>
            <a:gdLst>
              <a:gd name="T0" fmla="*/ 2147483647 w 46"/>
              <a:gd name="T1" fmla="*/ 2147483647 h 82"/>
              <a:gd name="T2" fmla="*/ 2147483647 w 46"/>
              <a:gd name="T3" fmla="*/ 2147483647 h 82"/>
              <a:gd name="T4" fmla="*/ 2147483647 w 46"/>
              <a:gd name="T5" fmla="*/ 2147483647 h 82"/>
              <a:gd name="T6" fmla="*/ 0 w 46"/>
              <a:gd name="T7" fmla="*/ 2147483647 h 82"/>
              <a:gd name="T8" fmla="*/ 2147483647 w 46"/>
              <a:gd name="T9" fmla="*/ 2147483647 h 82"/>
              <a:gd name="T10" fmla="*/ 2147483647 w 46"/>
              <a:gd name="T11" fmla="*/ 2147483647 h 82"/>
              <a:gd name="T12" fmla="*/ 2147483647 w 46"/>
              <a:gd name="T13" fmla="*/ 2147483647 h 82"/>
              <a:gd name="T14" fmla="*/ 2147483647 w 46"/>
              <a:gd name="T15" fmla="*/ 2147483647 h 82"/>
              <a:gd name="T16" fmla="*/ 2147483647 w 46"/>
              <a:gd name="T17" fmla="*/ 2147483647 h 82"/>
              <a:gd name="T18" fmla="*/ 2147483647 w 46"/>
              <a:gd name="T19" fmla="*/ 2147483647 h 82"/>
              <a:gd name="T20" fmla="*/ 2147483647 w 46"/>
              <a:gd name="T21" fmla="*/ 2147483647 h 82"/>
              <a:gd name="T22" fmla="*/ 2147483647 w 46"/>
              <a:gd name="T23" fmla="*/ 2147483647 h 82"/>
              <a:gd name="T24" fmla="*/ 2147483647 w 46"/>
              <a:gd name="T25" fmla="*/ 2147483647 h 82"/>
              <a:gd name="T26" fmla="*/ 2147483647 w 46"/>
              <a:gd name="T27" fmla="*/ 2147483647 h 82"/>
              <a:gd name="T28" fmla="*/ 2147483647 w 46"/>
              <a:gd name="T29" fmla="*/ 2147483647 h 82"/>
              <a:gd name="T30" fmla="*/ 2147483647 w 46"/>
              <a:gd name="T31" fmla="*/ 2147483647 h 82"/>
              <a:gd name="T32" fmla="*/ 2147483647 w 46"/>
              <a:gd name="T33" fmla="*/ 2147483647 h 82"/>
              <a:gd name="T34" fmla="*/ 2147483647 w 46"/>
              <a:gd name="T35" fmla="*/ 2147483647 h 82"/>
              <a:gd name="T36" fmla="*/ 2147483647 w 46"/>
              <a:gd name="T37" fmla="*/ 0 h 82"/>
              <a:gd name="T38" fmla="*/ 2147483647 w 46"/>
              <a:gd name="T39" fmla="*/ 2147483647 h 82"/>
              <a:gd name="T40" fmla="*/ 2147483647 w 46"/>
              <a:gd name="T41" fmla="*/ 2147483647 h 82"/>
              <a:gd name="T42" fmla="*/ 2147483647 w 46"/>
              <a:gd name="T43" fmla="*/ 2147483647 h 82"/>
              <a:gd name="T44" fmla="*/ 2147483647 w 46"/>
              <a:gd name="T45" fmla="*/ 2147483647 h 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2"/>
              <a:gd name="T71" fmla="*/ 46 w 46"/>
              <a:gd name="T72" fmla="*/ 82 h 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2">
                <a:moveTo>
                  <a:pt x="29" y="6"/>
                </a:moveTo>
                <a:lnTo>
                  <a:pt x="1" y="70"/>
                </a:lnTo>
                <a:lnTo>
                  <a:pt x="0" y="74"/>
                </a:lnTo>
                <a:lnTo>
                  <a:pt x="1" y="77"/>
                </a:lnTo>
                <a:lnTo>
                  <a:pt x="2" y="79"/>
                </a:lnTo>
                <a:lnTo>
                  <a:pt x="6" y="82"/>
                </a:lnTo>
                <a:lnTo>
                  <a:pt x="9" y="82"/>
                </a:lnTo>
                <a:lnTo>
                  <a:pt x="13" y="82"/>
                </a:lnTo>
                <a:lnTo>
                  <a:pt x="15" y="79"/>
                </a:lnTo>
                <a:lnTo>
                  <a:pt x="17" y="77"/>
                </a:lnTo>
                <a:lnTo>
                  <a:pt x="45" y="13"/>
                </a:lnTo>
                <a:lnTo>
                  <a:pt x="46" y="9"/>
                </a:lnTo>
                <a:lnTo>
                  <a:pt x="45" y="6"/>
                </a:lnTo>
                <a:lnTo>
                  <a:pt x="44" y="2"/>
                </a:lnTo>
                <a:lnTo>
                  <a:pt x="40" y="1"/>
                </a:lnTo>
                <a:lnTo>
                  <a:pt x="37" y="0"/>
                </a:lnTo>
                <a:lnTo>
                  <a:pt x="33" y="1"/>
                </a:lnTo>
                <a:lnTo>
                  <a:pt x="31" y="2"/>
                </a:lnTo>
                <a:lnTo>
                  <a:pt x="29" y="6"/>
                </a:lnTo>
                <a:close/>
              </a:path>
            </a:pathLst>
          </a:custGeom>
          <a:solidFill>
            <a:srgbClr val="BFFF7F"/>
          </a:solidFill>
          <a:ln w="9525">
            <a:noFill/>
            <a:round/>
            <a:headEnd/>
            <a:tailEnd/>
          </a:ln>
        </p:spPr>
        <p:txBody>
          <a:bodyPr/>
          <a:lstStyle/>
          <a:p>
            <a:endParaRPr lang="es-ES"/>
          </a:p>
        </p:txBody>
      </p:sp>
      <p:sp>
        <p:nvSpPr>
          <p:cNvPr id="67648" name="Freeform 64"/>
          <p:cNvSpPr>
            <a:spLocks/>
          </p:cNvSpPr>
          <p:nvPr/>
        </p:nvSpPr>
        <p:spPr bwMode="auto">
          <a:xfrm>
            <a:off x="2019300" y="3235325"/>
            <a:ext cx="79375" cy="57150"/>
          </a:xfrm>
          <a:custGeom>
            <a:avLst/>
            <a:gdLst>
              <a:gd name="T0" fmla="*/ 2147483647 w 100"/>
              <a:gd name="T1" fmla="*/ 2147483647 h 72"/>
              <a:gd name="T2" fmla="*/ 2147483647 w 100"/>
              <a:gd name="T3" fmla="*/ 2147483647 h 72"/>
              <a:gd name="T4" fmla="*/ 2147483647 w 100"/>
              <a:gd name="T5" fmla="*/ 2147483647 h 72"/>
              <a:gd name="T6" fmla="*/ 2147483647 w 100"/>
              <a:gd name="T7" fmla="*/ 2147483647 h 72"/>
              <a:gd name="T8" fmla="*/ 2147483647 w 100"/>
              <a:gd name="T9" fmla="*/ 2147483647 h 72"/>
              <a:gd name="T10" fmla="*/ 2147483647 w 100"/>
              <a:gd name="T11" fmla="*/ 2147483647 h 72"/>
              <a:gd name="T12" fmla="*/ 2147483647 w 100"/>
              <a:gd name="T13" fmla="*/ 2147483647 h 72"/>
              <a:gd name="T14" fmla="*/ 2147483647 w 100"/>
              <a:gd name="T15" fmla="*/ 2147483647 h 72"/>
              <a:gd name="T16" fmla="*/ 2147483647 w 100"/>
              <a:gd name="T17" fmla="*/ 0 h 72"/>
              <a:gd name="T18" fmla="*/ 2147483647 w 100"/>
              <a:gd name="T19" fmla="*/ 0 h 72"/>
              <a:gd name="T20" fmla="*/ 2147483647 w 100"/>
              <a:gd name="T21" fmla="*/ 2147483647 h 72"/>
              <a:gd name="T22" fmla="*/ 2147483647 w 100"/>
              <a:gd name="T23" fmla="*/ 2147483647 h 72"/>
              <a:gd name="T24" fmla="*/ 2147483647 w 100"/>
              <a:gd name="T25" fmla="*/ 2147483647 h 72"/>
              <a:gd name="T26" fmla="*/ 2147483647 w 100"/>
              <a:gd name="T27" fmla="*/ 2147483647 h 72"/>
              <a:gd name="T28" fmla="*/ 2147483647 w 100"/>
              <a:gd name="T29" fmla="*/ 2147483647 h 72"/>
              <a:gd name="T30" fmla="*/ 0 w 100"/>
              <a:gd name="T31" fmla="*/ 2147483647 h 72"/>
              <a:gd name="T32" fmla="*/ 0 w 100"/>
              <a:gd name="T33" fmla="*/ 2147483647 h 72"/>
              <a:gd name="T34" fmla="*/ 2147483647 w 100"/>
              <a:gd name="T35" fmla="*/ 2147483647 h 72"/>
              <a:gd name="T36" fmla="*/ 2147483647 w 100"/>
              <a:gd name="T37" fmla="*/ 2147483647 h 72"/>
              <a:gd name="T38" fmla="*/ 2147483647 w 100"/>
              <a:gd name="T39" fmla="*/ 2147483647 h 72"/>
              <a:gd name="T40" fmla="*/ 2147483647 w 100"/>
              <a:gd name="T41" fmla="*/ 2147483647 h 72"/>
              <a:gd name="T42" fmla="*/ 2147483647 w 100"/>
              <a:gd name="T43" fmla="*/ 2147483647 h 72"/>
              <a:gd name="T44" fmla="*/ 2147483647 w 100"/>
              <a:gd name="T45" fmla="*/ 2147483647 h 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0"/>
              <a:gd name="T70" fmla="*/ 0 h 72"/>
              <a:gd name="T71" fmla="*/ 100 w 100"/>
              <a:gd name="T72" fmla="*/ 72 h 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0" h="72">
                <a:moveTo>
                  <a:pt x="16" y="71"/>
                </a:moveTo>
                <a:lnTo>
                  <a:pt x="94" y="19"/>
                </a:lnTo>
                <a:lnTo>
                  <a:pt x="98" y="16"/>
                </a:lnTo>
                <a:lnTo>
                  <a:pt x="100" y="12"/>
                </a:lnTo>
                <a:lnTo>
                  <a:pt x="100" y="8"/>
                </a:lnTo>
                <a:lnTo>
                  <a:pt x="98" y="4"/>
                </a:lnTo>
                <a:lnTo>
                  <a:pt x="94" y="1"/>
                </a:lnTo>
                <a:lnTo>
                  <a:pt x="91" y="0"/>
                </a:lnTo>
                <a:lnTo>
                  <a:pt x="86" y="0"/>
                </a:lnTo>
                <a:lnTo>
                  <a:pt x="83" y="1"/>
                </a:lnTo>
                <a:lnTo>
                  <a:pt x="4" y="53"/>
                </a:lnTo>
                <a:lnTo>
                  <a:pt x="1" y="56"/>
                </a:lnTo>
                <a:lnTo>
                  <a:pt x="0" y="60"/>
                </a:lnTo>
                <a:lnTo>
                  <a:pt x="0" y="64"/>
                </a:lnTo>
                <a:lnTo>
                  <a:pt x="1" y="68"/>
                </a:lnTo>
                <a:lnTo>
                  <a:pt x="4" y="71"/>
                </a:lnTo>
                <a:lnTo>
                  <a:pt x="8" y="72"/>
                </a:lnTo>
                <a:lnTo>
                  <a:pt x="12" y="72"/>
                </a:lnTo>
                <a:lnTo>
                  <a:pt x="16" y="71"/>
                </a:lnTo>
                <a:close/>
              </a:path>
            </a:pathLst>
          </a:custGeom>
          <a:solidFill>
            <a:srgbClr val="BFFF7F"/>
          </a:solidFill>
          <a:ln w="9525">
            <a:noFill/>
            <a:round/>
            <a:headEnd/>
            <a:tailEnd/>
          </a:ln>
        </p:spPr>
        <p:txBody>
          <a:bodyPr/>
          <a:lstStyle/>
          <a:p>
            <a:endParaRPr lang="es-ES"/>
          </a:p>
        </p:txBody>
      </p:sp>
      <p:sp>
        <p:nvSpPr>
          <p:cNvPr id="67649" name="Freeform 65"/>
          <p:cNvSpPr>
            <a:spLocks/>
          </p:cNvSpPr>
          <p:nvPr/>
        </p:nvSpPr>
        <p:spPr bwMode="auto">
          <a:xfrm>
            <a:off x="1725613" y="3195638"/>
            <a:ext cx="42862" cy="61912"/>
          </a:xfrm>
          <a:custGeom>
            <a:avLst/>
            <a:gdLst>
              <a:gd name="T0" fmla="*/ 2147483647 w 54"/>
              <a:gd name="T1" fmla="*/ 2147483647 h 77"/>
              <a:gd name="T2" fmla="*/ 2147483647 w 54"/>
              <a:gd name="T3" fmla="*/ 2147483647 h 77"/>
              <a:gd name="T4" fmla="*/ 2147483647 w 54"/>
              <a:gd name="T5" fmla="*/ 2147483647 h 77"/>
              <a:gd name="T6" fmla="*/ 2147483647 w 54"/>
              <a:gd name="T7" fmla="*/ 2147483647 h 77"/>
              <a:gd name="T8" fmla="*/ 2147483647 w 54"/>
              <a:gd name="T9" fmla="*/ 2147483647 h 77"/>
              <a:gd name="T10" fmla="*/ 2147483647 w 54"/>
              <a:gd name="T11" fmla="*/ 2147483647 h 77"/>
              <a:gd name="T12" fmla="*/ 2147483647 w 54"/>
              <a:gd name="T13" fmla="*/ 2147483647 h 77"/>
              <a:gd name="T14" fmla="*/ 2147483647 w 54"/>
              <a:gd name="T15" fmla="*/ 2147483647 h 77"/>
              <a:gd name="T16" fmla="*/ 2147483647 w 54"/>
              <a:gd name="T17" fmla="*/ 2147483647 h 77"/>
              <a:gd name="T18" fmla="*/ 2147483647 w 54"/>
              <a:gd name="T19" fmla="*/ 2147483647 h 77"/>
              <a:gd name="T20" fmla="*/ 2147483647 w 54"/>
              <a:gd name="T21" fmla="*/ 2147483647 h 77"/>
              <a:gd name="T22" fmla="*/ 2147483647 w 54"/>
              <a:gd name="T23" fmla="*/ 2147483647 h 77"/>
              <a:gd name="T24" fmla="*/ 2147483647 w 54"/>
              <a:gd name="T25" fmla="*/ 2147483647 h 77"/>
              <a:gd name="T26" fmla="*/ 2147483647 w 54"/>
              <a:gd name="T27" fmla="*/ 2147483647 h 77"/>
              <a:gd name="T28" fmla="*/ 2147483647 w 54"/>
              <a:gd name="T29" fmla="*/ 2147483647 h 77"/>
              <a:gd name="T30" fmla="*/ 2147483647 w 54"/>
              <a:gd name="T31" fmla="*/ 0 h 77"/>
              <a:gd name="T32" fmla="*/ 2147483647 w 54"/>
              <a:gd name="T33" fmla="*/ 0 h 77"/>
              <a:gd name="T34" fmla="*/ 2147483647 w 54"/>
              <a:gd name="T35" fmla="*/ 2147483647 h 77"/>
              <a:gd name="T36" fmla="*/ 2147483647 w 54"/>
              <a:gd name="T37" fmla="*/ 2147483647 h 77"/>
              <a:gd name="T38" fmla="*/ 0 w 54"/>
              <a:gd name="T39" fmla="*/ 2147483647 h 77"/>
              <a:gd name="T40" fmla="*/ 0 w 54"/>
              <a:gd name="T41" fmla="*/ 2147483647 h 77"/>
              <a:gd name="T42" fmla="*/ 2147483647 w 54"/>
              <a:gd name="T43" fmla="*/ 2147483647 h 77"/>
              <a:gd name="T44" fmla="*/ 2147483647 w 54"/>
              <a:gd name="T45" fmla="*/ 2147483647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77"/>
              <a:gd name="T71" fmla="*/ 54 w 54"/>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77">
                <a:moveTo>
                  <a:pt x="2" y="13"/>
                </a:moveTo>
                <a:lnTo>
                  <a:pt x="38" y="73"/>
                </a:lnTo>
                <a:lnTo>
                  <a:pt x="40" y="75"/>
                </a:lnTo>
                <a:lnTo>
                  <a:pt x="43" y="77"/>
                </a:lnTo>
                <a:lnTo>
                  <a:pt x="47" y="77"/>
                </a:lnTo>
                <a:lnTo>
                  <a:pt x="50" y="76"/>
                </a:lnTo>
                <a:lnTo>
                  <a:pt x="53" y="74"/>
                </a:lnTo>
                <a:lnTo>
                  <a:pt x="54" y="70"/>
                </a:lnTo>
                <a:lnTo>
                  <a:pt x="54" y="68"/>
                </a:lnTo>
                <a:lnTo>
                  <a:pt x="53" y="65"/>
                </a:lnTo>
                <a:lnTo>
                  <a:pt x="16" y="4"/>
                </a:lnTo>
                <a:lnTo>
                  <a:pt x="13" y="1"/>
                </a:lnTo>
                <a:lnTo>
                  <a:pt x="11" y="0"/>
                </a:lnTo>
                <a:lnTo>
                  <a:pt x="8" y="0"/>
                </a:lnTo>
                <a:lnTo>
                  <a:pt x="4" y="1"/>
                </a:lnTo>
                <a:lnTo>
                  <a:pt x="2" y="4"/>
                </a:lnTo>
                <a:lnTo>
                  <a:pt x="0" y="6"/>
                </a:lnTo>
                <a:lnTo>
                  <a:pt x="0" y="9"/>
                </a:lnTo>
                <a:lnTo>
                  <a:pt x="2" y="13"/>
                </a:lnTo>
                <a:close/>
              </a:path>
            </a:pathLst>
          </a:custGeom>
          <a:solidFill>
            <a:srgbClr val="BFFF7F"/>
          </a:solidFill>
          <a:ln w="9525">
            <a:noFill/>
            <a:round/>
            <a:headEnd/>
            <a:tailEnd/>
          </a:ln>
        </p:spPr>
        <p:txBody>
          <a:bodyPr/>
          <a:lstStyle/>
          <a:p>
            <a:endParaRPr lang="es-ES"/>
          </a:p>
        </p:txBody>
      </p:sp>
      <p:sp>
        <p:nvSpPr>
          <p:cNvPr id="67650" name="Freeform 66"/>
          <p:cNvSpPr>
            <a:spLocks/>
          </p:cNvSpPr>
          <p:nvPr/>
        </p:nvSpPr>
        <p:spPr bwMode="auto">
          <a:xfrm>
            <a:off x="1820863" y="3151188"/>
            <a:ext cx="36512" cy="65087"/>
          </a:xfrm>
          <a:custGeom>
            <a:avLst/>
            <a:gdLst>
              <a:gd name="T0" fmla="*/ 2147483647 w 46"/>
              <a:gd name="T1" fmla="*/ 2147483647 h 81"/>
              <a:gd name="T2" fmla="*/ 2147483647 w 46"/>
              <a:gd name="T3" fmla="*/ 2147483647 h 81"/>
              <a:gd name="T4" fmla="*/ 2147483647 w 46"/>
              <a:gd name="T5" fmla="*/ 2147483647 h 81"/>
              <a:gd name="T6" fmla="*/ 0 w 46"/>
              <a:gd name="T7" fmla="*/ 2147483647 h 81"/>
              <a:gd name="T8" fmla="*/ 2147483647 w 46"/>
              <a:gd name="T9" fmla="*/ 2147483647 h 81"/>
              <a:gd name="T10" fmla="*/ 2147483647 w 46"/>
              <a:gd name="T11" fmla="*/ 2147483647 h 81"/>
              <a:gd name="T12" fmla="*/ 2147483647 w 46"/>
              <a:gd name="T13" fmla="*/ 2147483647 h 81"/>
              <a:gd name="T14" fmla="*/ 2147483647 w 46"/>
              <a:gd name="T15" fmla="*/ 2147483647 h 81"/>
              <a:gd name="T16" fmla="*/ 2147483647 w 46"/>
              <a:gd name="T17" fmla="*/ 2147483647 h 81"/>
              <a:gd name="T18" fmla="*/ 2147483647 w 46"/>
              <a:gd name="T19" fmla="*/ 2147483647 h 81"/>
              <a:gd name="T20" fmla="*/ 2147483647 w 46"/>
              <a:gd name="T21" fmla="*/ 2147483647 h 81"/>
              <a:gd name="T22" fmla="*/ 2147483647 w 46"/>
              <a:gd name="T23" fmla="*/ 2147483647 h 81"/>
              <a:gd name="T24" fmla="*/ 2147483647 w 46"/>
              <a:gd name="T25" fmla="*/ 2147483647 h 81"/>
              <a:gd name="T26" fmla="*/ 2147483647 w 46"/>
              <a:gd name="T27" fmla="*/ 2147483647 h 81"/>
              <a:gd name="T28" fmla="*/ 2147483647 w 46"/>
              <a:gd name="T29" fmla="*/ 2147483647 h 81"/>
              <a:gd name="T30" fmla="*/ 2147483647 w 46"/>
              <a:gd name="T31" fmla="*/ 2147483647 h 81"/>
              <a:gd name="T32" fmla="*/ 2147483647 w 46"/>
              <a:gd name="T33" fmla="*/ 2147483647 h 81"/>
              <a:gd name="T34" fmla="*/ 2147483647 w 46"/>
              <a:gd name="T35" fmla="*/ 0 h 81"/>
              <a:gd name="T36" fmla="*/ 2147483647 w 46"/>
              <a:gd name="T37" fmla="*/ 0 h 81"/>
              <a:gd name="T38" fmla="*/ 2147483647 w 46"/>
              <a:gd name="T39" fmla="*/ 0 h 81"/>
              <a:gd name="T40" fmla="*/ 2147483647 w 46"/>
              <a:gd name="T41" fmla="*/ 2147483647 h 81"/>
              <a:gd name="T42" fmla="*/ 2147483647 w 46"/>
              <a:gd name="T43" fmla="*/ 2147483647 h 81"/>
              <a:gd name="T44" fmla="*/ 2147483647 w 46"/>
              <a:gd name="T45" fmla="*/ 2147483647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1"/>
              <a:gd name="T71" fmla="*/ 46 w 46"/>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1">
                <a:moveTo>
                  <a:pt x="28" y="4"/>
                </a:moveTo>
                <a:lnTo>
                  <a:pt x="1" y="69"/>
                </a:lnTo>
                <a:lnTo>
                  <a:pt x="0" y="72"/>
                </a:lnTo>
                <a:lnTo>
                  <a:pt x="1" y="76"/>
                </a:lnTo>
                <a:lnTo>
                  <a:pt x="2" y="79"/>
                </a:lnTo>
                <a:lnTo>
                  <a:pt x="5" y="80"/>
                </a:lnTo>
                <a:lnTo>
                  <a:pt x="9" y="81"/>
                </a:lnTo>
                <a:lnTo>
                  <a:pt x="12" y="80"/>
                </a:lnTo>
                <a:lnTo>
                  <a:pt x="15" y="79"/>
                </a:lnTo>
                <a:lnTo>
                  <a:pt x="17" y="76"/>
                </a:lnTo>
                <a:lnTo>
                  <a:pt x="45" y="11"/>
                </a:lnTo>
                <a:lnTo>
                  <a:pt x="46" y="8"/>
                </a:lnTo>
                <a:lnTo>
                  <a:pt x="45" y="4"/>
                </a:lnTo>
                <a:lnTo>
                  <a:pt x="43" y="2"/>
                </a:lnTo>
                <a:lnTo>
                  <a:pt x="40" y="0"/>
                </a:lnTo>
                <a:lnTo>
                  <a:pt x="36" y="0"/>
                </a:lnTo>
                <a:lnTo>
                  <a:pt x="33" y="0"/>
                </a:lnTo>
                <a:lnTo>
                  <a:pt x="31" y="2"/>
                </a:lnTo>
                <a:lnTo>
                  <a:pt x="28" y="4"/>
                </a:lnTo>
                <a:close/>
              </a:path>
            </a:pathLst>
          </a:custGeom>
          <a:solidFill>
            <a:srgbClr val="BFFF7F"/>
          </a:solidFill>
          <a:ln w="9525">
            <a:noFill/>
            <a:round/>
            <a:headEnd/>
            <a:tailEnd/>
          </a:ln>
        </p:spPr>
        <p:txBody>
          <a:bodyPr/>
          <a:lstStyle/>
          <a:p>
            <a:endParaRPr lang="es-ES"/>
          </a:p>
        </p:txBody>
      </p:sp>
      <p:sp>
        <p:nvSpPr>
          <p:cNvPr id="67651" name="Freeform 67"/>
          <p:cNvSpPr>
            <a:spLocks/>
          </p:cNvSpPr>
          <p:nvPr/>
        </p:nvSpPr>
        <p:spPr bwMode="auto">
          <a:xfrm>
            <a:off x="1633538" y="3221038"/>
            <a:ext cx="34925" cy="65087"/>
          </a:xfrm>
          <a:custGeom>
            <a:avLst/>
            <a:gdLst>
              <a:gd name="T0" fmla="*/ 2147483647 w 45"/>
              <a:gd name="T1" fmla="*/ 2147483647 h 83"/>
              <a:gd name="T2" fmla="*/ 0 w 45"/>
              <a:gd name="T3" fmla="*/ 2147483647 h 83"/>
              <a:gd name="T4" fmla="*/ 0 w 45"/>
              <a:gd name="T5" fmla="*/ 2147483647 h 83"/>
              <a:gd name="T6" fmla="*/ 0 w 45"/>
              <a:gd name="T7" fmla="*/ 2147483647 h 83"/>
              <a:gd name="T8" fmla="*/ 0 w 45"/>
              <a:gd name="T9" fmla="*/ 2147483647 h 83"/>
              <a:gd name="T10" fmla="*/ 2147483647 w 45"/>
              <a:gd name="T11" fmla="*/ 2147483647 h 83"/>
              <a:gd name="T12" fmla="*/ 2147483647 w 45"/>
              <a:gd name="T13" fmla="*/ 2147483647 h 83"/>
              <a:gd name="T14" fmla="*/ 2147483647 w 45"/>
              <a:gd name="T15" fmla="*/ 2147483647 h 83"/>
              <a:gd name="T16" fmla="*/ 2147483647 w 45"/>
              <a:gd name="T17" fmla="*/ 2147483647 h 83"/>
              <a:gd name="T18" fmla="*/ 2147483647 w 45"/>
              <a:gd name="T19" fmla="*/ 2147483647 h 83"/>
              <a:gd name="T20" fmla="*/ 2147483647 w 45"/>
              <a:gd name="T21" fmla="*/ 2147483647 h 83"/>
              <a:gd name="T22" fmla="*/ 2147483647 w 45"/>
              <a:gd name="T23" fmla="*/ 2147483647 h 83"/>
              <a:gd name="T24" fmla="*/ 2147483647 w 45"/>
              <a:gd name="T25" fmla="*/ 2147483647 h 83"/>
              <a:gd name="T26" fmla="*/ 2147483647 w 45"/>
              <a:gd name="T27" fmla="*/ 2147483647 h 83"/>
              <a:gd name="T28" fmla="*/ 2147483647 w 45"/>
              <a:gd name="T29" fmla="*/ 2147483647 h 83"/>
              <a:gd name="T30" fmla="*/ 2147483647 w 45"/>
              <a:gd name="T31" fmla="*/ 2147483647 h 83"/>
              <a:gd name="T32" fmla="*/ 2147483647 w 45"/>
              <a:gd name="T33" fmla="*/ 2147483647 h 83"/>
              <a:gd name="T34" fmla="*/ 2147483647 w 45"/>
              <a:gd name="T35" fmla="*/ 2147483647 h 83"/>
              <a:gd name="T36" fmla="*/ 2147483647 w 45"/>
              <a:gd name="T37" fmla="*/ 0 h 83"/>
              <a:gd name="T38" fmla="*/ 2147483647 w 45"/>
              <a:gd name="T39" fmla="*/ 2147483647 h 83"/>
              <a:gd name="T40" fmla="*/ 2147483647 w 45"/>
              <a:gd name="T41" fmla="*/ 2147483647 h 83"/>
              <a:gd name="T42" fmla="*/ 2147483647 w 45"/>
              <a:gd name="T43" fmla="*/ 2147483647 h 83"/>
              <a:gd name="T44" fmla="*/ 2147483647 w 45"/>
              <a:gd name="T45" fmla="*/ 2147483647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5"/>
              <a:gd name="T70" fmla="*/ 0 h 83"/>
              <a:gd name="T71" fmla="*/ 45 w 45"/>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5" h="83">
                <a:moveTo>
                  <a:pt x="29" y="6"/>
                </a:moveTo>
                <a:lnTo>
                  <a:pt x="0" y="71"/>
                </a:lnTo>
                <a:lnTo>
                  <a:pt x="0" y="74"/>
                </a:lnTo>
                <a:lnTo>
                  <a:pt x="0" y="77"/>
                </a:lnTo>
                <a:lnTo>
                  <a:pt x="3" y="80"/>
                </a:lnTo>
                <a:lnTo>
                  <a:pt x="5" y="82"/>
                </a:lnTo>
                <a:lnTo>
                  <a:pt x="8" y="83"/>
                </a:lnTo>
                <a:lnTo>
                  <a:pt x="12" y="82"/>
                </a:lnTo>
                <a:lnTo>
                  <a:pt x="14" y="81"/>
                </a:lnTo>
                <a:lnTo>
                  <a:pt x="16" y="77"/>
                </a:lnTo>
                <a:lnTo>
                  <a:pt x="44" y="13"/>
                </a:lnTo>
                <a:lnTo>
                  <a:pt x="45" y="9"/>
                </a:lnTo>
                <a:lnTo>
                  <a:pt x="44" y="6"/>
                </a:lnTo>
                <a:lnTo>
                  <a:pt x="43" y="4"/>
                </a:lnTo>
                <a:lnTo>
                  <a:pt x="41" y="1"/>
                </a:lnTo>
                <a:lnTo>
                  <a:pt x="37" y="0"/>
                </a:lnTo>
                <a:lnTo>
                  <a:pt x="34" y="1"/>
                </a:lnTo>
                <a:lnTo>
                  <a:pt x="30" y="3"/>
                </a:lnTo>
                <a:lnTo>
                  <a:pt x="29" y="6"/>
                </a:lnTo>
                <a:close/>
              </a:path>
            </a:pathLst>
          </a:custGeom>
          <a:solidFill>
            <a:srgbClr val="BFFF7F"/>
          </a:solidFill>
          <a:ln w="9525">
            <a:noFill/>
            <a:round/>
            <a:headEnd/>
            <a:tailEnd/>
          </a:ln>
        </p:spPr>
        <p:txBody>
          <a:bodyPr/>
          <a:lstStyle/>
          <a:p>
            <a:endParaRPr lang="es-ES"/>
          </a:p>
        </p:txBody>
      </p:sp>
      <p:sp>
        <p:nvSpPr>
          <p:cNvPr id="67652" name="Freeform 68"/>
          <p:cNvSpPr>
            <a:spLocks/>
          </p:cNvSpPr>
          <p:nvPr/>
        </p:nvSpPr>
        <p:spPr bwMode="auto">
          <a:xfrm>
            <a:off x="1795463" y="3263900"/>
            <a:ext cx="79375" cy="58738"/>
          </a:xfrm>
          <a:custGeom>
            <a:avLst/>
            <a:gdLst>
              <a:gd name="T0" fmla="*/ 2147483647 w 100"/>
              <a:gd name="T1" fmla="*/ 2147483647 h 74"/>
              <a:gd name="T2" fmla="*/ 2147483647 w 100"/>
              <a:gd name="T3" fmla="*/ 2147483647 h 74"/>
              <a:gd name="T4" fmla="*/ 2147483647 w 100"/>
              <a:gd name="T5" fmla="*/ 2147483647 h 74"/>
              <a:gd name="T6" fmla="*/ 2147483647 w 100"/>
              <a:gd name="T7" fmla="*/ 2147483647 h 74"/>
              <a:gd name="T8" fmla="*/ 2147483647 w 100"/>
              <a:gd name="T9" fmla="*/ 2147483647 h 74"/>
              <a:gd name="T10" fmla="*/ 2147483647 w 100"/>
              <a:gd name="T11" fmla="*/ 2147483647 h 74"/>
              <a:gd name="T12" fmla="*/ 2147483647 w 100"/>
              <a:gd name="T13" fmla="*/ 2147483647 h 74"/>
              <a:gd name="T14" fmla="*/ 2147483647 w 100"/>
              <a:gd name="T15" fmla="*/ 2147483647 h 74"/>
              <a:gd name="T16" fmla="*/ 2147483647 w 100"/>
              <a:gd name="T17" fmla="*/ 0 h 74"/>
              <a:gd name="T18" fmla="*/ 2147483647 w 100"/>
              <a:gd name="T19" fmla="*/ 0 h 74"/>
              <a:gd name="T20" fmla="*/ 2147483647 w 100"/>
              <a:gd name="T21" fmla="*/ 2147483647 h 74"/>
              <a:gd name="T22" fmla="*/ 2147483647 w 100"/>
              <a:gd name="T23" fmla="*/ 2147483647 h 74"/>
              <a:gd name="T24" fmla="*/ 2147483647 w 100"/>
              <a:gd name="T25" fmla="*/ 2147483647 h 74"/>
              <a:gd name="T26" fmla="*/ 2147483647 w 100"/>
              <a:gd name="T27" fmla="*/ 2147483647 h 74"/>
              <a:gd name="T28" fmla="*/ 2147483647 w 100"/>
              <a:gd name="T29" fmla="*/ 2147483647 h 74"/>
              <a:gd name="T30" fmla="*/ 0 w 100"/>
              <a:gd name="T31" fmla="*/ 2147483647 h 74"/>
              <a:gd name="T32" fmla="*/ 0 w 100"/>
              <a:gd name="T33" fmla="*/ 2147483647 h 74"/>
              <a:gd name="T34" fmla="*/ 2147483647 w 100"/>
              <a:gd name="T35" fmla="*/ 2147483647 h 74"/>
              <a:gd name="T36" fmla="*/ 2147483647 w 100"/>
              <a:gd name="T37" fmla="*/ 2147483647 h 74"/>
              <a:gd name="T38" fmla="*/ 2147483647 w 100"/>
              <a:gd name="T39" fmla="*/ 2147483647 h 74"/>
              <a:gd name="T40" fmla="*/ 2147483647 w 100"/>
              <a:gd name="T41" fmla="*/ 2147483647 h 74"/>
              <a:gd name="T42" fmla="*/ 2147483647 w 100"/>
              <a:gd name="T43" fmla="*/ 2147483647 h 74"/>
              <a:gd name="T44" fmla="*/ 2147483647 w 100"/>
              <a:gd name="T45" fmla="*/ 2147483647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0"/>
              <a:gd name="T70" fmla="*/ 0 h 74"/>
              <a:gd name="T71" fmla="*/ 100 w 100"/>
              <a:gd name="T72" fmla="*/ 74 h 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0" h="74">
                <a:moveTo>
                  <a:pt x="17" y="73"/>
                </a:moveTo>
                <a:lnTo>
                  <a:pt x="96" y="21"/>
                </a:lnTo>
                <a:lnTo>
                  <a:pt x="99" y="18"/>
                </a:lnTo>
                <a:lnTo>
                  <a:pt x="100" y="14"/>
                </a:lnTo>
                <a:lnTo>
                  <a:pt x="100" y="10"/>
                </a:lnTo>
                <a:lnTo>
                  <a:pt x="99" y="6"/>
                </a:lnTo>
                <a:lnTo>
                  <a:pt x="96" y="3"/>
                </a:lnTo>
                <a:lnTo>
                  <a:pt x="92" y="0"/>
                </a:lnTo>
                <a:lnTo>
                  <a:pt x="88" y="0"/>
                </a:lnTo>
                <a:lnTo>
                  <a:pt x="84" y="3"/>
                </a:lnTo>
                <a:lnTo>
                  <a:pt x="5" y="55"/>
                </a:lnTo>
                <a:lnTo>
                  <a:pt x="3" y="58"/>
                </a:lnTo>
                <a:lnTo>
                  <a:pt x="0" y="61"/>
                </a:lnTo>
                <a:lnTo>
                  <a:pt x="0" y="66"/>
                </a:lnTo>
                <a:lnTo>
                  <a:pt x="3" y="69"/>
                </a:lnTo>
                <a:lnTo>
                  <a:pt x="6" y="73"/>
                </a:lnTo>
                <a:lnTo>
                  <a:pt x="9" y="74"/>
                </a:lnTo>
                <a:lnTo>
                  <a:pt x="13" y="74"/>
                </a:lnTo>
                <a:lnTo>
                  <a:pt x="17" y="73"/>
                </a:lnTo>
                <a:close/>
              </a:path>
            </a:pathLst>
          </a:custGeom>
          <a:solidFill>
            <a:srgbClr val="BFFF7F"/>
          </a:solidFill>
          <a:ln w="9525">
            <a:noFill/>
            <a:round/>
            <a:headEnd/>
            <a:tailEnd/>
          </a:ln>
        </p:spPr>
        <p:txBody>
          <a:bodyPr/>
          <a:lstStyle/>
          <a:p>
            <a:endParaRPr lang="es-ES"/>
          </a:p>
        </p:txBody>
      </p:sp>
      <p:sp>
        <p:nvSpPr>
          <p:cNvPr id="67653" name="Freeform 69"/>
          <p:cNvSpPr>
            <a:spLocks/>
          </p:cNvSpPr>
          <p:nvPr/>
        </p:nvSpPr>
        <p:spPr bwMode="auto">
          <a:xfrm>
            <a:off x="1616075" y="3011488"/>
            <a:ext cx="42863" cy="60325"/>
          </a:xfrm>
          <a:custGeom>
            <a:avLst/>
            <a:gdLst>
              <a:gd name="T0" fmla="*/ 2147483647 w 53"/>
              <a:gd name="T1" fmla="*/ 2147483647 h 77"/>
              <a:gd name="T2" fmla="*/ 2147483647 w 53"/>
              <a:gd name="T3" fmla="*/ 2147483647 h 77"/>
              <a:gd name="T4" fmla="*/ 2147483647 w 53"/>
              <a:gd name="T5" fmla="*/ 2147483647 h 77"/>
              <a:gd name="T6" fmla="*/ 2147483647 w 53"/>
              <a:gd name="T7" fmla="*/ 2147483647 h 77"/>
              <a:gd name="T8" fmla="*/ 2147483647 w 53"/>
              <a:gd name="T9" fmla="*/ 2147483647 h 77"/>
              <a:gd name="T10" fmla="*/ 2147483647 w 53"/>
              <a:gd name="T11" fmla="*/ 2147483647 h 77"/>
              <a:gd name="T12" fmla="*/ 2147483647 w 53"/>
              <a:gd name="T13" fmla="*/ 2147483647 h 77"/>
              <a:gd name="T14" fmla="*/ 2147483647 w 53"/>
              <a:gd name="T15" fmla="*/ 2147483647 h 77"/>
              <a:gd name="T16" fmla="*/ 2147483647 w 53"/>
              <a:gd name="T17" fmla="*/ 2147483647 h 77"/>
              <a:gd name="T18" fmla="*/ 2147483647 w 53"/>
              <a:gd name="T19" fmla="*/ 2147483647 h 77"/>
              <a:gd name="T20" fmla="*/ 2147483647 w 53"/>
              <a:gd name="T21" fmla="*/ 2147483647 h 77"/>
              <a:gd name="T22" fmla="*/ 2147483647 w 53"/>
              <a:gd name="T23" fmla="*/ 2147483647 h 77"/>
              <a:gd name="T24" fmla="*/ 2147483647 w 53"/>
              <a:gd name="T25" fmla="*/ 2147483647 h 77"/>
              <a:gd name="T26" fmla="*/ 2147483647 w 53"/>
              <a:gd name="T27" fmla="*/ 2147483647 h 77"/>
              <a:gd name="T28" fmla="*/ 2147483647 w 53"/>
              <a:gd name="T29" fmla="*/ 2147483647 h 77"/>
              <a:gd name="T30" fmla="*/ 2147483647 w 53"/>
              <a:gd name="T31" fmla="*/ 0 h 77"/>
              <a:gd name="T32" fmla="*/ 2147483647 w 53"/>
              <a:gd name="T33" fmla="*/ 0 h 77"/>
              <a:gd name="T34" fmla="*/ 2147483647 w 53"/>
              <a:gd name="T35" fmla="*/ 2147483647 h 77"/>
              <a:gd name="T36" fmla="*/ 2147483647 w 53"/>
              <a:gd name="T37" fmla="*/ 2147483647 h 77"/>
              <a:gd name="T38" fmla="*/ 0 w 53"/>
              <a:gd name="T39" fmla="*/ 2147483647 h 77"/>
              <a:gd name="T40" fmla="*/ 0 w 53"/>
              <a:gd name="T41" fmla="*/ 2147483647 h 77"/>
              <a:gd name="T42" fmla="*/ 2147483647 w 53"/>
              <a:gd name="T43" fmla="*/ 2147483647 h 77"/>
              <a:gd name="T44" fmla="*/ 2147483647 w 53"/>
              <a:gd name="T45" fmla="*/ 2147483647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77"/>
              <a:gd name="T71" fmla="*/ 53 w 53"/>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77">
                <a:moveTo>
                  <a:pt x="1" y="12"/>
                </a:moveTo>
                <a:lnTo>
                  <a:pt x="36" y="72"/>
                </a:lnTo>
                <a:lnTo>
                  <a:pt x="39" y="74"/>
                </a:lnTo>
                <a:lnTo>
                  <a:pt x="42" y="77"/>
                </a:lnTo>
                <a:lnTo>
                  <a:pt x="46" y="77"/>
                </a:lnTo>
                <a:lnTo>
                  <a:pt x="49" y="76"/>
                </a:lnTo>
                <a:lnTo>
                  <a:pt x="51" y="73"/>
                </a:lnTo>
                <a:lnTo>
                  <a:pt x="53" y="70"/>
                </a:lnTo>
                <a:lnTo>
                  <a:pt x="53" y="67"/>
                </a:lnTo>
                <a:lnTo>
                  <a:pt x="51" y="64"/>
                </a:lnTo>
                <a:lnTo>
                  <a:pt x="14" y="3"/>
                </a:lnTo>
                <a:lnTo>
                  <a:pt x="12" y="1"/>
                </a:lnTo>
                <a:lnTo>
                  <a:pt x="10" y="0"/>
                </a:lnTo>
                <a:lnTo>
                  <a:pt x="6" y="0"/>
                </a:lnTo>
                <a:lnTo>
                  <a:pt x="3" y="1"/>
                </a:lnTo>
                <a:lnTo>
                  <a:pt x="1" y="3"/>
                </a:lnTo>
                <a:lnTo>
                  <a:pt x="0" y="6"/>
                </a:lnTo>
                <a:lnTo>
                  <a:pt x="0" y="9"/>
                </a:lnTo>
                <a:lnTo>
                  <a:pt x="1" y="12"/>
                </a:lnTo>
                <a:close/>
              </a:path>
            </a:pathLst>
          </a:custGeom>
          <a:solidFill>
            <a:srgbClr val="BFFF7F"/>
          </a:solidFill>
          <a:ln w="9525">
            <a:noFill/>
            <a:round/>
            <a:headEnd/>
            <a:tailEnd/>
          </a:ln>
        </p:spPr>
        <p:txBody>
          <a:bodyPr/>
          <a:lstStyle/>
          <a:p>
            <a:endParaRPr lang="es-ES"/>
          </a:p>
        </p:txBody>
      </p:sp>
      <p:sp>
        <p:nvSpPr>
          <p:cNvPr id="67654" name="Freeform 70"/>
          <p:cNvSpPr>
            <a:spLocks/>
          </p:cNvSpPr>
          <p:nvPr/>
        </p:nvSpPr>
        <p:spPr bwMode="auto">
          <a:xfrm>
            <a:off x="1711325" y="2967038"/>
            <a:ext cx="36513" cy="63500"/>
          </a:xfrm>
          <a:custGeom>
            <a:avLst/>
            <a:gdLst>
              <a:gd name="T0" fmla="*/ 2147483647 w 46"/>
              <a:gd name="T1" fmla="*/ 2147483647 h 82"/>
              <a:gd name="T2" fmla="*/ 2147483647 w 46"/>
              <a:gd name="T3" fmla="*/ 2147483647 h 82"/>
              <a:gd name="T4" fmla="*/ 2147483647 w 46"/>
              <a:gd name="T5" fmla="*/ 2147483647 h 82"/>
              <a:gd name="T6" fmla="*/ 0 w 46"/>
              <a:gd name="T7" fmla="*/ 2147483647 h 82"/>
              <a:gd name="T8" fmla="*/ 2147483647 w 46"/>
              <a:gd name="T9" fmla="*/ 2147483647 h 82"/>
              <a:gd name="T10" fmla="*/ 2147483647 w 46"/>
              <a:gd name="T11" fmla="*/ 2147483647 h 82"/>
              <a:gd name="T12" fmla="*/ 2147483647 w 46"/>
              <a:gd name="T13" fmla="*/ 2147483647 h 82"/>
              <a:gd name="T14" fmla="*/ 2147483647 w 46"/>
              <a:gd name="T15" fmla="*/ 2147483647 h 82"/>
              <a:gd name="T16" fmla="*/ 2147483647 w 46"/>
              <a:gd name="T17" fmla="*/ 2147483647 h 82"/>
              <a:gd name="T18" fmla="*/ 2147483647 w 46"/>
              <a:gd name="T19" fmla="*/ 2147483647 h 82"/>
              <a:gd name="T20" fmla="*/ 2147483647 w 46"/>
              <a:gd name="T21" fmla="*/ 2147483647 h 82"/>
              <a:gd name="T22" fmla="*/ 2147483647 w 46"/>
              <a:gd name="T23" fmla="*/ 2147483647 h 82"/>
              <a:gd name="T24" fmla="*/ 2147483647 w 46"/>
              <a:gd name="T25" fmla="*/ 2147483647 h 82"/>
              <a:gd name="T26" fmla="*/ 2147483647 w 46"/>
              <a:gd name="T27" fmla="*/ 2147483647 h 82"/>
              <a:gd name="T28" fmla="*/ 2147483647 w 46"/>
              <a:gd name="T29" fmla="*/ 2147483647 h 82"/>
              <a:gd name="T30" fmla="*/ 2147483647 w 46"/>
              <a:gd name="T31" fmla="*/ 2147483647 h 82"/>
              <a:gd name="T32" fmla="*/ 2147483647 w 46"/>
              <a:gd name="T33" fmla="*/ 2147483647 h 82"/>
              <a:gd name="T34" fmla="*/ 2147483647 w 46"/>
              <a:gd name="T35" fmla="*/ 2147483647 h 82"/>
              <a:gd name="T36" fmla="*/ 2147483647 w 46"/>
              <a:gd name="T37" fmla="*/ 0 h 82"/>
              <a:gd name="T38" fmla="*/ 2147483647 w 46"/>
              <a:gd name="T39" fmla="*/ 2147483647 h 82"/>
              <a:gd name="T40" fmla="*/ 2147483647 w 46"/>
              <a:gd name="T41" fmla="*/ 2147483647 h 82"/>
              <a:gd name="T42" fmla="*/ 2147483647 w 46"/>
              <a:gd name="T43" fmla="*/ 2147483647 h 82"/>
              <a:gd name="T44" fmla="*/ 2147483647 w 46"/>
              <a:gd name="T45" fmla="*/ 2147483647 h 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2"/>
              <a:gd name="T71" fmla="*/ 46 w 46"/>
              <a:gd name="T72" fmla="*/ 82 h 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2">
                <a:moveTo>
                  <a:pt x="29" y="6"/>
                </a:moveTo>
                <a:lnTo>
                  <a:pt x="2" y="70"/>
                </a:lnTo>
                <a:lnTo>
                  <a:pt x="0" y="74"/>
                </a:lnTo>
                <a:lnTo>
                  <a:pt x="2" y="76"/>
                </a:lnTo>
                <a:lnTo>
                  <a:pt x="3" y="80"/>
                </a:lnTo>
                <a:lnTo>
                  <a:pt x="6" y="82"/>
                </a:lnTo>
                <a:lnTo>
                  <a:pt x="10" y="82"/>
                </a:lnTo>
                <a:lnTo>
                  <a:pt x="13" y="81"/>
                </a:lnTo>
                <a:lnTo>
                  <a:pt x="15" y="80"/>
                </a:lnTo>
                <a:lnTo>
                  <a:pt x="18" y="77"/>
                </a:lnTo>
                <a:lnTo>
                  <a:pt x="45" y="12"/>
                </a:lnTo>
                <a:lnTo>
                  <a:pt x="46" y="8"/>
                </a:lnTo>
                <a:lnTo>
                  <a:pt x="45" y="6"/>
                </a:lnTo>
                <a:lnTo>
                  <a:pt x="44" y="2"/>
                </a:lnTo>
                <a:lnTo>
                  <a:pt x="41" y="1"/>
                </a:lnTo>
                <a:lnTo>
                  <a:pt x="37" y="0"/>
                </a:lnTo>
                <a:lnTo>
                  <a:pt x="34" y="1"/>
                </a:lnTo>
                <a:lnTo>
                  <a:pt x="31" y="2"/>
                </a:lnTo>
                <a:lnTo>
                  <a:pt x="29" y="6"/>
                </a:lnTo>
                <a:close/>
              </a:path>
            </a:pathLst>
          </a:custGeom>
          <a:solidFill>
            <a:srgbClr val="BFFF7F"/>
          </a:solidFill>
          <a:ln w="9525">
            <a:noFill/>
            <a:round/>
            <a:headEnd/>
            <a:tailEnd/>
          </a:ln>
        </p:spPr>
        <p:txBody>
          <a:bodyPr/>
          <a:lstStyle/>
          <a:p>
            <a:endParaRPr lang="es-ES"/>
          </a:p>
        </p:txBody>
      </p:sp>
      <p:sp>
        <p:nvSpPr>
          <p:cNvPr id="67655" name="Freeform 71"/>
          <p:cNvSpPr>
            <a:spLocks/>
          </p:cNvSpPr>
          <p:nvPr/>
        </p:nvSpPr>
        <p:spPr bwMode="auto">
          <a:xfrm>
            <a:off x="1685925" y="3078163"/>
            <a:ext cx="79375" cy="58737"/>
          </a:xfrm>
          <a:custGeom>
            <a:avLst/>
            <a:gdLst>
              <a:gd name="T0" fmla="*/ 2147483647 w 99"/>
              <a:gd name="T1" fmla="*/ 2147483647 h 73"/>
              <a:gd name="T2" fmla="*/ 2147483647 w 99"/>
              <a:gd name="T3" fmla="*/ 2147483647 h 73"/>
              <a:gd name="T4" fmla="*/ 2147483647 w 99"/>
              <a:gd name="T5" fmla="*/ 2147483647 h 73"/>
              <a:gd name="T6" fmla="*/ 2147483647 w 99"/>
              <a:gd name="T7" fmla="*/ 2147483647 h 73"/>
              <a:gd name="T8" fmla="*/ 2147483647 w 99"/>
              <a:gd name="T9" fmla="*/ 2147483647 h 73"/>
              <a:gd name="T10" fmla="*/ 2147483647 w 99"/>
              <a:gd name="T11" fmla="*/ 2147483647 h 73"/>
              <a:gd name="T12" fmla="*/ 2147483647 w 99"/>
              <a:gd name="T13" fmla="*/ 2147483647 h 73"/>
              <a:gd name="T14" fmla="*/ 2147483647 w 99"/>
              <a:gd name="T15" fmla="*/ 2147483647 h 73"/>
              <a:gd name="T16" fmla="*/ 2147483647 w 99"/>
              <a:gd name="T17" fmla="*/ 0 h 73"/>
              <a:gd name="T18" fmla="*/ 2147483647 w 99"/>
              <a:gd name="T19" fmla="*/ 0 h 73"/>
              <a:gd name="T20" fmla="*/ 2147483647 w 99"/>
              <a:gd name="T21" fmla="*/ 2147483647 h 73"/>
              <a:gd name="T22" fmla="*/ 2147483647 w 99"/>
              <a:gd name="T23" fmla="*/ 2147483647 h 73"/>
              <a:gd name="T24" fmla="*/ 2147483647 w 99"/>
              <a:gd name="T25" fmla="*/ 2147483647 h 73"/>
              <a:gd name="T26" fmla="*/ 2147483647 w 99"/>
              <a:gd name="T27" fmla="*/ 2147483647 h 73"/>
              <a:gd name="T28" fmla="*/ 2147483647 w 99"/>
              <a:gd name="T29" fmla="*/ 2147483647 h 73"/>
              <a:gd name="T30" fmla="*/ 0 w 99"/>
              <a:gd name="T31" fmla="*/ 2147483647 h 73"/>
              <a:gd name="T32" fmla="*/ 0 w 99"/>
              <a:gd name="T33" fmla="*/ 2147483647 h 73"/>
              <a:gd name="T34" fmla="*/ 2147483647 w 99"/>
              <a:gd name="T35" fmla="*/ 2147483647 h 73"/>
              <a:gd name="T36" fmla="*/ 2147483647 w 99"/>
              <a:gd name="T37" fmla="*/ 2147483647 h 73"/>
              <a:gd name="T38" fmla="*/ 2147483647 w 99"/>
              <a:gd name="T39" fmla="*/ 2147483647 h 73"/>
              <a:gd name="T40" fmla="*/ 2147483647 w 99"/>
              <a:gd name="T41" fmla="*/ 2147483647 h 73"/>
              <a:gd name="T42" fmla="*/ 2147483647 w 99"/>
              <a:gd name="T43" fmla="*/ 2147483647 h 73"/>
              <a:gd name="T44" fmla="*/ 2147483647 w 99"/>
              <a:gd name="T45" fmla="*/ 2147483647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9"/>
              <a:gd name="T70" fmla="*/ 0 h 73"/>
              <a:gd name="T71" fmla="*/ 99 w 99"/>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9" h="73">
                <a:moveTo>
                  <a:pt x="16" y="72"/>
                </a:moveTo>
                <a:lnTo>
                  <a:pt x="95" y="20"/>
                </a:lnTo>
                <a:lnTo>
                  <a:pt x="98" y="17"/>
                </a:lnTo>
                <a:lnTo>
                  <a:pt x="99" y="14"/>
                </a:lnTo>
                <a:lnTo>
                  <a:pt x="99" y="9"/>
                </a:lnTo>
                <a:lnTo>
                  <a:pt x="98" y="5"/>
                </a:lnTo>
                <a:lnTo>
                  <a:pt x="95" y="2"/>
                </a:lnTo>
                <a:lnTo>
                  <a:pt x="91" y="0"/>
                </a:lnTo>
                <a:lnTo>
                  <a:pt x="87" y="0"/>
                </a:lnTo>
                <a:lnTo>
                  <a:pt x="83" y="2"/>
                </a:lnTo>
                <a:lnTo>
                  <a:pt x="5" y="54"/>
                </a:lnTo>
                <a:lnTo>
                  <a:pt x="1" y="57"/>
                </a:lnTo>
                <a:lnTo>
                  <a:pt x="0" y="61"/>
                </a:lnTo>
                <a:lnTo>
                  <a:pt x="0" y="65"/>
                </a:lnTo>
                <a:lnTo>
                  <a:pt x="1" y="69"/>
                </a:lnTo>
                <a:lnTo>
                  <a:pt x="5" y="72"/>
                </a:lnTo>
                <a:lnTo>
                  <a:pt x="8" y="73"/>
                </a:lnTo>
                <a:lnTo>
                  <a:pt x="13" y="73"/>
                </a:lnTo>
                <a:lnTo>
                  <a:pt x="16" y="72"/>
                </a:lnTo>
                <a:close/>
              </a:path>
            </a:pathLst>
          </a:custGeom>
          <a:solidFill>
            <a:srgbClr val="BFFF7F"/>
          </a:solidFill>
          <a:ln w="9525">
            <a:noFill/>
            <a:round/>
            <a:headEnd/>
            <a:tailEnd/>
          </a:ln>
        </p:spPr>
        <p:txBody>
          <a:bodyPr/>
          <a:lstStyle/>
          <a:p>
            <a:endParaRPr lang="es-ES"/>
          </a:p>
        </p:txBody>
      </p:sp>
      <p:sp>
        <p:nvSpPr>
          <p:cNvPr id="67656" name="Freeform 72"/>
          <p:cNvSpPr>
            <a:spLocks/>
          </p:cNvSpPr>
          <p:nvPr/>
        </p:nvSpPr>
        <p:spPr bwMode="auto">
          <a:xfrm>
            <a:off x="1317625" y="3048000"/>
            <a:ext cx="53975" cy="52388"/>
          </a:xfrm>
          <a:custGeom>
            <a:avLst/>
            <a:gdLst>
              <a:gd name="T0" fmla="*/ 2147483647 w 68"/>
              <a:gd name="T1" fmla="*/ 2147483647 h 65"/>
              <a:gd name="T2" fmla="*/ 2147483647 w 68"/>
              <a:gd name="T3" fmla="*/ 2147483647 h 65"/>
              <a:gd name="T4" fmla="*/ 2147483647 w 68"/>
              <a:gd name="T5" fmla="*/ 2147483647 h 65"/>
              <a:gd name="T6" fmla="*/ 2147483647 w 68"/>
              <a:gd name="T7" fmla="*/ 2147483647 h 65"/>
              <a:gd name="T8" fmla="*/ 2147483647 w 68"/>
              <a:gd name="T9" fmla="*/ 2147483647 h 65"/>
              <a:gd name="T10" fmla="*/ 2147483647 w 68"/>
              <a:gd name="T11" fmla="*/ 2147483647 h 65"/>
              <a:gd name="T12" fmla="*/ 2147483647 w 68"/>
              <a:gd name="T13" fmla="*/ 2147483647 h 65"/>
              <a:gd name="T14" fmla="*/ 2147483647 w 68"/>
              <a:gd name="T15" fmla="*/ 2147483647 h 65"/>
              <a:gd name="T16" fmla="*/ 2147483647 w 68"/>
              <a:gd name="T17" fmla="*/ 2147483647 h 65"/>
              <a:gd name="T18" fmla="*/ 2147483647 w 68"/>
              <a:gd name="T19" fmla="*/ 2147483647 h 65"/>
              <a:gd name="T20" fmla="*/ 2147483647 w 68"/>
              <a:gd name="T21" fmla="*/ 2147483647 h 65"/>
              <a:gd name="T22" fmla="*/ 2147483647 w 68"/>
              <a:gd name="T23" fmla="*/ 2147483647 h 65"/>
              <a:gd name="T24" fmla="*/ 2147483647 w 68"/>
              <a:gd name="T25" fmla="*/ 2147483647 h 65"/>
              <a:gd name="T26" fmla="*/ 2147483647 w 68"/>
              <a:gd name="T27" fmla="*/ 2147483647 h 65"/>
              <a:gd name="T28" fmla="*/ 2147483647 w 68"/>
              <a:gd name="T29" fmla="*/ 0 h 65"/>
              <a:gd name="T30" fmla="*/ 2147483647 w 68"/>
              <a:gd name="T31" fmla="*/ 0 h 65"/>
              <a:gd name="T32" fmla="*/ 2147483647 w 68"/>
              <a:gd name="T33" fmla="*/ 0 h 65"/>
              <a:gd name="T34" fmla="*/ 2147483647 w 68"/>
              <a:gd name="T35" fmla="*/ 2147483647 h 65"/>
              <a:gd name="T36" fmla="*/ 0 w 68"/>
              <a:gd name="T37" fmla="*/ 2147483647 h 65"/>
              <a:gd name="T38" fmla="*/ 0 w 68"/>
              <a:gd name="T39" fmla="*/ 2147483647 h 65"/>
              <a:gd name="T40" fmla="*/ 0 w 68"/>
              <a:gd name="T41" fmla="*/ 2147483647 h 65"/>
              <a:gd name="T42" fmla="*/ 2147483647 w 68"/>
              <a:gd name="T43" fmla="*/ 2147483647 h 65"/>
              <a:gd name="T44" fmla="*/ 2147483647 w 68"/>
              <a:gd name="T45" fmla="*/ 2147483647 h 6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8"/>
              <a:gd name="T70" fmla="*/ 0 h 65"/>
              <a:gd name="T71" fmla="*/ 68 w 68"/>
              <a:gd name="T72" fmla="*/ 65 h 6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8" h="65">
                <a:moveTo>
                  <a:pt x="2" y="13"/>
                </a:moveTo>
                <a:lnTo>
                  <a:pt x="54" y="63"/>
                </a:lnTo>
                <a:lnTo>
                  <a:pt x="56" y="65"/>
                </a:lnTo>
                <a:lnTo>
                  <a:pt x="60" y="65"/>
                </a:lnTo>
                <a:lnTo>
                  <a:pt x="63" y="64"/>
                </a:lnTo>
                <a:lnTo>
                  <a:pt x="65" y="62"/>
                </a:lnTo>
                <a:lnTo>
                  <a:pt x="68" y="59"/>
                </a:lnTo>
                <a:lnTo>
                  <a:pt x="68" y="56"/>
                </a:lnTo>
                <a:lnTo>
                  <a:pt x="68" y="53"/>
                </a:lnTo>
                <a:lnTo>
                  <a:pt x="65" y="50"/>
                </a:lnTo>
                <a:lnTo>
                  <a:pt x="15" y="2"/>
                </a:lnTo>
                <a:lnTo>
                  <a:pt x="11" y="0"/>
                </a:lnTo>
                <a:lnTo>
                  <a:pt x="9" y="0"/>
                </a:lnTo>
                <a:lnTo>
                  <a:pt x="5" y="0"/>
                </a:lnTo>
                <a:lnTo>
                  <a:pt x="2" y="2"/>
                </a:lnTo>
                <a:lnTo>
                  <a:pt x="0" y="5"/>
                </a:lnTo>
                <a:lnTo>
                  <a:pt x="0" y="8"/>
                </a:lnTo>
                <a:lnTo>
                  <a:pt x="0" y="11"/>
                </a:lnTo>
                <a:lnTo>
                  <a:pt x="2" y="13"/>
                </a:lnTo>
                <a:close/>
              </a:path>
            </a:pathLst>
          </a:custGeom>
          <a:solidFill>
            <a:srgbClr val="BFFF7F"/>
          </a:solidFill>
          <a:ln w="9525">
            <a:noFill/>
            <a:round/>
            <a:headEnd/>
            <a:tailEnd/>
          </a:ln>
        </p:spPr>
        <p:txBody>
          <a:bodyPr/>
          <a:lstStyle/>
          <a:p>
            <a:endParaRPr lang="es-ES"/>
          </a:p>
        </p:txBody>
      </p:sp>
      <p:sp>
        <p:nvSpPr>
          <p:cNvPr id="67657" name="Freeform 73"/>
          <p:cNvSpPr>
            <a:spLocks/>
          </p:cNvSpPr>
          <p:nvPr/>
        </p:nvSpPr>
        <p:spPr bwMode="auto">
          <a:xfrm>
            <a:off x="1411288" y="2973388"/>
            <a:ext cx="22225" cy="68262"/>
          </a:xfrm>
          <a:custGeom>
            <a:avLst/>
            <a:gdLst>
              <a:gd name="T0" fmla="*/ 2147483647 w 28"/>
              <a:gd name="T1" fmla="*/ 2147483647 h 87"/>
              <a:gd name="T2" fmla="*/ 0 w 28"/>
              <a:gd name="T3" fmla="*/ 2147483647 h 87"/>
              <a:gd name="T4" fmla="*/ 0 w 28"/>
              <a:gd name="T5" fmla="*/ 2147483647 h 87"/>
              <a:gd name="T6" fmla="*/ 0 w 28"/>
              <a:gd name="T7" fmla="*/ 2147483647 h 87"/>
              <a:gd name="T8" fmla="*/ 2147483647 w 28"/>
              <a:gd name="T9" fmla="*/ 2147483647 h 87"/>
              <a:gd name="T10" fmla="*/ 2147483647 w 28"/>
              <a:gd name="T11" fmla="*/ 2147483647 h 87"/>
              <a:gd name="T12" fmla="*/ 2147483647 w 28"/>
              <a:gd name="T13" fmla="*/ 2147483647 h 87"/>
              <a:gd name="T14" fmla="*/ 2147483647 w 28"/>
              <a:gd name="T15" fmla="*/ 2147483647 h 87"/>
              <a:gd name="T16" fmla="*/ 2147483647 w 28"/>
              <a:gd name="T17" fmla="*/ 2147483647 h 87"/>
              <a:gd name="T18" fmla="*/ 2147483647 w 28"/>
              <a:gd name="T19" fmla="*/ 2147483647 h 87"/>
              <a:gd name="T20" fmla="*/ 2147483647 w 28"/>
              <a:gd name="T21" fmla="*/ 2147483647 h 87"/>
              <a:gd name="T22" fmla="*/ 2147483647 w 28"/>
              <a:gd name="T23" fmla="*/ 2147483647 h 87"/>
              <a:gd name="T24" fmla="*/ 2147483647 w 28"/>
              <a:gd name="T25" fmla="*/ 2147483647 h 87"/>
              <a:gd name="T26" fmla="*/ 2147483647 w 28"/>
              <a:gd name="T27" fmla="*/ 2147483647 h 87"/>
              <a:gd name="T28" fmla="*/ 2147483647 w 28"/>
              <a:gd name="T29" fmla="*/ 2147483647 h 87"/>
              <a:gd name="T30" fmla="*/ 2147483647 w 28"/>
              <a:gd name="T31" fmla="*/ 2147483647 h 87"/>
              <a:gd name="T32" fmla="*/ 2147483647 w 28"/>
              <a:gd name="T33" fmla="*/ 2147483647 h 87"/>
              <a:gd name="T34" fmla="*/ 2147483647 w 28"/>
              <a:gd name="T35" fmla="*/ 0 h 87"/>
              <a:gd name="T36" fmla="*/ 2147483647 w 28"/>
              <a:gd name="T37" fmla="*/ 0 h 87"/>
              <a:gd name="T38" fmla="*/ 2147483647 w 28"/>
              <a:gd name="T39" fmla="*/ 2147483647 h 87"/>
              <a:gd name="T40" fmla="*/ 2147483647 w 28"/>
              <a:gd name="T41" fmla="*/ 2147483647 h 87"/>
              <a:gd name="T42" fmla="*/ 2147483647 w 28"/>
              <a:gd name="T43" fmla="*/ 2147483647 h 87"/>
              <a:gd name="T44" fmla="*/ 2147483647 w 28"/>
              <a:gd name="T45" fmla="*/ 2147483647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
              <a:gd name="T70" fmla="*/ 0 h 87"/>
              <a:gd name="T71" fmla="*/ 28 w 28"/>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 h="87">
                <a:moveTo>
                  <a:pt x="11" y="7"/>
                </a:moveTo>
                <a:lnTo>
                  <a:pt x="0" y="77"/>
                </a:lnTo>
                <a:lnTo>
                  <a:pt x="0" y="81"/>
                </a:lnTo>
                <a:lnTo>
                  <a:pt x="3" y="83"/>
                </a:lnTo>
                <a:lnTo>
                  <a:pt x="5" y="86"/>
                </a:lnTo>
                <a:lnTo>
                  <a:pt x="8" y="87"/>
                </a:lnTo>
                <a:lnTo>
                  <a:pt x="12" y="87"/>
                </a:lnTo>
                <a:lnTo>
                  <a:pt x="14" y="86"/>
                </a:lnTo>
                <a:lnTo>
                  <a:pt x="17" y="83"/>
                </a:lnTo>
                <a:lnTo>
                  <a:pt x="18" y="80"/>
                </a:lnTo>
                <a:lnTo>
                  <a:pt x="28" y="10"/>
                </a:lnTo>
                <a:lnTo>
                  <a:pt x="28" y="6"/>
                </a:lnTo>
                <a:lnTo>
                  <a:pt x="26" y="3"/>
                </a:lnTo>
                <a:lnTo>
                  <a:pt x="23" y="1"/>
                </a:lnTo>
                <a:lnTo>
                  <a:pt x="20" y="0"/>
                </a:lnTo>
                <a:lnTo>
                  <a:pt x="17" y="0"/>
                </a:lnTo>
                <a:lnTo>
                  <a:pt x="14" y="1"/>
                </a:lnTo>
                <a:lnTo>
                  <a:pt x="12" y="4"/>
                </a:lnTo>
                <a:lnTo>
                  <a:pt x="11" y="7"/>
                </a:lnTo>
                <a:close/>
              </a:path>
            </a:pathLst>
          </a:custGeom>
          <a:solidFill>
            <a:srgbClr val="BFFF7F"/>
          </a:solidFill>
          <a:ln w="9525">
            <a:noFill/>
            <a:round/>
            <a:headEnd/>
            <a:tailEnd/>
          </a:ln>
        </p:spPr>
        <p:txBody>
          <a:bodyPr/>
          <a:lstStyle/>
          <a:p>
            <a:endParaRPr lang="es-ES"/>
          </a:p>
        </p:txBody>
      </p:sp>
      <p:sp>
        <p:nvSpPr>
          <p:cNvPr id="67658" name="Freeform 74"/>
          <p:cNvSpPr>
            <a:spLocks/>
          </p:cNvSpPr>
          <p:nvPr/>
        </p:nvSpPr>
        <p:spPr bwMode="auto">
          <a:xfrm>
            <a:off x="1412875" y="3078163"/>
            <a:ext cx="66675" cy="73025"/>
          </a:xfrm>
          <a:custGeom>
            <a:avLst/>
            <a:gdLst>
              <a:gd name="T0" fmla="*/ 2147483647 w 84"/>
              <a:gd name="T1" fmla="*/ 2147483647 h 93"/>
              <a:gd name="T2" fmla="*/ 2147483647 w 84"/>
              <a:gd name="T3" fmla="*/ 2147483647 h 93"/>
              <a:gd name="T4" fmla="*/ 2147483647 w 84"/>
              <a:gd name="T5" fmla="*/ 2147483647 h 93"/>
              <a:gd name="T6" fmla="*/ 2147483647 w 84"/>
              <a:gd name="T7" fmla="*/ 2147483647 h 93"/>
              <a:gd name="T8" fmla="*/ 2147483647 w 84"/>
              <a:gd name="T9" fmla="*/ 2147483647 h 93"/>
              <a:gd name="T10" fmla="*/ 2147483647 w 84"/>
              <a:gd name="T11" fmla="*/ 2147483647 h 93"/>
              <a:gd name="T12" fmla="*/ 2147483647 w 84"/>
              <a:gd name="T13" fmla="*/ 2147483647 h 93"/>
              <a:gd name="T14" fmla="*/ 2147483647 w 84"/>
              <a:gd name="T15" fmla="*/ 2147483647 h 93"/>
              <a:gd name="T16" fmla="*/ 2147483647 w 84"/>
              <a:gd name="T17" fmla="*/ 0 h 93"/>
              <a:gd name="T18" fmla="*/ 2147483647 w 84"/>
              <a:gd name="T19" fmla="*/ 2147483647 h 93"/>
              <a:gd name="T20" fmla="*/ 2147483647 w 84"/>
              <a:gd name="T21" fmla="*/ 2147483647 h 93"/>
              <a:gd name="T22" fmla="*/ 2147483647 w 84"/>
              <a:gd name="T23" fmla="*/ 2147483647 h 93"/>
              <a:gd name="T24" fmla="*/ 2147483647 w 84"/>
              <a:gd name="T25" fmla="*/ 2147483647 h 93"/>
              <a:gd name="T26" fmla="*/ 2147483647 w 84"/>
              <a:gd name="T27" fmla="*/ 2147483647 h 93"/>
              <a:gd name="T28" fmla="*/ 0 w 84"/>
              <a:gd name="T29" fmla="*/ 2147483647 h 93"/>
              <a:gd name="T30" fmla="*/ 0 w 84"/>
              <a:gd name="T31" fmla="*/ 2147483647 h 93"/>
              <a:gd name="T32" fmla="*/ 2147483647 w 84"/>
              <a:gd name="T33" fmla="*/ 2147483647 h 93"/>
              <a:gd name="T34" fmla="*/ 2147483647 w 84"/>
              <a:gd name="T35" fmla="*/ 2147483647 h 93"/>
              <a:gd name="T36" fmla="*/ 2147483647 w 84"/>
              <a:gd name="T37" fmla="*/ 2147483647 h 93"/>
              <a:gd name="T38" fmla="*/ 2147483647 w 84"/>
              <a:gd name="T39" fmla="*/ 2147483647 h 93"/>
              <a:gd name="T40" fmla="*/ 2147483647 w 84"/>
              <a:gd name="T41" fmla="*/ 2147483647 h 93"/>
              <a:gd name="T42" fmla="*/ 2147483647 w 84"/>
              <a:gd name="T43" fmla="*/ 2147483647 h 93"/>
              <a:gd name="T44" fmla="*/ 2147483647 w 84"/>
              <a:gd name="T45" fmla="*/ 2147483647 h 9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4"/>
              <a:gd name="T70" fmla="*/ 0 h 93"/>
              <a:gd name="T71" fmla="*/ 84 w 84"/>
              <a:gd name="T72" fmla="*/ 93 h 9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4" h="93">
                <a:moveTo>
                  <a:pt x="18" y="89"/>
                </a:moveTo>
                <a:lnTo>
                  <a:pt x="80" y="18"/>
                </a:lnTo>
                <a:lnTo>
                  <a:pt x="83" y="15"/>
                </a:lnTo>
                <a:lnTo>
                  <a:pt x="84" y="10"/>
                </a:lnTo>
                <a:lnTo>
                  <a:pt x="83" y="6"/>
                </a:lnTo>
                <a:lnTo>
                  <a:pt x="80" y="3"/>
                </a:lnTo>
                <a:lnTo>
                  <a:pt x="77" y="1"/>
                </a:lnTo>
                <a:lnTo>
                  <a:pt x="72" y="0"/>
                </a:lnTo>
                <a:lnTo>
                  <a:pt x="68" y="2"/>
                </a:lnTo>
                <a:lnTo>
                  <a:pt x="64" y="4"/>
                </a:lnTo>
                <a:lnTo>
                  <a:pt x="2" y="74"/>
                </a:lnTo>
                <a:lnTo>
                  <a:pt x="0" y="78"/>
                </a:lnTo>
                <a:lnTo>
                  <a:pt x="0" y="83"/>
                </a:lnTo>
                <a:lnTo>
                  <a:pt x="1" y="86"/>
                </a:lnTo>
                <a:lnTo>
                  <a:pt x="3" y="89"/>
                </a:lnTo>
                <a:lnTo>
                  <a:pt x="7" y="92"/>
                </a:lnTo>
                <a:lnTo>
                  <a:pt x="11" y="93"/>
                </a:lnTo>
                <a:lnTo>
                  <a:pt x="15" y="92"/>
                </a:lnTo>
                <a:lnTo>
                  <a:pt x="18" y="89"/>
                </a:lnTo>
                <a:close/>
              </a:path>
            </a:pathLst>
          </a:custGeom>
          <a:solidFill>
            <a:srgbClr val="BFFF7F"/>
          </a:solidFill>
          <a:ln w="9525">
            <a:noFill/>
            <a:round/>
            <a:headEnd/>
            <a:tailEnd/>
          </a:ln>
        </p:spPr>
        <p:txBody>
          <a:bodyPr/>
          <a:lstStyle/>
          <a:p>
            <a:endParaRPr lang="es-ES"/>
          </a:p>
        </p:txBody>
      </p:sp>
      <p:sp>
        <p:nvSpPr>
          <p:cNvPr id="67659" name="Freeform 75"/>
          <p:cNvSpPr>
            <a:spLocks/>
          </p:cNvSpPr>
          <p:nvPr/>
        </p:nvSpPr>
        <p:spPr bwMode="auto">
          <a:xfrm>
            <a:off x="1447800" y="3157538"/>
            <a:ext cx="41275" cy="61912"/>
          </a:xfrm>
          <a:custGeom>
            <a:avLst/>
            <a:gdLst>
              <a:gd name="T0" fmla="*/ 2147483647 w 53"/>
              <a:gd name="T1" fmla="*/ 2147483647 h 77"/>
              <a:gd name="T2" fmla="*/ 2147483647 w 53"/>
              <a:gd name="T3" fmla="*/ 2147483647 h 77"/>
              <a:gd name="T4" fmla="*/ 2147483647 w 53"/>
              <a:gd name="T5" fmla="*/ 2147483647 h 77"/>
              <a:gd name="T6" fmla="*/ 2147483647 w 53"/>
              <a:gd name="T7" fmla="*/ 2147483647 h 77"/>
              <a:gd name="T8" fmla="*/ 2147483647 w 53"/>
              <a:gd name="T9" fmla="*/ 2147483647 h 77"/>
              <a:gd name="T10" fmla="*/ 2147483647 w 53"/>
              <a:gd name="T11" fmla="*/ 2147483647 h 77"/>
              <a:gd name="T12" fmla="*/ 2147483647 w 53"/>
              <a:gd name="T13" fmla="*/ 2147483647 h 77"/>
              <a:gd name="T14" fmla="*/ 2147483647 w 53"/>
              <a:gd name="T15" fmla="*/ 2147483647 h 77"/>
              <a:gd name="T16" fmla="*/ 2147483647 w 53"/>
              <a:gd name="T17" fmla="*/ 2147483647 h 77"/>
              <a:gd name="T18" fmla="*/ 2147483647 w 53"/>
              <a:gd name="T19" fmla="*/ 2147483647 h 77"/>
              <a:gd name="T20" fmla="*/ 2147483647 w 53"/>
              <a:gd name="T21" fmla="*/ 2147483647 h 77"/>
              <a:gd name="T22" fmla="*/ 2147483647 w 53"/>
              <a:gd name="T23" fmla="*/ 2147483647 h 77"/>
              <a:gd name="T24" fmla="*/ 2147483647 w 53"/>
              <a:gd name="T25" fmla="*/ 2147483647 h 77"/>
              <a:gd name="T26" fmla="*/ 2147483647 w 53"/>
              <a:gd name="T27" fmla="*/ 2147483647 h 77"/>
              <a:gd name="T28" fmla="*/ 2147483647 w 53"/>
              <a:gd name="T29" fmla="*/ 2147483647 h 77"/>
              <a:gd name="T30" fmla="*/ 2147483647 w 53"/>
              <a:gd name="T31" fmla="*/ 0 h 77"/>
              <a:gd name="T32" fmla="*/ 2147483647 w 53"/>
              <a:gd name="T33" fmla="*/ 0 h 77"/>
              <a:gd name="T34" fmla="*/ 2147483647 w 53"/>
              <a:gd name="T35" fmla="*/ 2147483647 h 77"/>
              <a:gd name="T36" fmla="*/ 2147483647 w 53"/>
              <a:gd name="T37" fmla="*/ 2147483647 h 77"/>
              <a:gd name="T38" fmla="*/ 0 w 53"/>
              <a:gd name="T39" fmla="*/ 2147483647 h 77"/>
              <a:gd name="T40" fmla="*/ 0 w 53"/>
              <a:gd name="T41" fmla="*/ 2147483647 h 77"/>
              <a:gd name="T42" fmla="*/ 2147483647 w 53"/>
              <a:gd name="T43" fmla="*/ 2147483647 h 77"/>
              <a:gd name="T44" fmla="*/ 2147483647 w 53"/>
              <a:gd name="T45" fmla="*/ 2147483647 h 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77"/>
              <a:gd name="T71" fmla="*/ 53 w 53"/>
              <a:gd name="T72" fmla="*/ 77 h 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77">
                <a:moveTo>
                  <a:pt x="1" y="14"/>
                </a:moveTo>
                <a:lnTo>
                  <a:pt x="37" y="74"/>
                </a:lnTo>
                <a:lnTo>
                  <a:pt x="39" y="76"/>
                </a:lnTo>
                <a:lnTo>
                  <a:pt x="42" y="77"/>
                </a:lnTo>
                <a:lnTo>
                  <a:pt x="46" y="77"/>
                </a:lnTo>
                <a:lnTo>
                  <a:pt x="49" y="76"/>
                </a:lnTo>
                <a:lnTo>
                  <a:pt x="52" y="74"/>
                </a:lnTo>
                <a:lnTo>
                  <a:pt x="53" y="71"/>
                </a:lnTo>
                <a:lnTo>
                  <a:pt x="53" y="68"/>
                </a:lnTo>
                <a:lnTo>
                  <a:pt x="52" y="64"/>
                </a:lnTo>
                <a:lnTo>
                  <a:pt x="15" y="5"/>
                </a:lnTo>
                <a:lnTo>
                  <a:pt x="13" y="2"/>
                </a:lnTo>
                <a:lnTo>
                  <a:pt x="10" y="0"/>
                </a:lnTo>
                <a:lnTo>
                  <a:pt x="7" y="0"/>
                </a:lnTo>
                <a:lnTo>
                  <a:pt x="3" y="1"/>
                </a:lnTo>
                <a:lnTo>
                  <a:pt x="1" y="3"/>
                </a:lnTo>
                <a:lnTo>
                  <a:pt x="0" y="7"/>
                </a:lnTo>
                <a:lnTo>
                  <a:pt x="0" y="10"/>
                </a:lnTo>
                <a:lnTo>
                  <a:pt x="1" y="14"/>
                </a:lnTo>
                <a:close/>
              </a:path>
            </a:pathLst>
          </a:custGeom>
          <a:solidFill>
            <a:srgbClr val="BFFF7F"/>
          </a:solidFill>
          <a:ln w="9525">
            <a:noFill/>
            <a:round/>
            <a:headEnd/>
            <a:tailEnd/>
          </a:ln>
        </p:spPr>
        <p:txBody>
          <a:bodyPr/>
          <a:lstStyle/>
          <a:p>
            <a:endParaRPr lang="es-ES"/>
          </a:p>
        </p:txBody>
      </p:sp>
      <p:sp>
        <p:nvSpPr>
          <p:cNvPr id="67660" name="Freeform 76"/>
          <p:cNvSpPr>
            <a:spLocks/>
          </p:cNvSpPr>
          <p:nvPr/>
        </p:nvSpPr>
        <p:spPr bwMode="auto">
          <a:xfrm>
            <a:off x="1524000" y="3113088"/>
            <a:ext cx="36513" cy="66675"/>
          </a:xfrm>
          <a:custGeom>
            <a:avLst/>
            <a:gdLst>
              <a:gd name="T0" fmla="*/ 2147483647 w 46"/>
              <a:gd name="T1" fmla="*/ 2147483647 h 82"/>
              <a:gd name="T2" fmla="*/ 2147483647 w 46"/>
              <a:gd name="T3" fmla="*/ 2147483647 h 82"/>
              <a:gd name="T4" fmla="*/ 2147483647 w 46"/>
              <a:gd name="T5" fmla="*/ 2147483647 h 82"/>
              <a:gd name="T6" fmla="*/ 0 w 46"/>
              <a:gd name="T7" fmla="*/ 2147483647 h 82"/>
              <a:gd name="T8" fmla="*/ 2147483647 w 46"/>
              <a:gd name="T9" fmla="*/ 2147483647 h 82"/>
              <a:gd name="T10" fmla="*/ 2147483647 w 46"/>
              <a:gd name="T11" fmla="*/ 2147483647 h 82"/>
              <a:gd name="T12" fmla="*/ 2147483647 w 46"/>
              <a:gd name="T13" fmla="*/ 2147483647 h 82"/>
              <a:gd name="T14" fmla="*/ 2147483647 w 46"/>
              <a:gd name="T15" fmla="*/ 2147483647 h 82"/>
              <a:gd name="T16" fmla="*/ 2147483647 w 46"/>
              <a:gd name="T17" fmla="*/ 2147483647 h 82"/>
              <a:gd name="T18" fmla="*/ 2147483647 w 46"/>
              <a:gd name="T19" fmla="*/ 2147483647 h 82"/>
              <a:gd name="T20" fmla="*/ 2147483647 w 46"/>
              <a:gd name="T21" fmla="*/ 2147483647 h 82"/>
              <a:gd name="T22" fmla="*/ 2147483647 w 46"/>
              <a:gd name="T23" fmla="*/ 2147483647 h 82"/>
              <a:gd name="T24" fmla="*/ 2147483647 w 46"/>
              <a:gd name="T25" fmla="*/ 2147483647 h 82"/>
              <a:gd name="T26" fmla="*/ 2147483647 w 46"/>
              <a:gd name="T27" fmla="*/ 2147483647 h 82"/>
              <a:gd name="T28" fmla="*/ 2147483647 w 46"/>
              <a:gd name="T29" fmla="*/ 2147483647 h 82"/>
              <a:gd name="T30" fmla="*/ 2147483647 w 46"/>
              <a:gd name="T31" fmla="*/ 2147483647 h 82"/>
              <a:gd name="T32" fmla="*/ 2147483647 w 46"/>
              <a:gd name="T33" fmla="*/ 2147483647 h 82"/>
              <a:gd name="T34" fmla="*/ 2147483647 w 46"/>
              <a:gd name="T35" fmla="*/ 2147483647 h 82"/>
              <a:gd name="T36" fmla="*/ 2147483647 w 46"/>
              <a:gd name="T37" fmla="*/ 0 h 82"/>
              <a:gd name="T38" fmla="*/ 2147483647 w 46"/>
              <a:gd name="T39" fmla="*/ 2147483647 h 82"/>
              <a:gd name="T40" fmla="*/ 2147483647 w 46"/>
              <a:gd name="T41" fmla="*/ 2147483647 h 82"/>
              <a:gd name="T42" fmla="*/ 2147483647 w 46"/>
              <a:gd name="T43" fmla="*/ 2147483647 h 82"/>
              <a:gd name="T44" fmla="*/ 2147483647 w 46"/>
              <a:gd name="T45" fmla="*/ 2147483647 h 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2"/>
              <a:gd name="T71" fmla="*/ 46 w 46"/>
              <a:gd name="T72" fmla="*/ 82 h 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2">
                <a:moveTo>
                  <a:pt x="28" y="5"/>
                </a:moveTo>
                <a:lnTo>
                  <a:pt x="1" y="70"/>
                </a:lnTo>
                <a:lnTo>
                  <a:pt x="0" y="73"/>
                </a:lnTo>
                <a:lnTo>
                  <a:pt x="1" y="77"/>
                </a:lnTo>
                <a:lnTo>
                  <a:pt x="2" y="79"/>
                </a:lnTo>
                <a:lnTo>
                  <a:pt x="5" y="81"/>
                </a:lnTo>
                <a:lnTo>
                  <a:pt x="9" y="82"/>
                </a:lnTo>
                <a:lnTo>
                  <a:pt x="12" y="81"/>
                </a:lnTo>
                <a:lnTo>
                  <a:pt x="15" y="80"/>
                </a:lnTo>
                <a:lnTo>
                  <a:pt x="17" y="77"/>
                </a:lnTo>
                <a:lnTo>
                  <a:pt x="45" y="12"/>
                </a:lnTo>
                <a:lnTo>
                  <a:pt x="46" y="9"/>
                </a:lnTo>
                <a:lnTo>
                  <a:pt x="45" y="5"/>
                </a:lnTo>
                <a:lnTo>
                  <a:pt x="43" y="3"/>
                </a:lnTo>
                <a:lnTo>
                  <a:pt x="40" y="1"/>
                </a:lnTo>
                <a:lnTo>
                  <a:pt x="37" y="0"/>
                </a:lnTo>
                <a:lnTo>
                  <a:pt x="33" y="1"/>
                </a:lnTo>
                <a:lnTo>
                  <a:pt x="31" y="2"/>
                </a:lnTo>
                <a:lnTo>
                  <a:pt x="28" y="5"/>
                </a:lnTo>
                <a:close/>
              </a:path>
            </a:pathLst>
          </a:custGeom>
          <a:solidFill>
            <a:srgbClr val="BFFF7F"/>
          </a:solidFill>
          <a:ln w="9525">
            <a:noFill/>
            <a:round/>
            <a:headEnd/>
            <a:tailEnd/>
          </a:ln>
        </p:spPr>
        <p:txBody>
          <a:bodyPr/>
          <a:lstStyle/>
          <a:p>
            <a:endParaRPr lang="es-ES"/>
          </a:p>
        </p:txBody>
      </p:sp>
      <p:sp>
        <p:nvSpPr>
          <p:cNvPr id="67661" name="Freeform 77"/>
          <p:cNvSpPr>
            <a:spLocks/>
          </p:cNvSpPr>
          <p:nvPr/>
        </p:nvSpPr>
        <p:spPr bwMode="auto">
          <a:xfrm>
            <a:off x="2257425" y="3227388"/>
            <a:ext cx="79375" cy="58737"/>
          </a:xfrm>
          <a:custGeom>
            <a:avLst/>
            <a:gdLst>
              <a:gd name="T0" fmla="*/ 2147483647 w 101"/>
              <a:gd name="T1" fmla="*/ 2147483647 h 74"/>
              <a:gd name="T2" fmla="*/ 2147483647 w 101"/>
              <a:gd name="T3" fmla="*/ 2147483647 h 74"/>
              <a:gd name="T4" fmla="*/ 2147483647 w 101"/>
              <a:gd name="T5" fmla="*/ 2147483647 h 74"/>
              <a:gd name="T6" fmla="*/ 2147483647 w 101"/>
              <a:gd name="T7" fmla="*/ 2147483647 h 74"/>
              <a:gd name="T8" fmla="*/ 2147483647 w 101"/>
              <a:gd name="T9" fmla="*/ 2147483647 h 74"/>
              <a:gd name="T10" fmla="*/ 2147483647 w 101"/>
              <a:gd name="T11" fmla="*/ 2147483647 h 74"/>
              <a:gd name="T12" fmla="*/ 2147483647 w 101"/>
              <a:gd name="T13" fmla="*/ 2147483647 h 74"/>
              <a:gd name="T14" fmla="*/ 2147483647 w 101"/>
              <a:gd name="T15" fmla="*/ 2147483647 h 74"/>
              <a:gd name="T16" fmla="*/ 2147483647 w 101"/>
              <a:gd name="T17" fmla="*/ 0 h 74"/>
              <a:gd name="T18" fmla="*/ 2147483647 w 101"/>
              <a:gd name="T19" fmla="*/ 0 h 74"/>
              <a:gd name="T20" fmla="*/ 2147483647 w 101"/>
              <a:gd name="T21" fmla="*/ 2147483647 h 74"/>
              <a:gd name="T22" fmla="*/ 2147483647 w 101"/>
              <a:gd name="T23" fmla="*/ 2147483647 h 74"/>
              <a:gd name="T24" fmla="*/ 2147483647 w 101"/>
              <a:gd name="T25" fmla="*/ 2147483647 h 74"/>
              <a:gd name="T26" fmla="*/ 2147483647 w 101"/>
              <a:gd name="T27" fmla="*/ 2147483647 h 74"/>
              <a:gd name="T28" fmla="*/ 2147483647 w 101"/>
              <a:gd name="T29" fmla="*/ 2147483647 h 74"/>
              <a:gd name="T30" fmla="*/ 0 w 101"/>
              <a:gd name="T31" fmla="*/ 2147483647 h 74"/>
              <a:gd name="T32" fmla="*/ 0 w 101"/>
              <a:gd name="T33" fmla="*/ 2147483647 h 74"/>
              <a:gd name="T34" fmla="*/ 2147483647 w 101"/>
              <a:gd name="T35" fmla="*/ 2147483647 h 74"/>
              <a:gd name="T36" fmla="*/ 2147483647 w 101"/>
              <a:gd name="T37" fmla="*/ 2147483647 h 74"/>
              <a:gd name="T38" fmla="*/ 2147483647 w 101"/>
              <a:gd name="T39" fmla="*/ 2147483647 h 74"/>
              <a:gd name="T40" fmla="*/ 2147483647 w 101"/>
              <a:gd name="T41" fmla="*/ 2147483647 h 74"/>
              <a:gd name="T42" fmla="*/ 2147483647 w 101"/>
              <a:gd name="T43" fmla="*/ 2147483647 h 74"/>
              <a:gd name="T44" fmla="*/ 2147483647 w 101"/>
              <a:gd name="T45" fmla="*/ 2147483647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1"/>
              <a:gd name="T70" fmla="*/ 0 h 74"/>
              <a:gd name="T71" fmla="*/ 101 w 101"/>
              <a:gd name="T72" fmla="*/ 74 h 7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1" h="74">
                <a:moveTo>
                  <a:pt x="18" y="72"/>
                </a:moveTo>
                <a:lnTo>
                  <a:pt x="96" y="20"/>
                </a:lnTo>
                <a:lnTo>
                  <a:pt x="99" y="16"/>
                </a:lnTo>
                <a:lnTo>
                  <a:pt x="101" y="13"/>
                </a:lnTo>
                <a:lnTo>
                  <a:pt x="101" y="10"/>
                </a:lnTo>
                <a:lnTo>
                  <a:pt x="99" y="5"/>
                </a:lnTo>
                <a:lnTo>
                  <a:pt x="96" y="3"/>
                </a:lnTo>
                <a:lnTo>
                  <a:pt x="92" y="0"/>
                </a:lnTo>
                <a:lnTo>
                  <a:pt x="88" y="0"/>
                </a:lnTo>
                <a:lnTo>
                  <a:pt x="84" y="3"/>
                </a:lnTo>
                <a:lnTo>
                  <a:pt x="5" y="54"/>
                </a:lnTo>
                <a:lnTo>
                  <a:pt x="3" y="58"/>
                </a:lnTo>
                <a:lnTo>
                  <a:pt x="0" y="61"/>
                </a:lnTo>
                <a:lnTo>
                  <a:pt x="0" y="65"/>
                </a:lnTo>
                <a:lnTo>
                  <a:pt x="3" y="69"/>
                </a:lnTo>
                <a:lnTo>
                  <a:pt x="6" y="72"/>
                </a:lnTo>
                <a:lnTo>
                  <a:pt x="9" y="74"/>
                </a:lnTo>
                <a:lnTo>
                  <a:pt x="13" y="74"/>
                </a:lnTo>
                <a:lnTo>
                  <a:pt x="18" y="72"/>
                </a:lnTo>
                <a:close/>
              </a:path>
            </a:pathLst>
          </a:custGeom>
          <a:solidFill>
            <a:srgbClr val="BFFF7F"/>
          </a:solidFill>
          <a:ln w="9525">
            <a:noFill/>
            <a:round/>
            <a:headEnd/>
            <a:tailEnd/>
          </a:ln>
        </p:spPr>
        <p:txBody>
          <a:bodyPr/>
          <a:lstStyle/>
          <a:p>
            <a:endParaRPr lang="es-ES"/>
          </a:p>
        </p:txBody>
      </p:sp>
      <p:sp>
        <p:nvSpPr>
          <p:cNvPr id="67662" name="Freeform 78"/>
          <p:cNvSpPr>
            <a:spLocks/>
          </p:cNvSpPr>
          <p:nvPr/>
        </p:nvSpPr>
        <p:spPr bwMode="auto">
          <a:xfrm>
            <a:off x="1676400" y="3106738"/>
            <a:ext cx="66675" cy="33337"/>
          </a:xfrm>
          <a:custGeom>
            <a:avLst/>
            <a:gdLst>
              <a:gd name="T0" fmla="*/ 2147483647 w 84"/>
              <a:gd name="T1" fmla="*/ 2147483647 h 42"/>
              <a:gd name="T2" fmla="*/ 2147483647 w 84"/>
              <a:gd name="T3" fmla="*/ 2147483647 h 42"/>
              <a:gd name="T4" fmla="*/ 2147483647 w 84"/>
              <a:gd name="T5" fmla="*/ 2147483647 h 42"/>
              <a:gd name="T6" fmla="*/ 2147483647 w 84"/>
              <a:gd name="T7" fmla="*/ 2147483647 h 42"/>
              <a:gd name="T8" fmla="*/ 2147483647 w 84"/>
              <a:gd name="T9" fmla="*/ 2147483647 h 42"/>
              <a:gd name="T10" fmla="*/ 2147483647 w 84"/>
              <a:gd name="T11" fmla="*/ 2147483647 h 42"/>
              <a:gd name="T12" fmla="*/ 2147483647 w 84"/>
              <a:gd name="T13" fmla="*/ 2147483647 h 42"/>
              <a:gd name="T14" fmla="*/ 2147483647 w 84"/>
              <a:gd name="T15" fmla="*/ 2147483647 h 42"/>
              <a:gd name="T16" fmla="*/ 2147483647 w 84"/>
              <a:gd name="T17" fmla="*/ 2147483647 h 42"/>
              <a:gd name="T18" fmla="*/ 2147483647 w 84"/>
              <a:gd name="T19" fmla="*/ 2147483647 h 42"/>
              <a:gd name="T20" fmla="*/ 2147483647 w 84"/>
              <a:gd name="T21" fmla="*/ 2147483647 h 42"/>
              <a:gd name="T22" fmla="*/ 2147483647 w 84"/>
              <a:gd name="T23" fmla="*/ 2147483647 h 42"/>
              <a:gd name="T24" fmla="*/ 2147483647 w 84"/>
              <a:gd name="T25" fmla="*/ 0 h 42"/>
              <a:gd name="T26" fmla="*/ 2147483647 w 84"/>
              <a:gd name="T27" fmla="*/ 0 h 42"/>
              <a:gd name="T28" fmla="*/ 2147483647 w 84"/>
              <a:gd name="T29" fmla="*/ 0 h 42"/>
              <a:gd name="T30" fmla="*/ 2147483647 w 84"/>
              <a:gd name="T31" fmla="*/ 2147483647 h 42"/>
              <a:gd name="T32" fmla="*/ 2147483647 w 84"/>
              <a:gd name="T33" fmla="*/ 2147483647 h 42"/>
              <a:gd name="T34" fmla="*/ 2147483647 w 84"/>
              <a:gd name="T35" fmla="*/ 2147483647 h 42"/>
              <a:gd name="T36" fmla="*/ 0 w 84"/>
              <a:gd name="T37" fmla="*/ 2147483647 h 42"/>
              <a:gd name="T38" fmla="*/ 2147483647 w 84"/>
              <a:gd name="T39" fmla="*/ 2147483647 h 42"/>
              <a:gd name="T40" fmla="*/ 2147483647 w 84"/>
              <a:gd name="T41" fmla="*/ 2147483647 h 42"/>
              <a:gd name="T42" fmla="*/ 2147483647 w 84"/>
              <a:gd name="T43" fmla="*/ 2147483647 h 42"/>
              <a:gd name="T44" fmla="*/ 2147483647 w 84"/>
              <a:gd name="T45" fmla="*/ 2147483647 h 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4"/>
              <a:gd name="T70" fmla="*/ 0 h 42"/>
              <a:gd name="T71" fmla="*/ 84 w 84"/>
              <a:gd name="T72" fmla="*/ 42 h 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4" h="42">
                <a:moveTo>
                  <a:pt x="6" y="17"/>
                </a:moveTo>
                <a:lnTo>
                  <a:pt x="73" y="42"/>
                </a:lnTo>
                <a:lnTo>
                  <a:pt x="76" y="42"/>
                </a:lnTo>
                <a:lnTo>
                  <a:pt x="80" y="41"/>
                </a:lnTo>
                <a:lnTo>
                  <a:pt x="82" y="40"/>
                </a:lnTo>
                <a:lnTo>
                  <a:pt x="83" y="36"/>
                </a:lnTo>
                <a:lnTo>
                  <a:pt x="84" y="33"/>
                </a:lnTo>
                <a:lnTo>
                  <a:pt x="83" y="29"/>
                </a:lnTo>
                <a:lnTo>
                  <a:pt x="82" y="27"/>
                </a:lnTo>
                <a:lnTo>
                  <a:pt x="79" y="26"/>
                </a:lnTo>
                <a:lnTo>
                  <a:pt x="13" y="0"/>
                </a:lnTo>
                <a:lnTo>
                  <a:pt x="9" y="0"/>
                </a:lnTo>
                <a:lnTo>
                  <a:pt x="6" y="2"/>
                </a:lnTo>
                <a:lnTo>
                  <a:pt x="3" y="3"/>
                </a:lnTo>
                <a:lnTo>
                  <a:pt x="1" y="6"/>
                </a:lnTo>
                <a:lnTo>
                  <a:pt x="0" y="10"/>
                </a:lnTo>
                <a:lnTo>
                  <a:pt x="1" y="12"/>
                </a:lnTo>
                <a:lnTo>
                  <a:pt x="3" y="15"/>
                </a:lnTo>
                <a:lnTo>
                  <a:pt x="6" y="17"/>
                </a:lnTo>
                <a:close/>
              </a:path>
            </a:pathLst>
          </a:custGeom>
          <a:solidFill>
            <a:srgbClr val="BFFF7F"/>
          </a:solidFill>
          <a:ln w="9525">
            <a:noFill/>
            <a:round/>
            <a:headEnd/>
            <a:tailEnd/>
          </a:ln>
        </p:spPr>
        <p:txBody>
          <a:bodyPr/>
          <a:lstStyle/>
          <a:p>
            <a:endParaRPr lang="es-ES"/>
          </a:p>
        </p:txBody>
      </p:sp>
      <p:sp>
        <p:nvSpPr>
          <p:cNvPr id="67663" name="Freeform 79"/>
          <p:cNvSpPr>
            <a:spLocks/>
          </p:cNvSpPr>
          <p:nvPr/>
        </p:nvSpPr>
        <p:spPr bwMode="auto">
          <a:xfrm>
            <a:off x="2519363" y="2962275"/>
            <a:ext cx="65087" cy="31750"/>
          </a:xfrm>
          <a:custGeom>
            <a:avLst/>
            <a:gdLst>
              <a:gd name="T0" fmla="*/ 2147483647 w 83"/>
              <a:gd name="T1" fmla="*/ 2147483647 h 42"/>
              <a:gd name="T2" fmla="*/ 2147483647 w 83"/>
              <a:gd name="T3" fmla="*/ 2147483647 h 42"/>
              <a:gd name="T4" fmla="*/ 2147483647 w 83"/>
              <a:gd name="T5" fmla="*/ 2147483647 h 42"/>
              <a:gd name="T6" fmla="*/ 2147483647 w 83"/>
              <a:gd name="T7" fmla="*/ 2147483647 h 42"/>
              <a:gd name="T8" fmla="*/ 2147483647 w 83"/>
              <a:gd name="T9" fmla="*/ 2147483647 h 42"/>
              <a:gd name="T10" fmla="*/ 2147483647 w 83"/>
              <a:gd name="T11" fmla="*/ 2147483647 h 42"/>
              <a:gd name="T12" fmla="*/ 2147483647 w 83"/>
              <a:gd name="T13" fmla="*/ 2147483647 h 42"/>
              <a:gd name="T14" fmla="*/ 2147483647 w 83"/>
              <a:gd name="T15" fmla="*/ 2147483647 h 42"/>
              <a:gd name="T16" fmla="*/ 2147483647 w 83"/>
              <a:gd name="T17" fmla="*/ 2147483647 h 42"/>
              <a:gd name="T18" fmla="*/ 2147483647 w 83"/>
              <a:gd name="T19" fmla="*/ 2147483647 h 42"/>
              <a:gd name="T20" fmla="*/ 2147483647 w 83"/>
              <a:gd name="T21" fmla="*/ 2147483647 h 42"/>
              <a:gd name="T22" fmla="*/ 2147483647 w 83"/>
              <a:gd name="T23" fmla="*/ 2147483647 h 42"/>
              <a:gd name="T24" fmla="*/ 2147483647 w 83"/>
              <a:gd name="T25" fmla="*/ 0 h 42"/>
              <a:gd name="T26" fmla="*/ 2147483647 w 83"/>
              <a:gd name="T27" fmla="*/ 0 h 42"/>
              <a:gd name="T28" fmla="*/ 2147483647 w 83"/>
              <a:gd name="T29" fmla="*/ 0 h 42"/>
              <a:gd name="T30" fmla="*/ 2147483647 w 83"/>
              <a:gd name="T31" fmla="*/ 0 h 42"/>
              <a:gd name="T32" fmla="*/ 2147483647 w 83"/>
              <a:gd name="T33" fmla="*/ 2147483647 h 42"/>
              <a:gd name="T34" fmla="*/ 0 w 83"/>
              <a:gd name="T35" fmla="*/ 2147483647 h 42"/>
              <a:gd name="T36" fmla="*/ 0 w 83"/>
              <a:gd name="T37" fmla="*/ 2147483647 h 42"/>
              <a:gd name="T38" fmla="*/ 2147483647 w 83"/>
              <a:gd name="T39" fmla="*/ 2147483647 h 42"/>
              <a:gd name="T40" fmla="*/ 2147483647 w 83"/>
              <a:gd name="T41" fmla="*/ 2147483647 h 42"/>
              <a:gd name="T42" fmla="*/ 2147483647 w 83"/>
              <a:gd name="T43" fmla="*/ 2147483647 h 42"/>
              <a:gd name="T44" fmla="*/ 2147483647 w 83"/>
              <a:gd name="T45" fmla="*/ 2147483647 h 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
              <a:gd name="T70" fmla="*/ 0 h 42"/>
              <a:gd name="T71" fmla="*/ 83 w 83"/>
              <a:gd name="T72" fmla="*/ 42 h 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 h="42">
                <a:moveTo>
                  <a:pt x="6" y="16"/>
                </a:moveTo>
                <a:lnTo>
                  <a:pt x="71" y="42"/>
                </a:lnTo>
                <a:lnTo>
                  <a:pt x="75" y="42"/>
                </a:lnTo>
                <a:lnTo>
                  <a:pt x="78" y="41"/>
                </a:lnTo>
                <a:lnTo>
                  <a:pt x="80" y="39"/>
                </a:lnTo>
                <a:lnTo>
                  <a:pt x="83" y="36"/>
                </a:lnTo>
                <a:lnTo>
                  <a:pt x="83" y="33"/>
                </a:lnTo>
                <a:lnTo>
                  <a:pt x="82" y="29"/>
                </a:lnTo>
                <a:lnTo>
                  <a:pt x="80" y="27"/>
                </a:lnTo>
                <a:lnTo>
                  <a:pt x="77" y="26"/>
                </a:lnTo>
                <a:lnTo>
                  <a:pt x="11" y="0"/>
                </a:lnTo>
                <a:lnTo>
                  <a:pt x="8" y="0"/>
                </a:lnTo>
                <a:lnTo>
                  <a:pt x="4" y="0"/>
                </a:lnTo>
                <a:lnTo>
                  <a:pt x="2" y="3"/>
                </a:lnTo>
                <a:lnTo>
                  <a:pt x="0" y="5"/>
                </a:lnTo>
                <a:lnTo>
                  <a:pt x="0" y="8"/>
                </a:lnTo>
                <a:lnTo>
                  <a:pt x="1" y="12"/>
                </a:lnTo>
                <a:lnTo>
                  <a:pt x="2" y="15"/>
                </a:lnTo>
                <a:lnTo>
                  <a:pt x="6" y="16"/>
                </a:lnTo>
                <a:close/>
              </a:path>
            </a:pathLst>
          </a:custGeom>
          <a:solidFill>
            <a:srgbClr val="BFFF7F"/>
          </a:solidFill>
          <a:ln w="9525">
            <a:noFill/>
            <a:round/>
            <a:headEnd/>
            <a:tailEnd/>
          </a:ln>
        </p:spPr>
        <p:txBody>
          <a:bodyPr/>
          <a:lstStyle/>
          <a:p>
            <a:endParaRPr lang="es-ES"/>
          </a:p>
        </p:txBody>
      </p:sp>
      <p:sp>
        <p:nvSpPr>
          <p:cNvPr id="67664" name="Freeform 80"/>
          <p:cNvSpPr>
            <a:spLocks/>
          </p:cNvSpPr>
          <p:nvPr/>
        </p:nvSpPr>
        <p:spPr bwMode="auto">
          <a:xfrm>
            <a:off x="2449513" y="2998788"/>
            <a:ext cx="26987" cy="68262"/>
          </a:xfrm>
          <a:custGeom>
            <a:avLst/>
            <a:gdLst>
              <a:gd name="T0" fmla="*/ 0 w 35"/>
              <a:gd name="T1" fmla="*/ 2147483647 h 85"/>
              <a:gd name="T2" fmla="*/ 2147483647 w 35"/>
              <a:gd name="T3" fmla="*/ 2147483647 h 85"/>
              <a:gd name="T4" fmla="*/ 2147483647 w 35"/>
              <a:gd name="T5" fmla="*/ 2147483647 h 85"/>
              <a:gd name="T6" fmla="*/ 2147483647 w 35"/>
              <a:gd name="T7" fmla="*/ 2147483647 h 85"/>
              <a:gd name="T8" fmla="*/ 2147483647 w 35"/>
              <a:gd name="T9" fmla="*/ 2147483647 h 85"/>
              <a:gd name="T10" fmla="*/ 2147483647 w 35"/>
              <a:gd name="T11" fmla="*/ 2147483647 h 85"/>
              <a:gd name="T12" fmla="*/ 2147483647 w 35"/>
              <a:gd name="T13" fmla="*/ 2147483647 h 85"/>
              <a:gd name="T14" fmla="*/ 2147483647 w 35"/>
              <a:gd name="T15" fmla="*/ 2147483647 h 85"/>
              <a:gd name="T16" fmla="*/ 2147483647 w 35"/>
              <a:gd name="T17" fmla="*/ 2147483647 h 85"/>
              <a:gd name="T18" fmla="*/ 2147483647 w 35"/>
              <a:gd name="T19" fmla="*/ 2147483647 h 85"/>
              <a:gd name="T20" fmla="*/ 2147483647 w 35"/>
              <a:gd name="T21" fmla="*/ 2147483647 h 85"/>
              <a:gd name="T22" fmla="*/ 2147483647 w 35"/>
              <a:gd name="T23" fmla="*/ 2147483647 h 85"/>
              <a:gd name="T24" fmla="*/ 2147483647 w 35"/>
              <a:gd name="T25" fmla="*/ 2147483647 h 85"/>
              <a:gd name="T26" fmla="*/ 2147483647 w 35"/>
              <a:gd name="T27" fmla="*/ 2147483647 h 85"/>
              <a:gd name="T28" fmla="*/ 2147483647 w 35"/>
              <a:gd name="T29" fmla="*/ 2147483647 h 85"/>
              <a:gd name="T30" fmla="*/ 2147483647 w 35"/>
              <a:gd name="T31" fmla="*/ 2147483647 h 85"/>
              <a:gd name="T32" fmla="*/ 2147483647 w 35"/>
              <a:gd name="T33" fmla="*/ 0 h 85"/>
              <a:gd name="T34" fmla="*/ 2147483647 w 35"/>
              <a:gd name="T35" fmla="*/ 0 h 85"/>
              <a:gd name="T36" fmla="*/ 2147483647 w 35"/>
              <a:gd name="T37" fmla="*/ 2147483647 h 85"/>
              <a:gd name="T38" fmla="*/ 2147483647 w 35"/>
              <a:gd name="T39" fmla="*/ 2147483647 h 85"/>
              <a:gd name="T40" fmla="*/ 0 w 35"/>
              <a:gd name="T41" fmla="*/ 2147483647 h 85"/>
              <a:gd name="T42" fmla="*/ 0 w 35"/>
              <a:gd name="T43" fmla="*/ 2147483647 h 85"/>
              <a:gd name="T44" fmla="*/ 0 w 35"/>
              <a:gd name="T45" fmla="*/ 2147483647 h 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5"/>
              <a:gd name="T70" fmla="*/ 0 h 85"/>
              <a:gd name="T71" fmla="*/ 35 w 35"/>
              <a:gd name="T72" fmla="*/ 85 h 8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5" h="85">
                <a:moveTo>
                  <a:pt x="0" y="10"/>
                </a:moveTo>
                <a:lnTo>
                  <a:pt x="19" y="78"/>
                </a:lnTo>
                <a:lnTo>
                  <a:pt x="20" y="81"/>
                </a:lnTo>
                <a:lnTo>
                  <a:pt x="22" y="84"/>
                </a:lnTo>
                <a:lnTo>
                  <a:pt x="26" y="85"/>
                </a:lnTo>
                <a:lnTo>
                  <a:pt x="29" y="84"/>
                </a:lnTo>
                <a:lnTo>
                  <a:pt x="32" y="82"/>
                </a:lnTo>
                <a:lnTo>
                  <a:pt x="34" y="80"/>
                </a:lnTo>
                <a:lnTo>
                  <a:pt x="35" y="77"/>
                </a:lnTo>
                <a:lnTo>
                  <a:pt x="35" y="73"/>
                </a:lnTo>
                <a:lnTo>
                  <a:pt x="16" y="5"/>
                </a:lnTo>
                <a:lnTo>
                  <a:pt x="15" y="2"/>
                </a:lnTo>
                <a:lnTo>
                  <a:pt x="13" y="1"/>
                </a:lnTo>
                <a:lnTo>
                  <a:pt x="9" y="0"/>
                </a:lnTo>
                <a:lnTo>
                  <a:pt x="6" y="0"/>
                </a:lnTo>
                <a:lnTo>
                  <a:pt x="3" y="1"/>
                </a:lnTo>
                <a:lnTo>
                  <a:pt x="1" y="3"/>
                </a:lnTo>
                <a:lnTo>
                  <a:pt x="0" y="6"/>
                </a:lnTo>
                <a:lnTo>
                  <a:pt x="0" y="10"/>
                </a:lnTo>
                <a:close/>
              </a:path>
            </a:pathLst>
          </a:custGeom>
          <a:solidFill>
            <a:srgbClr val="BFFF7F"/>
          </a:solidFill>
          <a:ln w="9525">
            <a:noFill/>
            <a:round/>
            <a:headEnd/>
            <a:tailEnd/>
          </a:ln>
        </p:spPr>
        <p:txBody>
          <a:bodyPr/>
          <a:lstStyle/>
          <a:p>
            <a:endParaRPr lang="es-ES"/>
          </a:p>
        </p:txBody>
      </p:sp>
      <p:sp>
        <p:nvSpPr>
          <p:cNvPr id="67665" name="Freeform 81"/>
          <p:cNvSpPr>
            <a:spLocks/>
          </p:cNvSpPr>
          <p:nvPr/>
        </p:nvSpPr>
        <p:spPr bwMode="auto">
          <a:xfrm>
            <a:off x="990600" y="3078163"/>
            <a:ext cx="41275" cy="87312"/>
          </a:xfrm>
          <a:custGeom>
            <a:avLst/>
            <a:gdLst>
              <a:gd name="T0" fmla="*/ 2147483647 w 52"/>
              <a:gd name="T1" fmla="*/ 2147483647 h 110"/>
              <a:gd name="T2" fmla="*/ 2147483647 w 52"/>
              <a:gd name="T3" fmla="*/ 2147483647 h 110"/>
              <a:gd name="T4" fmla="*/ 2147483647 w 52"/>
              <a:gd name="T5" fmla="*/ 2147483647 h 110"/>
              <a:gd name="T6" fmla="*/ 2147483647 w 52"/>
              <a:gd name="T7" fmla="*/ 2147483647 h 110"/>
              <a:gd name="T8" fmla="*/ 2147483647 w 52"/>
              <a:gd name="T9" fmla="*/ 2147483647 h 110"/>
              <a:gd name="T10" fmla="*/ 2147483647 w 52"/>
              <a:gd name="T11" fmla="*/ 2147483647 h 110"/>
              <a:gd name="T12" fmla="*/ 2147483647 w 52"/>
              <a:gd name="T13" fmla="*/ 0 h 110"/>
              <a:gd name="T14" fmla="*/ 2147483647 w 52"/>
              <a:gd name="T15" fmla="*/ 0 h 110"/>
              <a:gd name="T16" fmla="*/ 2147483647 w 52"/>
              <a:gd name="T17" fmla="*/ 2147483647 h 110"/>
              <a:gd name="T18" fmla="*/ 2147483647 w 52"/>
              <a:gd name="T19" fmla="*/ 2147483647 h 110"/>
              <a:gd name="T20" fmla="*/ 2147483647 w 52"/>
              <a:gd name="T21" fmla="*/ 2147483647 h 110"/>
              <a:gd name="T22" fmla="*/ 2147483647 w 52"/>
              <a:gd name="T23" fmla="*/ 2147483647 h 110"/>
              <a:gd name="T24" fmla="*/ 2147483647 w 52"/>
              <a:gd name="T25" fmla="*/ 2147483647 h 110"/>
              <a:gd name="T26" fmla="*/ 2147483647 w 52"/>
              <a:gd name="T27" fmla="*/ 2147483647 h 110"/>
              <a:gd name="T28" fmla="*/ 0 w 52"/>
              <a:gd name="T29" fmla="*/ 2147483647 h 110"/>
              <a:gd name="T30" fmla="*/ 2147483647 w 52"/>
              <a:gd name="T31" fmla="*/ 2147483647 h 110"/>
              <a:gd name="T32" fmla="*/ 2147483647 w 52"/>
              <a:gd name="T33" fmla="*/ 2147483647 h 110"/>
              <a:gd name="T34" fmla="*/ 2147483647 w 52"/>
              <a:gd name="T35" fmla="*/ 2147483647 h 110"/>
              <a:gd name="T36" fmla="*/ 2147483647 w 52"/>
              <a:gd name="T37" fmla="*/ 2147483647 h 110"/>
              <a:gd name="T38" fmla="*/ 2147483647 w 52"/>
              <a:gd name="T39" fmla="*/ 2147483647 h 110"/>
              <a:gd name="T40" fmla="*/ 2147483647 w 52"/>
              <a:gd name="T41" fmla="*/ 2147483647 h 110"/>
              <a:gd name="T42" fmla="*/ 2147483647 w 52"/>
              <a:gd name="T43" fmla="*/ 2147483647 h 110"/>
              <a:gd name="T44" fmla="*/ 2147483647 w 52"/>
              <a:gd name="T45" fmla="*/ 2147483647 h 1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110"/>
              <a:gd name="T71" fmla="*/ 52 w 52"/>
              <a:gd name="T72" fmla="*/ 110 h 1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110">
                <a:moveTo>
                  <a:pt x="21" y="103"/>
                </a:moveTo>
                <a:lnTo>
                  <a:pt x="51" y="13"/>
                </a:lnTo>
                <a:lnTo>
                  <a:pt x="52" y="9"/>
                </a:lnTo>
                <a:lnTo>
                  <a:pt x="51" y="5"/>
                </a:lnTo>
                <a:lnTo>
                  <a:pt x="47" y="2"/>
                </a:lnTo>
                <a:lnTo>
                  <a:pt x="44" y="0"/>
                </a:lnTo>
                <a:lnTo>
                  <a:pt x="39" y="0"/>
                </a:lnTo>
                <a:lnTo>
                  <a:pt x="36" y="1"/>
                </a:lnTo>
                <a:lnTo>
                  <a:pt x="32" y="3"/>
                </a:lnTo>
                <a:lnTo>
                  <a:pt x="30" y="6"/>
                </a:lnTo>
                <a:lnTo>
                  <a:pt x="1" y="96"/>
                </a:lnTo>
                <a:lnTo>
                  <a:pt x="0" y="101"/>
                </a:lnTo>
                <a:lnTo>
                  <a:pt x="1" y="104"/>
                </a:lnTo>
                <a:lnTo>
                  <a:pt x="3" y="108"/>
                </a:lnTo>
                <a:lnTo>
                  <a:pt x="7" y="110"/>
                </a:lnTo>
                <a:lnTo>
                  <a:pt x="11" y="110"/>
                </a:lnTo>
                <a:lnTo>
                  <a:pt x="16" y="109"/>
                </a:lnTo>
                <a:lnTo>
                  <a:pt x="18" y="107"/>
                </a:lnTo>
                <a:lnTo>
                  <a:pt x="21" y="103"/>
                </a:lnTo>
                <a:close/>
              </a:path>
            </a:pathLst>
          </a:custGeom>
          <a:solidFill>
            <a:srgbClr val="BFFF7F"/>
          </a:solidFill>
          <a:ln w="9525">
            <a:noFill/>
            <a:round/>
            <a:headEnd/>
            <a:tailEnd/>
          </a:ln>
        </p:spPr>
        <p:txBody>
          <a:bodyPr/>
          <a:lstStyle/>
          <a:p>
            <a:endParaRPr lang="es-ES"/>
          </a:p>
        </p:txBody>
      </p:sp>
      <p:sp>
        <p:nvSpPr>
          <p:cNvPr id="67666" name="Freeform 82"/>
          <p:cNvSpPr>
            <a:spLocks/>
          </p:cNvSpPr>
          <p:nvPr/>
        </p:nvSpPr>
        <p:spPr bwMode="auto">
          <a:xfrm>
            <a:off x="2233613" y="2901950"/>
            <a:ext cx="42862" cy="61913"/>
          </a:xfrm>
          <a:custGeom>
            <a:avLst/>
            <a:gdLst>
              <a:gd name="T0" fmla="*/ 2147483647 w 53"/>
              <a:gd name="T1" fmla="*/ 2147483647 h 78"/>
              <a:gd name="T2" fmla="*/ 2147483647 w 53"/>
              <a:gd name="T3" fmla="*/ 2147483647 h 78"/>
              <a:gd name="T4" fmla="*/ 2147483647 w 53"/>
              <a:gd name="T5" fmla="*/ 2147483647 h 78"/>
              <a:gd name="T6" fmla="*/ 2147483647 w 53"/>
              <a:gd name="T7" fmla="*/ 2147483647 h 78"/>
              <a:gd name="T8" fmla="*/ 2147483647 w 53"/>
              <a:gd name="T9" fmla="*/ 2147483647 h 78"/>
              <a:gd name="T10" fmla="*/ 2147483647 w 53"/>
              <a:gd name="T11" fmla="*/ 2147483647 h 78"/>
              <a:gd name="T12" fmla="*/ 2147483647 w 53"/>
              <a:gd name="T13" fmla="*/ 2147483647 h 78"/>
              <a:gd name="T14" fmla="*/ 2147483647 w 53"/>
              <a:gd name="T15" fmla="*/ 2147483647 h 78"/>
              <a:gd name="T16" fmla="*/ 2147483647 w 53"/>
              <a:gd name="T17" fmla="*/ 2147483647 h 78"/>
              <a:gd name="T18" fmla="*/ 2147483647 w 53"/>
              <a:gd name="T19" fmla="*/ 2147483647 h 78"/>
              <a:gd name="T20" fmla="*/ 2147483647 w 53"/>
              <a:gd name="T21" fmla="*/ 2147483647 h 78"/>
              <a:gd name="T22" fmla="*/ 2147483647 w 53"/>
              <a:gd name="T23" fmla="*/ 2147483647 h 78"/>
              <a:gd name="T24" fmla="*/ 2147483647 w 53"/>
              <a:gd name="T25" fmla="*/ 2147483647 h 78"/>
              <a:gd name="T26" fmla="*/ 2147483647 w 53"/>
              <a:gd name="T27" fmla="*/ 2147483647 h 78"/>
              <a:gd name="T28" fmla="*/ 2147483647 w 53"/>
              <a:gd name="T29" fmla="*/ 2147483647 h 78"/>
              <a:gd name="T30" fmla="*/ 2147483647 w 53"/>
              <a:gd name="T31" fmla="*/ 0 h 78"/>
              <a:gd name="T32" fmla="*/ 2147483647 w 53"/>
              <a:gd name="T33" fmla="*/ 0 h 78"/>
              <a:gd name="T34" fmla="*/ 2147483647 w 53"/>
              <a:gd name="T35" fmla="*/ 2147483647 h 78"/>
              <a:gd name="T36" fmla="*/ 2147483647 w 53"/>
              <a:gd name="T37" fmla="*/ 2147483647 h 78"/>
              <a:gd name="T38" fmla="*/ 0 w 53"/>
              <a:gd name="T39" fmla="*/ 2147483647 h 78"/>
              <a:gd name="T40" fmla="*/ 0 w 53"/>
              <a:gd name="T41" fmla="*/ 2147483647 h 78"/>
              <a:gd name="T42" fmla="*/ 2147483647 w 53"/>
              <a:gd name="T43" fmla="*/ 2147483647 h 78"/>
              <a:gd name="T44" fmla="*/ 2147483647 w 53"/>
              <a:gd name="T45" fmla="*/ 2147483647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78"/>
              <a:gd name="T71" fmla="*/ 53 w 53"/>
              <a:gd name="T72" fmla="*/ 78 h 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78">
                <a:moveTo>
                  <a:pt x="1" y="13"/>
                </a:moveTo>
                <a:lnTo>
                  <a:pt x="37" y="74"/>
                </a:lnTo>
                <a:lnTo>
                  <a:pt x="39" y="76"/>
                </a:lnTo>
                <a:lnTo>
                  <a:pt x="43" y="78"/>
                </a:lnTo>
                <a:lnTo>
                  <a:pt x="46" y="78"/>
                </a:lnTo>
                <a:lnTo>
                  <a:pt x="50" y="76"/>
                </a:lnTo>
                <a:lnTo>
                  <a:pt x="52" y="74"/>
                </a:lnTo>
                <a:lnTo>
                  <a:pt x="53" y="71"/>
                </a:lnTo>
                <a:lnTo>
                  <a:pt x="53" y="68"/>
                </a:lnTo>
                <a:lnTo>
                  <a:pt x="52" y="65"/>
                </a:lnTo>
                <a:lnTo>
                  <a:pt x="15" y="5"/>
                </a:lnTo>
                <a:lnTo>
                  <a:pt x="13" y="3"/>
                </a:lnTo>
                <a:lnTo>
                  <a:pt x="11" y="0"/>
                </a:lnTo>
                <a:lnTo>
                  <a:pt x="7" y="0"/>
                </a:lnTo>
                <a:lnTo>
                  <a:pt x="4" y="2"/>
                </a:lnTo>
                <a:lnTo>
                  <a:pt x="1" y="4"/>
                </a:lnTo>
                <a:lnTo>
                  <a:pt x="0" y="7"/>
                </a:lnTo>
                <a:lnTo>
                  <a:pt x="0" y="10"/>
                </a:lnTo>
                <a:lnTo>
                  <a:pt x="1" y="13"/>
                </a:lnTo>
                <a:close/>
              </a:path>
            </a:pathLst>
          </a:custGeom>
          <a:solidFill>
            <a:srgbClr val="BFFF7F"/>
          </a:solidFill>
          <a:ln w="9525">
            <a:noFill/>
            <a:round/>
            <a:headEnd/>
            <a:tailEnd/>
          </a:ln>
        </p:spPr>
        <p:txBody>
          <a:bodyPr/>
          <a:lstStyle/>
          <a:p>
            <a:endParaRPr lang="es-ES"/>
          </a:p>
        </p:txBody>
      </p:sp>
      <p:sp>
        <p:nvSpPr>
          <p:cNvPr id="67667" name="Freeform 83"/>
          <p:cNvSpPr>
            <a:spLocks/>
          </p:cNvSpPr>
          <p:nvPr/>
        </p:nvSpPr>
        <p:spPr bwMode="auto">
          <a:xfrm>
            <a:off x="2290763" y="2828925"/>
            <a:ext cx="36512" cy="65088"/>
          </a:xfrm>
          <a:custGeom>
            <a:avLst/>
            <a:gdLst>
              <a:gd name="T0" fmla="*/ 2147483647 w 46"/>
              <a:gd name="T1" fmla="*/ 2147483647 h 82"/>
              <a:gd name="T2" fmla="*/ 2147483647 w 46"/>
              <a:gd name="T3" fmla="*/ 2147483647 h 82"/>
              <a:gd name="T4" fmla="*/ 2147483647 w 46"/>
              <a:gd name="T5" fmla="*/ 2147483647 h 82"/>
              <a:gd name="T6" fmla="*/ 0 w 46"/>
              <a:gd name="T7" fmla="*/ 2147483647 h 82"/>
              <a:gd name="T8" fmla="*/ 2147483647 w 46"/>
              <a:gd name="T9" fmla="*/ 2147483647 h 82"/>
              <a:gd name="T10" fmla="*/ 2147483647 w 46"/>
              <a:gd name="T11" fmla="*/ 2147483647 h 82"/>
              <a:gd name="T12" fmla="*/ 2147483647 w 46"/>
              <a:gd name="T13" fmla="*/ 2147483647 h 82"/>
              <a:gd name="T14" fmla="*/ 2147483647 w 46"/>
              <a:gd name="T15" fmla="*/ 2147483647 h 82"/>
              <a:gd name="T16" fmla="*/ 2147483647 w 46"/>
              <a:gd name="T17" fmla="*/ 2147483647 h 82"/>
              <a:gd name="T18" fmla="*/ 2147483647 w 46"/>
              <a:gd name="T19" fmla="*/ 2147483647 h 82"/>
              <a:gd name="T20" fmla="*/ 2147483647 w 46"/>
              <a:gd name="T21" fmla="*/ 2147483647 h 82"/>
              <a:gd name="T22" fmla="*/ 2147483647 w 46"/>
              <a:gd name="T23" fmla="*/ 2147483647 h 82"/>
              <a:gd name="T24" fmla="*/ 2147483647 w 46"/>
              <a:gd name="T25" fmla="*/ 2147483647 h 82"/>
              <a:gd name="T26" fmla="*/ 2147483647 w 46"/>
              <a:gd name="T27" fmla="*/ 2147483647 h 82"/>
              <a:gd name="T28" fmla="*/ 2147483647 w 46"/>
              <a:gd name="T29" fmla="*/ 2147483647 h 82"/>
              <a:gd name="T30" fmla="*/ 2147483647 w 46"/>
              <a:gd name="T31" fmla="*/ 2147483647 h 82"/>
              <a:gd name="T32" fmla="*/ 2147483647 w 46"/>
              <a:gd name="T33" fmla="*/ 2147483647 h 82"/>
              <a:gd name="T34" fmla="*/ 2147483647 w 46"/>
              <a:gd name="T35" fmla="*/ 2147483647 h 82"/>
              <a:gd name="T36" fmla="*/ 2147483647 w 46"/>
              <a:gd name="T37" fmla="*/ 0 h 82"/>
              <a:gd name="T38" fmla="*/ 2147483647 w 46"/>
              <a:gd name="T39" fmla="*/ 2147483647 h 82"/>
              <a:gd name="T40" fmla="*/ 2147483647 w 46"/>
              <a:gd name="T41" fmla="*/ 2147483647 h 82"/>
              <a:gd name="T42" fmla="*/ 2147483647 w 46"/>
              <a:gd name="T43" fmla="*/ 2147483647 h 82"/>
              <a:gd name="T44" fmla="*/ 2147483647 w 46"/>
              <a:gd name="T45" fmla="*/ 2147483647 h 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6"/>
              <a:gd name="T70" fmla="*/ 0 h 82"/>
              <a:gd name="T71" fmla="*/ 46 w 46"/>
              <a:gd name="T72" fmla="*/ 82 h 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6" h="82">
                <a:moveTo>
                  <a:pt x="29" y="6"/>
                </a:moveTo>
                <a:lnTo>
                  <a:pt x="1" y="71"/>
                </a:lnTo>
                <a:lnTo>
                  <a:pt x="0" y="74"/>
                </a:lnTo>
                <a:lnTo>
                  <a:pt x="1" y="77"/>
                </a:lnTo>
                <a:lnTo>
                  <a:pt x="2" y="80"/>
                </a:lnTo>
                <a:lnTo>
                  <a:pt x="6" y="82"/>
                </a:lnTo>
                <a:lnTo>
                  <a:pt x="9" y="82"/>
                </a:lnTo>
                <a:lnTo>
                  <a:pt x="12" y="82"/>
                </a:lnTo>
                <a:lnTo>
                  <a:pt x="15" y="80"/>
                </a:lnTo>
                <a:lnTo>
                  <a:pt x="17" y="77"/>
                </a:lnTo>
                <a:lnTo>
                  <a:pt x="45" y="13"/>
                </a:lnTo>
                <a:lnTo>
                  <a:pt x="46" y="10"/>
                </a:lnTo>
                <a:lnTo>
                  <a:pt x="45" y="6"/>
                </a:lnTo>
                <a:lnTo>
                  <a:pt x="44" y="4"/>
                </a:lnTo>
                <a:lnTo>
                  <a:pt x="40" y="1"/>
                </a:lnTo>
                <a:lnTo>
                  <a:pt x="37" y="0"/>
                </a:lnTo>
                <a:lnTo>
                  <a:pt x="33" y="1"/>
                </a:lnTo>
                <a:lnTo>
                  <a:pt x="31" y="3"/>
                </a:lnTo>
                <a:lnTo>
                  <a:pt x="29" y="6"/>
                </a:lnTo>
                <a:close/>
              </a:path>
            </a:pathLst>
          </a:custGeom>
          <a:solidFill>
            <a:srgbClr val="BFFF7F"/>
          </a:solidFill>
          <a:ln w="9525">
            <a:noFill/>
            <a:round/>
            <a:headEnd/>
            <a:tailEnd/>
          </a:ln>
        </p:spPr>
        <p:txBody>
          <a:bodyPr/>
          <a:lstStyle/>
          <a:p>
            <a:endParaRPr lang="es-ES"/>
          </a:p>
        </p:txBody>
      </p:sp>
      <p:sp>
        <p:nvSpPr>
          <p:cNvPr id="67668" name="Rectangle 84"/>
          <p:cNvSpPr>
            <a:spLocks noChangeArrowheads="1"/>
          </p:cNvSpPr>
          <p:nvPr/>
        </p:nvSpPr>
        <p:spPr bwMode="auto">
          <a:xfrm>
            <a:off x="323850" y="3352800"/>
            <a:ext cx="2495550" cy="990600"/>
          </a:xfrm>
          <a:prstGeom prst="rect">
            <a:avLst/>
          </a:prstGeom>
          <a:solidFill>
            <a:schemeClr val="accent1"/>
          </a:solidFill>
          <a:ln w="9525">
            <a:solidFill>
              <a:schemeClr val="tx1"/>
            </a:solidFill>
            <a:miter lim="800000"/>
            <a:headEnd/>
            <a:tailEnd/>
          </a:ln>
        </p:spPr>
        <p:txBody>
          <a:bodyPr wrap="none" anchor="ctr"/>
          <a:lstStyle/>
          <a:p>
            <a:pPr algn="ctr">
              <a:spcBef>
                <a:spcPct val="20000"/>
              </a:spcBef>
            </a:pPr>
            <a:r>
              <a:rPr lang="es-MX" sz="3600">
                <a:solidFill>
                  <a:srgbClr val="660066"/>
                </a:solidFill>
                <a:latin typeface="Arial Black" pitchFamily="34" charset="0"/>
              </a:rPr>
              <a:t>TRABAJO</a:t>
            </a:r>
            <a:endParaRPr lang="es-ES" sz="3600">
              <a:solidFill>
                <a:srgbClr val="660066"/>
              </a:solidFill>
              <a:latin typeface="Arial Black" pitchFamily="34" charset="0"/>
            </a:endParaRPr>
          </a:p>
        </p:txBody>
      </p:sp>
      <p:sp>
        <p:nvSpPr>
          <p:cNvPr id="67669" name="AutoShape 85"/>
          <p:cNvSpPr>
            <a:spLocks noChangeArrowheads="1"/>
          </p:cNvSpPr>
          <p:nvPr/>
        </p:nvSpPr>
        <p:spPr bwMode="auto">
          <a:xfrm>
            <a:off x="2590800" y="2438400"/>
            <a:ext cx="457200" cy="685800"/>
          </a:xfrm>
          <a:prstGeom prst="upArrow">
            <a:avLst>
              <a:gd name="adj1" fmla="val 50000"/>
              <a:gd name="adj2" fmla="val 37500"/>
            </a:avLst>
          </a:prstGeom>
          <a:solidFill>
            <a:srgbClr val="008000"/>
          </a:solidFill>
          <a:ln w="9525">
            <a:solidFill>
              <a:schemeClr val="tx1"/>
            </a:solidFill>
            <a:miter lim="800000"/>
            <a:headEnd/>
            <a:tailEnd/>
          </a:ln>
        </p:spPr>
        <p:txBody>
          <a:bodyPr wrap="none" anchor="ctr"/>
          <a:lstStyle/>
          <a:p>
            <a:endParaRPr lang="es-ES"/>
          </a:p>
        </p:txBody>
      </p:sp>
      <p:sp>
        <p:nvSpPr>
          <p:cNvPr id="67670" name="AutoShape 86"/>
          <p:cNvSpPr>
            <a:spLocks noChangeArrowheads="1"/>
          </p:cNvSpPr>
          <p:nvPr/>
        </p:nvSpPr>
        <p:spPr bwMode="auto">
          <a:xfrm>
            <a:off x="914400" y="4495800"/>
            <a:ext cx="457200" cy="838200"/>
          </a:xfrm>
          <a:prstGeom prst="downArrow">
            <a:avLst>
              <a:gd name="adj1" fmla="val 50000"/>
              <a:gd name="adj2" fmla="val 45833"/>
            </a:avLst>
          </a:prstGeom>
          <a:solidFill>
            <a:srgbClr val="008000"/>
          </a:solidFill>
          <a:ln w="9525">
            <a:solidFill>
              <a:schemeClr val="tx1"/>
            </a:solidFill>
            <a:miter lim="800000"/>
            <a:headEnd/>
            <a:tailEnd/>
          </a:ln>
        </p:spPr>
        <p:txBody>
          <a:bodyPr wrap="none" anchor="ctr"/>
          <a:lstStyle/>
          <a:p>
            <a:endParaRPr lang="es-ES"/>
          </a:p>
        </p:txBody>
      </p:sp>
      <p:sp>
        <p:nvSpPr>
          <p:cNvPr id="45143" name="DownRibbonSharp"/>
          <p:cNvSpPr>
            <a:spLocks noEditPoints="1" noChangeArrowheads="1"/>
          </p:cNvSpPr>
          <p:nvPr/>
        </p:nvSpPr>
        <p:spPr bwMode="auto">
          <a:xfrm>
            <a:off x="1692275" y="1268413"/>
            <a:ext cx="7451725" cy="1008062"/>
          </a:xfrm>
          <a:custGeom>
            <a:avLst/>
            <a:gdLst>
              <a:gd name="G0" fmla="+- 0 0 0"/>
              <a:gd name="G1" fmla="+- 5400 0 0"/>
              <a:gd name="G2" fmla="+- 5400 2700 0"/>
              <a:gd name="G3" fmla="+- 21600 0 G2"/>
              <a:gd name="G4" fmla="+- 21600 0 G1"/>
              <a:gd name="G5" fmla="+- 21600 0 2700"/>
              <a:gd name="G6" fmla="*/ G5 1 2"/>
              <a:gd name="G7" fmla="+- 2700 0 0"/>
              <a:gd name="T0" fmla="*/ 10800 w 21600"/>
              <a:gd name="T1" fmla="*/ 2700 h 21600"/>
              <a:gd name="T2" fmla="*/ 2700 w 21600"/>
              <a:gd name="T3" fmla="*/ 9450 h 21600"/>
              <a:gd name="T4" fmla="*/ 10800 w 21600"/>
              <a:gd name="T5" fmla="*/ 21600 h 21600"/>
              <a:gd name="T6" fmla="*/ 18900 w 21600"/>
              <a:gd name="T7" fmla="*/ 9450 h 21600"/>
              <a:gd name="T8" fmla="*/ 17694720 60000 65536"/>
              <a:gd name="T9" fmla="*/ 11796480 60000 65536"/>
              <a:gd name="T10" fmla="*/ 5898240 60000 65536"/>
              <a:gd name="T11" fmla="*/ 0 60000 65536"/>
              <a:gd name="T12" fmla="*/ G1 w 21600"/>
              <a:gd name="T13" fmla="*/ G7 h 21600"/>
              <a:gd name="T14" fmla="*/ G4 w 21600"/>
              <a:gd name="T15" fmla="*/ 21600 h 21600"/>
            </a:gdLst>
            <a:ahLst/>
            <a:cxnLst>
              <a:cxn ang="T8">
                <a:pos x="T0" y="T1"/>
              </a:cxn>
              <a:cxn ang="T9">
                <a:pos x="T2" y="T3"/>
              </a:cxn>
              <a:cxn ang="T10">
                <a:pos x="T4" y="T5"/>
              </a:cxn>
              <a:cxn ang="T11">
                <a:pos x="T6" y="T7"/>
              </a:cxn>
            </a:cxnLst>
            <a:rect l="T12" t="T13" r="T14" b="T15"/>
            <a:pathLst>
              <a:path w="21600" h="21600" extrusionOk="0">
                <a:moveTo>
                  <a:pt x="0" y="0"/>
                </a:moveTo>
                <a:lnTo>
                  <a:pt x="8100" y="0"/>
                </a:lnTo>
                <a:lnTo>
                  <a:pt x="8100" y="2700"/>
                </a:lnTo>
                <a:lnTo>
                  <a:pt x="13500" y="2700"/>
                </a:lnTo>
                <a:lnTo>
                  <a:pt x="13500" y="0"/>
                </a:lnTo>
                <a:lnTo>
                  <a:pt x="21600" y="0"/>
                </a:lnTo>
                <a:lnTo>
                  <a:pt x="18900" y="9450"/>
                </a:lnTo>
                <a:lnTo>
                  <a:pt x="21600" y="18900"/>
                </a:lnTo>
                <a:lnTo>
                  <a:pt x="16200" y="18900"/>
                </a:lnTo>
                <a:lnTo>
                  <a:pt x="16200" y="21600"/>
                </a:lnTo>
                <a:lnTo>
                  <a:pt x="5400" y="21600"/>
                </a:lnTo>
                <a:lnTo>
                  <a:pt x="5400" y="18900"/>
                </a:lnTo>
                <a:lnTo>
                  <a:pt x="0" y="18900"/>
                </a:lnTo>
                <a:lnTo>
                  <a:pt x="2700" y="9450"/>
                </a:lnTo>
                <a:close/>
              </a:path>
              <a:path w="21600" h="21600" fill="none" extrusionOk="0">
                <a:moveTo>
                  <a:pt x="8100" y="2700"/>
                </a:moveTo>
                <a:lnTo>
                  <a:pt x="5400" y="2700"/>
                </a:lnTo>
                <a:lnTo>
                  <a:pt x="5400" y="18900"/>
                </a:lnTo>
              </a:path>
              <a:path w="21600" h="21600" fill="none" extrusionOk="0">
                <a:moveTo>
                  <a:pt x="5400" y="2700"/>
                </a:moveTo>
                <a:lnTo>
                  <a:pt x="8100" y="0"/>
                </a:lnTo>
              </a:path>
              <a:path w="21600" h="21600" fill="none" extrusionOk="0">
                <a:moveTo>
                  <a:pt x="13500" y="2700"/>
                </a:moveTo>
                <a:lnTo>
                  <a:pt x="16200" y="2700"/>
                </a:lnTo>
                <a:lnTo>
                  <a:pt x="16200" y="18900"/>
                </a:lnTo>
              </a:path>
              <a:path w="21600" h="21600" fill="none" extrusionOk="0">
                <a:moveTo>
                  <a:pt x="16200" y="2700"/>
                </a:moveTo>
                <a:lnTo>
                  <a:pt x="13500" y="0"/>
                </a:lnTo>
              </a:path>
            </a:pathLst>
          </a:custGeom>
          <a:solidFill>
            <a:srgbClr val="FFCC99"/>
          </a:solidFill>
          <a:ln w="9525">
            <a:solidFill>
              <a:srgbClr val="000000"/>
            </a:solidFill>
            <a:miter lim="800000"/>
            <a:headEnd/>
            <a:tailEnd/>
          </a:ln>
          <a:effectLst>
            <a:outerShdw dist="107763" dir="2700000" algn="ctr" rotWithShape="0">
              <a:srgbClr val="808080"/>
            </a:outerShdw>
          </a:effectLst>
        </p:spPr>
        <p:txBody>
          <a:bodyPr/>
          <a:lstStyle/>
          <a:p>
            <a:pPr>
              <a:spcBef>
                <a:spcPct val="20000"/>
              </a:spcBef>
              <a:defRPr/>
            </a:pPr>
            <a:r>
              <a:rPr lang="es-MX" sz="2800" dirty="0">
                <a:solidFill>
                  <a:srgbClr val="660066"/>
                </a:solidFill>
                <a:latin typeface="Arial Black" pitchFamily="34" charset="0"/>
              </a:rPr>
              <a:t>TECNIFICACIÓN</a:t>
            </a:r>
            <a:endParaRPr lang="es-ES" sz="2800" dirty="0">
              <a:solidFill>
                <a:srgbClr val="660066"/>
              </a:solidFill>
              <a:latin typeface="Arial Black" pitchFamily="34" charset="0"/>
            </a:endParaRPr>
          </a:p>
        </p:txBody>
      </p:sp>
      <p:sp>
        <p:nvSpPr>
          <p:cNvPr id="45144" name="DownRibbonSharp"/>
          <p:cNvSpPr>
            <a:spLocks noEditPoints="1" noChangeArrowheads="1"/>
          </p:cNvSpPr>
          <p:nvPr/>
        </p:nvSpPr>
        <p:spPr bwMode="auto">
          <a:xfrm>
            <a:off x="2411413" y="5092700"/>
            <a:ext cx="6732587" cy="1289050"/>
          </a:xfrm>
          <a:custGeom>
            <a:avLst/>
            <a:gdLst>
              <a:gd name="G0" fmla="+- 0 0 0"/>
              <a:gd name="G1" fmla="+- 5400 0 0"/>
              <a:gd name="G2" fmla="+- 5400 2700 0"/>
              <a:gd name="G3" fmla="+- 21600 0 G2"/>
              <a:gd name="G4" fmla="+- 21600 0 G1"/>
              <a:gd name="G5" fmla="+- 21600 0 2700"/>
              <a:gd name="G6" fmla="*/ G5 1 2"/>
              <a:gd name="G7" fmla="+- 2700 0 0"/>
              <a:gd name="T0" fmla="*/ 10800 w 21600"/>
              <a:gd name="T1" fmla="*/ 2700 h 21600"/>
              <a:gd name="T2" fmla="*/ 2700 w 21600"/>
              <a:gd name="T3" fmla="*/ 9450 h 21600"/>
              <a:gd name="T4" fmla="*/ 10800 w 21600"/>
              <a:gd name="T5" fmla="*/ 21600 h 21600"/>
              <a:gd name="T6" fmla="*/ 18900 w 21600"/>
              <a:gd name="T7" fmla="*/ 9450 h 21600"/>
              <a:gd name="T8" fmla="*/ 17694720 60000 65536"/>
              <a:gd name="T9" fmla="*/ 11796480 60000 65536"/>
              <a:gd name="T10" fmla="*/ 5898240 60000 65536"/>
              <a:gd name="T11" fmla="*/ 0 60000 65536"/>
              <a:gd name="T12" fmla="*/ G1 w 21600"/>
              <a:gd name="T13" fmla="*/ G7 h 21600"/>
              <a:gd name="T14" fmla="*/ G4 w 21600"/>
              <a:gd name="T15" fmla="*/ 21600 h 21600"/>
            </a:gdLst>
            <a:ahLst/>
            <a:cxnLst>
              <a:cxn ang="T8">
                <a:pos x="T0" y="T1"/>
              </a:cxn>
              <a:cxn ang="T9">
                <a:pos x="T2" y="T3"/>
              </a:cxn>
              <a:cxn ang="T10">
                <a:pos x="T4" y="T5"/>
              </a:cxn>
              <a:cxn ang="T11">
                <a:pos x="T6" y="T7"/>
              </a:cxn>
            </a:cxnLst>
            <a:rect l="T12" t="T13" r="T14" b="T15"/>
            <a:pathLst>
              <a:path w="21600" h="21600" extrusionOk="0">
                <a:moveTo>
                  <a:pt x="0" y="0"/>
                </a:moveTo>
                <a:lnTo>
                  <a:pt x="8100" y="0"/>
                </a:lnTo>
                <a:lnTo>
                  <a:pt x="8100" y="2700"/>
                </a:lnTo>
                <a:lnTo>
                  <a:pt x="13500" y="2700"/>
                </a:lnTo>
                <a:lnTo>
                  <a:pt x="13500" y="0"/>
                </a:lnTo>
                <a:lnTo>
                  <a:pt x="21600" y="0"/>
                </a:lnTo>
                <a:lnTo>
                  <a:pt x="18900" y="9450"/>
                </a:lnTo>
                <a:lnTo>
                  <a:pt x="21600" y="18900"/>
                </a:lnTo>
                <a:lnTo>
                  <a:pt x="16200" y="18900"/>
                </a:lnTo>
                <a:lnTo>
                  <a:pt x="16200" y="21600"/>
                </a:lnTo>
                <a:lnTo>
                  <a:pt x="5400" y="21600"/>
                </a:lnTo>
                <a:lnTo>
                  <a:pt x="5400" y="18900"/>
                </a:lnTo>
                <a:lnTo>
                  <a:pt x="0" y="18900"/>
                </a:lnTo>
                <a:lnTo>
                  <a:pt x="2700" y="9450"/>
                </a:lnTo>
                <a:close/>
              </a:path>
              <a:path w="21600" h="21600" fill="none" extrusionOk="0">
                <a:moveTo>
                  <a:pt x="8100" y="2700"/>
                </a:moveTo>
                <a:lnTo>
                  <a:pt x="5400" y="2700"/>
                </a:lnTo>
                <a:lnTo>
                  <a:pt x="5400" y="18900"/>
                </a:lnTo>
              </a:path>
              <a:path w="21600" h="21600" fill="none" extrusionOk="0">
                <a:moveTo>
                  <a:pt x="5400" y="2700"/>
                </a:moveTo>
                <a:lnTo>
                  <a:pt x="8100" y="0"/>
                </a:lnTo>
              </a:path>
              <a:path w="21600" h="21600" fill="none" extrusionOk="0">
                <a:moveTo>
                  <a:pt x="13500" y="2700"/>
                </a:moveTo>
                <a:lnTo>
                  <a:pt x="16200" y="2700"/>
                </a:lnTo>
                <a:lnTo>
                  <a:pt x="16200" y="18900"/>
                </a:lnTo>
              </a:path>
              <a:path w="21600" h="21600" fill="none" extrusionOk="0">
                <a:moveTo>
                  <a:pt x="16200" y="2700"/>
                </a:moveTo>
                <a:lnTo>
                  <a:pt x="13500" y="0"/>
                </a:lnTo>
              </a:path>
            </a:pathLst>
          </a:custGeom>
          <a:solidFill>
            <a:srgbClr val="FFCC99"/>
          </a:solidFill>
          <a:ln w="9525">
            <a:solidFill>
              <a:srgbClr val="000000"/>
            </a:solidFill>
            <a:miter lim="800000"/>
            <a:headEnd/>
            <a:tailEnd/>
          </a:ln>
          <a:effectLst>
            <a:outerShdw dist="107763" dir="2700000" algn="ctr" rotWithShape="0">
              <a:srgbClr val="808080"/>
            </a:outerShdw>
          </a:effectLst>
        </p:spPr>
        <p:txBody>
          <a:bodyPr/>
          <a:lstStyle/>
          <a:p>
            <a:pPr>
              <a:lnSpc>
                <a:spcPct val="75000"/>
              </a:lnSpc>
              <a:spcBef>
                <a:spcPct val="20000"/>
              </a:spcBef>
              <a:defRPr/>
            </a:pPr>
            <a:r>
              <a:rPr lang="es-MX" sz="2800" dirty="0">
                <a:solidFill>
                  <a:srgbClr val="660066"/>
                </a:solidFill>
                <a:latin typeface="Arial Black" pitchFamily="34" charset="0"/>
              </a:rPr>
              <a:t>ORGANIZACIÓN DEL TRABAJO</a:t>
            </a:r>
          </a:p>
        </p:txBody>
      </p:sp>
      <p:pic>
        <p:nvPicPr>
          <p:cNvPr id="67673" name="Picture 89"/>
          <p:cNvPicPr>
            <a:picLocks noChangeAspect="1" noChangeArrowheads="1"/>
          </p:cNvPicPr>
          <p:nvPr/>
        </p:nvPicPr>
        <p:blipFill>
          <a:blip r:embed="rId2" cstate="print"/>
          <a:srcRect/>
          <a:stretch>
            <a:fillRect/>
          </a:stretch>
        </p:blipFill>
        <p:spPr bwMode="auto">
          <a:xfrm>
            <a:off x="1258888" y="5013325"/>
            <a:ext cx="1493837" cy="1685925"/>
          </a:xfrm>
          <a:prstGeom prst="rect">
            <a:avLst/>
          </a:prstGeom>
          <a:noFill/>
          <a:ln w="9525">
            <a:noFill/>
            <a:miter lim="800000"/>
            <a:headEnd/>
            <a:tailEnd/>
          </a:ln>
        </p:spPr>
      </p:pic>
      <p:pic>
        <p:nvPicPr>
          <p:cNvPr id="67674" name="Picture 90"/>
          <p:cNvPicPr>
            <a:picLocks noChangeAspect="1" noChangeArrowheads="1"/>
          </p:cNvPicPr>
          <p:nvPr/>
        </p:nvPicPr>
        <p:blipFill>
          <a:blip r:embed="rId3" cstate="print"/>
          <a:srcRect/>
          <a:stretch>
            <a:fillRect/>
          </a:stretch>
        </p:blipFill>
        <p:spPr bwMode="auto">
          <a:xfrm>
            <a:off x="34925" y="5157788"/>
            <a:ext cx="1271588" cy="1487487"/>
          </a:xfrm>
          <a:prstGeom prst="rect">
            <a:avLst/>
          </a:prstGeom>
          <a:noFill/>
          <a:ln w="9525">
            <a:noFill/>
            <a:miter lim="800000"/>
            <a:headEnd/>
            <a:tailEnd/>
          </a:ln>
        </p:spPr>
      </p:pic>
      <p:pic>
        <p:nvPicPr>
          <p:cNvPr id="67675" name="Picture 91"/>
          <p:cNvPicPr>
            <a:picLocks noChangeAspect="1" noChangeArrowheads="1"/>
          </p:cNvPicPr>
          <p:nvPr/>
        </p:nvPicPr>
        <p:blipFill>
          <a:blip r:embed="rId4" cstate="print"/>
          <a:srcRect/>
          <a:stretch>
            <a:fillRect/>
          </a:stretch>
        </p:blipFill>
        <p:spPr bwMode="auto">
          <a:xfrm>
            <a:off x="4859338" y="2619375"/>
            <a:ext cx="2362200" cy="2105025"/>
          </a:xfrm>
          <a:prstGeom prst="rect">
            <a:avLst/>
          </a:prstGeom>
          <a:noFill/>
          <a:ln w="9525">
            <a:noFill/>
            <a:miter lim="800000"/>
            <a:headEnd/>
            <a:tailEnd/>
          </a:ln>
        </p:spPr>
      </p:pic>
      <p:sp>
        <p:nvSpPr>
          <p:cNvPr id="45148" name="AutoShape 92"/>
          <p:cNvSpPr>
            <a:spLocks noChangeArrowheads="1"/>
          </p:cNvSpPr>
          <p:nvPr/>
        </p:nvSpPr>
        <p:spPr bwMode="auto">
          <a:xfrm>
            <a:off x="4267200" y="2582863"/>
            <a:ext cx="381000" cy="2286000"/>
          </a:xfrm>
          <a:prstGeom prst="upDownArrow">
            <a:avLst>
              <a:gd name="adj1" fmla="val 50000"/>
              <a:gd name="adj2" fmla="val 120000"/>
            </a:avLst>
          </a:prstGeom>
          <a:solidFill>
            <a:srgbClr val="008000"/>
          </a:solidFill>
          <a:ln w="9525">
            <a:solidFill>
              <a:srgbClr val="FFCC00"/>
            </a:solidFill>
            <a:miter lim="800000"/>
            <a:headEnd/>
            <a:tailEnd/>
          </a:ln>
        </p:spPr>
        <p:txBody>
          <a:bodyPr wrap="none" anchor="ctr"/>
          <a:lstStyle/>
          <a:p>
            <a:endParaRPr lang="es-ES"/>
          </a:p>
        </p:txBody>
      </p:sp>
      <p:sp>
        <p:nvSpPr>
          <p:cNvPr id="45149" name="AutoShape 93"/>
          <p:cNvSpPr>
            <a:spLocks noChangeArrowheads="1"/>
          </p:cNvSpPr>
          <p:nvPr/>
        </p:nvSpPr>
        <p:spPr bwMode="auto">
          <a:xfrm flipV="1">
            <a:off x="2971800" y="3733800"/>
            <a:ext cx="1219200" cy="76200"/>
          </a:xfrm>
          <a:prstGeom prst="notchedRightArrow">
            <a:avLst>
              <a:gd name="adj1" fmla="val 50000"/>
              <a:gd name="adj2" fmla="val 400000"/>
            </a:avLst>
          </a:prstGeom>
          <a:solidFill>
            <a:srgbClr val="008000"/>
          </a:solidFill>
          <a:ln w="9525">
            <a:solidFill>
              <a:schemeClr val="tx1"/>
            </a:solidFill>
            <a:miter lim="800000"/>
            <a:headEnd/>
            <a:tailEnd/>
          </a:ln>
        </p:spPr>
        <p:txBody>
          <a:bodyPr wrap="none" anchor="ctr"/>
          <a:lstStyle/>
          <a:p>
            <a:endParaRPr lang="es-ES"/>
          </a:p>
        </p:txBody>
      </p:sp>
    </p:spTree>
    <p:extLst>
      <p:ext uri="{BB962C8B-B14F-4D97-AF65-F5344CB8AC3E}">
        <p14:creationId xmlns:p14="http://schemas.microsoft.com/office/powerpoint/2010/main" val="35748941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149"/>
                                        </p:tgtEl>
                                        <p:attrNameLst>
                                          <p:attrName>style.visibility</p:attrName>
                                        </p:attrNameLst>
                                      </p:cBhvr>
                                      <p:to>
                                        <p:strVal val="visible"/>
                                      </p:to>
                                    </p:set>
                                    <p:anim calcmode="lin" valueType="num">
                                      <p:cBhvr additive="base">
                                        <p:cTn id="7" dur="500" fill="hold"/>
                                        <p:tgtEl>
                                          <p:spTgt spid="45149"/>
                                        </p:tgtEl>
                                        <p:attrNameLst>
                                          <p:attrName>ppt_x</p:attrName>
                                        </p:attrNameLst>
                                      </p:cBhvr>
                                      <p:tavLst>
                                        <p:tav tm="0">
                                          <p:val>
                                            <p:strVal val="0-#ppt_w/2"/>
                                          </p:val>
                                        </p:tav>
                                        <p:tav tm="100000">
                                          <p:val>
                                            <p:strVal val="#ppt_x"/>
                                          </p:val>
                                        </p:tav>
                                      </p:tavLst>
                                    </p:anim>
                                    <p:anim calcmode="lin" valueType="num">
                                      <p:cBhvr additive="base">
                                        <p:cTn id="8" dur="500" fill="hold"/>
                                        <p:tgtEl>
                                          <p:spTgt spid="451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45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48" grpId="0" animBg="1"/>
      <p:bldP spid="451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66800" y="152400"/>
            <a:ext cx="7543800" cy="685800"/>
          </a:xfrm>
        </p:spPr>
        <p:txBody>
          <a:bodyPr rtlCol="0">
            <a:normAutofit fontScale="90000"/>
          </a:bodyPr>
          <a:lstStyle/>
          <a:p>
            <a:pPr eaLnBrk="1" fontAlgn="auto" hangingPunct="1">
              <a:spcAft>
                <a:spcPts val="0"/>
              </a:spcAft>
              <a:defRPr/>
            </a:pPr>
            <a:r>
              <a:rPr lang="es-MX" b="1" dirty="0" smtClean="0">
                <a:solidFill>
                  <a:srgbClr val="000066"/>
                </a:solidFill>
              </a:rPr>
              <a:t>CONCEPTO DE TRABAJO</a:t>
            </a:r>
          </a:p>
        </p:txBody>
      </p:sp>
      <p:sp>
        <p:nvSpPr>
          <p:cNvPr id="68611" name="Rectangle 3"/>
          <p:cNvSpPr>
            <a:spLocks noGrp="1" noChangeArrowheads="1"/>
          </p:cNvSpPr>
          <p:nvPr>
            <p:ph idx="1"/>
          </p:nvPr>
        </p:nvSpPr>
        <p:spPr>
          <a:xfrm>
            <a:off x="381000" y="838200"/>
            <a:ext cx="8610600" cy="5029200"/>
          </a:xfrm>
        </p:spPr>
        <p:txBody>
          <a:bodyPr/>
          <a:lstStyle/>
          <a:p>
            <a:pPr marL="609600" indent="-609600" algn="ctr" eaLnBrk="1" hangingPunct="1">
              <a:buFontTx/>
              <a:buNone/>
            </a:pPr>
            <a:r>
              <a:rPr lang="es-MX" smtClean="0">
                <a:solidFill>
                  <a:srgbClr val="CC3300"/>
                </a:solidFill>
                <a:latin typeface="Arial Black" pitchFamily="34" charset="0"/>
              </a:rPr>
              <a:t>ASA CRISTINA LAUREL</a:t>
            </a:r>
          </a:p>
          <a:p>
            <a:pPr marL="609600" indent="-609600" algn="just" eaLnBrk="1" hangingPunct="1">
              <a:buFontTx/>
              <a:buNone/>
            </a:pPr>
            <a:r>
              <a:rPr lang="es-MX" sz="2400" smtClean="0">
                <a:solidFill>
                  <a:srgbClr val="CC3300"/>
                </a:solidFill>
                <a:latin typeface="Arial Black" pitchFamily="34" charset="0"/>
              </a:rPr>
              <a:t>	</a:t>
            </a:r>
            <a:r>
              <a:rPr lang="es-MX" sz="2800" smtClean="0">
                <a:solidFill>
                  <a:srgbClr val="000066"/>
                </a:solidFill>
                <a:latin typeface="Arial Black" pitchFamily="34" charset="0"/>
              </a:rPr>
              <a:t>EL TRABAJO ES UN PROCESO POR MEDIO DEL CUAL EL HOMBRE SE APROPIA DE LA NATURALEZA PARA TRANSFORMAR SUS MATERIALES EN ELEMENTOS ÚTILES A LA VIDA. DETERMINANDO DOS ASPECTOS FUNDAMENTALES:</a:t>
            </a:r>
          </a:p>
          <a:p>
            <a:pPr marL="609600" indent="-609600" algn="just" eaLnBrk="1" hangingPunct="1"/>
            <a:r>
              <a:rPr lang="es-MX" sz="2800" smtClean="0">
                <a:solidFill>
                  <a:srgbClr val="0000CC"/>
                </a:solidFill>
                <a:latin typeface="Arial Black" pitchFamily="34" charset="0"/>
              </a:rPr>
              <a:t>EL DE TENER UN ASPECTO TÉCNICO.</a:t>
            </a:r>
          </a:p>
          <a:p>
            <a:pPr marL="609600" indent="-609600" algn="just" eaLnBrk="1" hangingPunct="1"/>
            <a:r>
              <a:rPr lang="es-MX" sz="2800" smtClean="0">
                <a:solidFill>
                  <a:srgbClr val="0000CC"/>
                </a:solidFill>
                <a:latin typeface="Arial Black" pitchFamily="34" charset="0"/>
              </a:rPr>
              <a:t>EL DE TENER UN ASPECTO SOCIAL.</a:t>
            </a:r>
          </a:p>
        </p:txBody>
      </p:sp>
    </p:spTree>
    <p:extLst>
      <p:ext uri="{BB962C8B-B14F-4D97-AF65-F5344CB8AC3E}">
        <p14:creationId xmlns:p14="http://schemas.microsoft.com/office/powerpoint/2010/main" val="2141914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371600" y="152400"/>
            <a:ext cx="7543800" cy="685800"/>
          </a:xfrm>
        </p:spPr>
        <p:txBody>
          <a:bodyPr rtlCol="0">
            <a:normAutofit fontScale="90000"/>
          </a:bodyPr>
          <a:lstStyle/>
          <a:p>
            <a:pPr eaLnBrk="1" fontAlgn="auto" hangingPunct="1">
              <a:spcAft>
                <a:spcPts val="0"/>
              </a:spcAft>
              <a:defRPr/>
            </a:pPr>
            <a:r>
              <a:rPr lang="es-MX" b="1" dirty="0" smtClean="0">
                <a:solidFill>
                  <a:srgbClr val="000066"/>
                </a:solidFill>
              </a:rPr>
              <a:t>LA CATEGORÍA TRABAJO</a:t>
            </a:r>
          </a:p>
        </p:txBody>
      </p:sp>
      <p:sp>
        <p:nvSpPr>
          <p:cNvPr id="69635" name="Rectangle 3"/>
          <p:cNvSpPr>
            <a:spLocks noGrp="1" noChangeArrowheads="1"/>
          </p:cNvSpPr>
          <p:nvPr>
            <p:ph idx="1"/>
          </p:nvPr>
        </p:nvSpPr>
        <p:spPr>
          <a:xfrm>
            <a:off x="381000" y="1066800"/>
            <a:ext cx="8610600" cy="5029200"/>
          </a:xfrm>
        </p:spPr>
        <p:txBody>
          <a:bodyPr/>
          <a:lstStyle/>
          <a:p>
            <a:pPr algn="just" eaLnBrk="1" hangingPunct="1"/>
            <a:r>
              <a:rPr lang="es-MX" smtClean="0">
                <a:solidFill>
                  <a:srgbClr val="CC3300"/>
                </a:solidFill>
                <a:latin typeface="Arial Black" pitchFamily="34" charset="0"/>
              </a:rPr>
              <a:t>LA CATEGORÍA TRABAJO</a:t>
            </a:r>
            <a:r>
              <a:rPr lang="es-MX" sz="2800" smtClean="0">
                <a:solidFill>
                  <a:schemeClr val="tx2"/>
                </a:solidFill>
                <a:latin typeface="Arial Black" pitchFamily="34" charset="0"/>
              </a:rPr>
              <a:t> </a:t>
            </a:r>
            <a:r>
              <a:rPr lang="es-MX" smtClean="0">
                <a:solidFill>
                  <a:srgbClr val="000066"/>
                </a:solidFill>
                <a:latin typeface="Arial Black" pitchFamily="34" charset="0"/>
              </a:rPr>
              <a:t>NO ES UN ELEMENTO SECUNDARIO</a:t>
            </a:r>
            <a:r>
              <a:rPr lang="es-MX" smtClean="0">
                <a:solidFill>
                  <a:schemeClr val="tx2"/>
                </a:solidFill>
              </a:rPr>
              <a:t> </a:t>
            </a:r>
            <a:r>
              <a:rPr lang="es-MX" smtClean="0">
                <a:solidFill>
                  <a:schemeClr val="tx2"/>
                </a:solidFill>
                <a:latin typeface="Arial Black" pitchFamily="34" charset="0"/>
              </a:rPr>
              <a:t>COMO SE PLANTEA DESDE LA ÓPTICA  DE LA SALUD PÚBLICA Y  DE LA SALUD OCUPACIONAL TRADICIONAL. </a:t>
            </a:r>
            <a:r>
              <a:rPr lang="es-MX" smtClean="0">
                <a:solidFill>
                  <a:srgbClr val="CC3300"/>
                </a:solidFill>
                <a:latin typeface="Arial Black" pitchFamily="34" charset="0"/>
              </a:rPr>
              <a:t>“ ES TANTO COMO DECIR: QUE ES NATURAL QUE EL HOMBRE TRABAJE Y SE EXPONGA A RIESGOS”</a:t>
            </a:r>
          </a:p>
        </p:txBody>
      </p:sp>
    </p:spTree>
    <p:extLst>
      <p:ext uri="{BB962C8B-B14F-4D97-AF65-F5344CB8AC3E}">
        <p14:creationId xmlns:p14="http://schemas.microsoft.com/office/powerpoint/2010/main" val="2280951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685800" y="228600"/>
            <a:ext cx="7772400" cy="533400"/>
          </a:xfrm>
        </p:spPr>
        <p:txBody>
          <a:bodyPr rtlCol="0">
            <a:normAutofit fontScale="90000"/>
          </a:bodyPr>
          <a:lstStyle/>
          <a:p>
            <a:pPr eaLnBrk="1" fontAlgn="auto" hangingPunct="1">
              <a:spcAft>
                <a:spcPts val="0"/>
              </a:spcAft>
              <a:defRPr/>
            </a:pPr>
            <a:r>
              <a:rPr lang="es-ES_tradnl" sz="4000" dirty="0" smtClean="0">
                <a:solidFill>
                  <a:schemeClr val="accent2"/>
                </a:solidFill>
                <a:latin typeface="Arial Black" pitchFamily="34" charset="0"/>
                <a:cs typeface="Times New Roman" pitchFamily="18" charset="0"/>
              </a:rPr>
              <a:t>MEDICINA</a:t>
            </a:r>
            <a:r>
              <a:rPr lang="es-ES" sz="4000" dirty="0" smtClean="0">
                <a:solidFill>
                  <a:schemeClr val="accent2"/>
                </a:solidFill>
                <a:latin typeface="Arial Black" pitchFamily="34" charset="0"/>
                <a:cs typeface="Times New Roman" pitchFamily="18" charset="0"/>
              </a:rPr>
              <a:t> OCUPACIONAL</a:t>
            </a:r>
          </a:p>
        </p:txBody>
      </p:sp>
      <p:pic>
        <p:nvPicPr>
          <p:cNvPr id="44035" name="Picture 3"/>
          <p:cNvPicPr>
            <a:picLocks noChangeAspect="1" noChangeArrowheads="1"/>
          </p:cNvPicPr>
          <p:nvPr/>
        </p:nvPicPr>
        <p:blipFill>
          <a:blip r:embed="rId2" cstate="print"/>
          <a:srcRect/>
          <a:stretch>
            <a:fillRect/>
          </a:stretch>
        </p:blipFill>
        <p:spPr bwMode="auto">
          <a:xfrm>
            <a:off x="1803400" y="868363"/>
            <a:ext cx="5359400" cy="5380037"/>
          </a:xfrm>
          <a:prstGeom prst="rect">
            <a:avLst/>
          </a:prstGeom>
          <a:noFill/>
          <a:ln w="9525">
            <a:noFill/>
            <a:miter lim="800000"/>
            <a:headEnd/>
            <a:tailEnd/>
          </a:ln>
        </p:spPr>
      </p:pic>
    </p:spTree>
    <p:extLst>
      <p:ext uri="{BB962C8B-B14F-4D97-AF65-F5344CB8AC3E}">
        <p14:creationId xmlns:p14="http://schemas.microsoft.com/office/powerpoint/2010/main" val="15655366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371600" y="152400"/>
            <a:ext cx="7467600" cy="838200"/>
          </a:xfrm>
        </p:spPr>
        <p:txBody>
          <a:bodyPr rtlCol="0">
            <a:normAutofit fontScale="90000"/>
          </a:bodyPr>
          <a:lstStyle/>
          <a:p>
            <a:pPr eaLnBrk="1" fontAlgn="auto" hangingPunct="1">
              <a:spcAft>
                <a:spcPts val="0"/>
              </a:spcAft>
              <a:defRPr/>
            </a:pPr>
            <a:r>
              <a:rPr lang="es-MX" sz="2800" dirty="0" smtClean="0">
                <a:solidFill>
                  <a:srgbClr val="CC3300"/>
                </a:solidFill>
                <a:latin typeface="Arial Black" pitchFamily="34" charset="0"/>
              </a:rPr>
              <a:t>PROCESO DE TRABAJO</a:t>
            </a:r>
            <a:br>
              <a:rPr lang="es-MX" sz="2800" dirty="0" smtClean="0">
                <a:solidFill>
                  <a:srgbClr val="CC3300"/>
                </a:solidFill>
                <a:latin typeface="Arial Black" pitchFamily="34" charset="0"/>
              </a:rPr>
            </a:br>
            <a:r>
              <a:rPr lang="es-MX" sz="2800" dirty="0" smtClean="0">
                <a:solidFill>
                  <a:srgbClr val="CC3300"/>
                </a:solidFill>
                <a:latin typeface="Arial Black" pitchFamily="34" charset="0"/>
              </a:rPr>
              <a:t>ELEMENTOS QUE LO CONFORMAN</a:t>
            </a:r>
          </a:p>
        </p:txBody>
      </p:sp>
      <p:sp>
        <p:nvSpPr>
          <p:cNvPr id="70659" name="Rectangle 3"/>
          <p:cNvSpPr>
            <a:spLocks noGrp="1" noChangeArrowheads="1"/>
          </p:cNvSpPr>
          <p:nvPr>
            <p:ph idx="1"/>
          </p:nvPr>
        </p:nvSpPr>
        <p:spPr>
          <a:xfrm>
            <a:off x="381000" y="1143000"/>
            <a:ext cx="8610600" cy="4953000"/>
          </a:xfrm>
        </p:spPr>
        <p:txBody>
          <a:bodyPr/>
          <a:lstStyle/>
          <a:p>
            <a:pPr eaLnBrk="1" hangingPunct="1"/>
            <a:r>
              <a:rPr lang="es-MX" sz="3600" smtClean="0">
                <a:solidFill>
                  <a:srgbClr val="000066"/>
                </a:solidFill>
                <a:latin typeface="Arial Black" pitchFamily="34" charset="0"/>
              </a:rPr>
              <a:t>LOS OBJETOS DEL TRABAJO</a:t>
            </a:r>
            <a:r>
              <a:rPr lang="es-MX" sz="4400" smtClean="0">
                <a:solidFill>
                  <a:srgbClr val="000066"/>
                </a:solidFill>
              </a:rPr>
              <a:t>.</a:t>
            </a:r>
          </a:p>
          <a:p>
            <a:pPr eaLnBrk="1" hangingPunct="1"/>
            <a:r>
              <a:rPr lang="es-MX" sz="3600" smtClean="0">
                <a:solidFill>
                  <a:srgbClr val="000066"/>
                </a:solidFill>
                <a:latin typeface="Arial Black" pitchFamily="34" charset="0"/>
              </a:rPr>
              <a:t>LOS MEDIOS DEL TRABAJO.</a:t>
            </a:r>
          </a:p>
          <a:p>
            <a:pPr eaLnBrk="1" hangingPunct="1"/>
            <a:r>
              <a:rPr lang="es-MX" sz="3600" smtClean="0">
                <a:solidFill>
                  <a:srgbClr val="000066"/>
                </a:solidFill>
                <a:latin typeface="Arial Black" pitchFamily="34" charset="0"/>
              </a:rPr>
              <a:t>LA ACTIVIDAD MISMA DE TRABAJAR</a:t>
            </a:r>
          </a:p>
          <a:p>
            <a:pPr eaLnBrk="1" hangingPunct="1"/>
            <a:r>
              <a:rPr lang="es-MX" sz="3600" smtClean="0">
                <a:solidFill>
                  <a:srgbClr val="000066"/>
                </a:solidFill>
                <a:latin typeface="Arial Black" pitchFamily="34" charset="0"/>
              </a:rPr>
              <a:t>LA ORGANIZACIÓN Y DIVISIÓN DEL TRABAJO.</a:t>
            </a:r>
          </a:p>
        </p:txBody>
      </p:sp>
    </p:spTree>
    <p:extLst>
      <p:ext uri="{BB962C8B-B14F-4D97-AF65-F5344CB8AC3E}">
        <p14:creationId xmlns:p14="http://schemas.microsoft.com/office/powerpoint/2010/main" val="4126706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371600" y="152400"/>
            <a:ext cx="7543800" cy="762000"/>
          </a:xfrm>
        </p:spPr>
        <p:txBody>
          <a:bodyPr rtlCol="0">
            <a:normAutofit fontScale="90000"/>
          </a:bodyPr>
          <a:lstStyle/>
          <a:p>
            <a:pPr eaLnBrk="1" fontAlgn="auto" hangingPunct="1">
              <a:spcAft>
                <a:spcPts val="0"/>
              </a:spcAft>
              <a:defRPr/>
            </a:pPr>
            <a:r>
              <a:rPr lang="es-MX" sz="3200" dirty="0" smtClean="0">
                <a:solidFill>
                  <a:srgbClr val="000066"/>
                </a:solidFill>
                <a:latin typeface="Arial Black" pitchFamily="34" charset="0"/>
              </a:rPr>
              <a:t>CONCEPTO DE PROCESO DE TRABAJO</a:t>
            </a:r>
          </a:p>
        </p:txBody>
      </p:sp>
      <p:sp>
        <p:nvSpPr>
          <p:cNvPr id="68611" name="Rectangle 3"/>
          <p:cNvSpPr>
            <a:spLocks noGrp="1" noChangeArrowheads="1"/>
          </p:cNvSpPr>
          <p:nvPr>
            <p:ph idx="1"/>
          </p:nvPr>
        </p:nvSpPr>
        <p:spPr>
          <a:xfrm>
            <a:off x="428625" y="1066800"/>
            <a:ext cx="8348663" cy="5505450"/>
          </a:xfrm>
        </p:spPr>
        <p:txBody>
          <a:bodyPr rtlCol="0">
            <a:normAutofit lnSpcReduction="10000"/>
          </a:bodyPr>
          <a:lstStyle/>
          <a:p>
            <a:pPr algn="just" eaLnBrk="1" fontAlgn="auto" hangingPunct="1">
              <a:spcAft>
                <a:spcPts val="0"/>
              </a:spcAft>
              <a:buFont typeface="Arial" pitchFamily="34" charset="0"/>
              <a:buChar char="•"/>
              <a:defRPr/>
            </a:pPr>
            <a:r>
              <a:rPr lang="es-MX" sz="3600" dirty="0" smtClean="0">
                <a:solidFill>
                  <a:srgbClr val="CC3300"/>
                </a:solidFill>
                <a:latin typeface="Arial Black" pitchFamily="34" charset="0"/>
              </a:rPr>
              <a:t>TRANSFORMACIÓN</a:t>
            </a:r>
            <a:r>
              <a:rPr lang="es-MX" sz="3600" dirty="0" smtClean="0">
                <a:solidFill>
                  <a:schemeClr val="tx2"/>
                </a:solidFill>
                <a:latin typeface="Arial Black" pitchFamily="34" charset="0"/>
              </a:rPr>
              <a:t> DE UN OBJETO DETERMINADO (NATURAL O ARTIFICIAL) </a:t>
            </a:r>
            <a:r>
              <a:rPr lang="es-MX" sz="3600" dirty="0" smtClean="0">
                <a:solidFill>
                  <a:srgbClr val="CC3300"/>
                </a:solidFill>
                <a:latin typeface="Arial Black" pitchFamily="34" charset="0"/>
              </a:rPr>
              <a:t>EN UN BIEN O SERVICIO</a:t>
            </a:r>
            <a:r>
              <a:rPr lang="es-MX" sz="3600" dirty="0" smtClean="0">
                <a:solidFill>
                  <a:schemeClr val="tx2"/>
                </a:solidFill>
                <a:latin typeface="Arial Black" pitchFamily="34" charset="0"/>
              </a:rPr>
              <a:t> PRODUCTO DE LA </a:t>
            </a:r>
            <a:r>
              <a:rPr lang="es-MX" sz="3600" dirty="0" smtClean="0">
                <a:solidFill>
                  <a:srgbClr val="000066"/>
                </a:solidFill>
                <a:latin typeface="Arial Black" pitchFamily="34" charset="0"/>
              </a:rPr>
              <a:t>INTERVENCIÓN HUMANA</a:t>
            </a:r>
            <a:r>
              <a:rPr lang="es-MX" sz="3600" dirty="0" smtClean="0">
                <a:solidFill>
                  <a:schemeClr val="tx2"/>
                </a:solidFill>
                <a:latin typeface="Arial Black" pitchFamily="34" charset="0"/>
              </a:rPr>
              <a:t> (MANUAL O INTELECTUAL) EN LA QUE </a:t>
            </a:r>
            <a:r>
              <a:rPr lang="es-MX" sz="3600" dirty="0" smtClean="0">
                <a:solidFill>
                  <a:srgbClr val="000066"/>
                </a:solidFill>
                <a:latin typeface="Arial Black" pitchFamily="34" charset="0"/>
              </a:rPr>
              <a:t>UTILIZA DETERMINADOS MEDIOS DE TRABAJO.</a:t>
            </a:r>
          </a:p>
        </p:txBody>
      </p:sp>
    </p:spTree>
    <p:extLst>
      <p:ext uri="{BB962C8B-B14F-4D97-AF65-F5344CB8AC3E}">
        <p14:creationId xmlns:p14="http://schemas.microsoft.com/office/powerpoint/2010/main" val="14830995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62000" y="76200"/>
            <a:ext cx="7543800" cy="533400"/>
          </a:xfrm>
        </p:spPr>
        <p:txBody>
          <a:bodyPr rtlCol="0">
            <a:normAutofit fontScale="90000"/>
          </a:bodyPr>
          <a:lstStyle/>
          <a:p>
            <a:pPr eaLnBrk="1" fontAlgn="auto" hangingPunct="1">
              <a:spcAft>
                <a:spcPts val="0"/>
              </a:spcAft>
              <a:defRPr/>
            </a:pPr>
            <a:r>
              <a:rPr lang="es-MX" sz="3200" dirty="0" smtClean="0">
                <a:solidFill>
                  <a:srgbClr val="000066"/>
                </a:solidFill>
                <a:latin typeface="Arial Black" pitchFamily="34" charset="0"/>
              </a:rPr>
              <a:t>PROCESO DE TRABAJO</a:t>
            </a:r>
          </a:p>
        </p:txBody>
      </p:sp>
      <p:sp>
        <p:nvSpPr>
          <p:cNvPr id="72707" name="Text Box 3"/>
          <p:cNvSpPr txBox="1">
            <a:spLocks noChangeArrowheads="1"/>
          </p:cNvSpPr>
          <p:nvPr/>
        </p:nvSpPr>
        <p:spPr bwMode="auto">
          <a:xfrm>
            <a:off x="2286000" y="2133600"/>
            <a:ext cx="2057400" cy="457200"/>
          </a:xfrm>
          <a:prstGeom prst="rect">
            <a:avLst/>
          </a:prstGeom>
          <a:noFill/>
          <a:ln w="12700" cap="sq">
            <a:noFill/>
            <a:miter lim="800000"/>
            <a:headEnd type="none" w="sm" len="sm"/>
            <a:tailEnd type="none" w="sm" len="sm"/>
          </a:ln>
        </p:spPr>
        <p:txBody>
          <a:bodyPr>
            <a:spAutoFit/>
          </a:bodyPr>
          <a:lstStyle/>
          <a:p>
            <a:pPr>
              <a:spcBef>
                <a:spcPct val="50000"/>
              </a:spcBef>
            </a:pPr>
            <a:endParaRPr lang="es-ES"/>
          </a:p>
        </p:txBody>
      </p:sp>
      <p:sp>
        <p:nvSpPr>
          <p:cNvPr id="72708" name="Text Box 4"/>
          <p:cNvSpPr txBox="1">
            <a:spLocks noChangeArrowheads="1"/>
          </p:cNvSpPr>
          <p:nvPr/>
        </p:nvSpPr>
        <p:spPr bwMode="auto">
          <a:xfrm>
            <a:off x="3581400" y="762000"/>
            <a:ext cx="2286000" cy="579438"/>
          </a:xfrm>
          <a:prstGeom prst="rect">
            <a:avLst/>
          </a:prstGeom>
          <a:noFill/>
          <a:ln w="12700" cap="sq">
            <a:noFill/>
            <a:miter lim="800000"/>
            <a:headEnd type="none" w="sm" len="sm"/>
            <a:tailEnd type="none" w="sm" len="sm"/>
          </a:ln>
        </p:spPr>
        <p:txBody>
          <a:bodyPr>
            <a:spAutoFit/>
          </a:bodyPr>
          <a:lstStyle/>
          <a:p>
            <a:pPr>
              <a:spcBef>
                <a:spcPct val="50000"/>
              </a:spcBef>
            </a:pPr>
            <a:r>
              <a:rPr lang="es-MX" sz="3200">
                <a:solidFill>
                  <a:srgbClr val="CC3300"/>
                </a:solidFill>
                <a:latin typeface="Arial Black" pitchFamily="34" charset="0"/>
              </a:rPr>
              <a:t>OBJETO</a:t>
            </a:r>
            <a:endParaRPr lang="es-ES" sz="3200">
              <a:solidFill>
                <a:srgbClr val="CC3300"/>
              </a:solidFill>
              <a:latin typeface="Arial Black" pitchFamily="34" charset="0"/>
            </a:endParaRPr>
          </a:p>
        </p:txBody>
      </p:sp>
      <p:sp>
        <p:nvSpPr>
          <p:cNvPr id="72709" name="Text Box 5"/>
          <p:cNvSpPr txBox="1">
            <a:spLocks noChangeArrowheads="1"/>
          </p:cNvSpPr>
          <p:nvPr/>
        </p:nvSpPr>
        <p:spPr bwMode="auto">
          <a:xfrm>
            <a:off x="2514600" y="2514600"/>
            <a:ext cx="4953000" cy="579438"/>
          </a:xfrm>
          <a:prstGeom prst="rect">
            <a:avLst/>
          </a:prstGeom>
          <a:noFill/>
          <a:ln w="12700" cap="sq">
            <a:noFill/>
            <a:miter lim="800000"/>
            <a:headEnd type="none" w="sm" len="sm"/>
            <a:tailEnd type="none" w="sm" len="sm"/>
          </a:ln>
        </p:spPr>
        <p:txBody>
          <a:bodyPr>
            <a:spAutoFit/>
          </a:bodyPr>
          <a:lstStyle/>
          <a:p>
            <a:pPr>
              <a:spcBef>
                <a:spcPct val="50000"/>
              </a:spcBef>
            </a:pPr>
            <a:r>
              <a:rPr lang="es-MX" sz="3200">
                <a:solidFill>
                  <a:srgbClr val="CC3300"/>
                </a:solidFill>
                <a:latin typeface="Arial Black" pitchFamily="34" charset="0"/>
              </a:rPr>
              <a:t>TRANSFORMACIÓN</a:t>
            </a:r>
            <a:endParaRPr lang="es-ES" sz="3200">
              <a:solidFill>
                <a:srgbClr val="CC3300"/>
              </a:solidFill>
              <a:latin typeface="Arial Black" pitchFamily="34" charset="0"/>
            </a:endParaRPr>
          </a:p>
        </p:txBody>
      </p:sp>
      <p:sp>
        <p:nvSpPr>
          <p:cNvPr id="72710" name="Text Box 6"/>
          <p:cNvSpPr txBox="1">
            <a:spLocks noChangeArrowheads="1"/>
          </p:cNvSpPr>
          <p:nvPr/>
        </p:nvSpPr>
        <p:spPr bwMode="auto">
          <a:xfrm>
            <a:off x="3276600" y="4983163"/>
            <a:ext cx="3276600" cy="1036637"/>
          </a:xfrm>
          <a:prstGeom prst="rect">
            <a:avLst/>
          </a:prstGeom>
          <a:noFill/>
          <a:ln w="12700" cap="sq">
            <a:noFill/>
            <a:miter lim="800000"/>
            <a:headEnd type="none" w="sm" len="sm"/>
            <a:tailEnd type="none" w="sm" len="sm"/>
          </a:ln>
        </p:spPr>
        <p:txBody>
          <a:bodyPr>
            <a:spAutoFit/>
          </a:bodyPr>
          <a:lstStyle/>
          <a:p>
            <a:pPr algn="ctr">
              <a:spcBef>
                <a:spcPct val="50000"/>
              </a:spcBef>
            </a:pPr>
            <a:r>
              <a:rPr lang="es-MX" sz="3200">
                <a:solidFill>
                  <a:srgbClr val="000066"/>
                </a:solidFill>
                <a:latin typeface="Arial Black" pitchFamily="34" charset="0"/>
              </a:rPr>
              <a:t>PRODUCTOS</a:t>
            </a:r>
          </a:p>
          <a:p>
            <a:pPr algn="ctr">
              <a:spcBef>
                <a:spcPct val="50000"/>
              </a:spcBef>
            </a:pPr>
            <a:r>
              <a:rPr lang="es-MX" sz="2000">
                <a:solidFill>
                  <a:srgbClr val="000066"/>
                </a:solidFill>
                <a:latin typeface="Arial Black" pitchFamily="34" charset="0"/>
              </a:rPr>
              <a:t>DEL TRABAJO</a:t>
            </a:r>
            <a:endParaRPr lang="es-ES" sz="2000">
              <a:solidFill>
                <a:srgbClr val="000066"/>
              </a:solidFill>
              <a:latin typeface="Arial Black" pitchFamily="34" charset="0"/>
            </a:endParaRPr>
          </a:p>
        </p:txBody>
      </p:sp>
      <p:sp>
        <p:nvSpPr>
          <p:cNvPr id="72711" name="AutoShape 7"/>
          <p:cNvSpPr>
            <a:spLocks noChangeArrowheads="1"/>
          </p:cNvSpPr>
          <p:nvPr/>
        </p:nvSpPr>
        <p:spPr bwMode="auto">
          <a:xfrm>
            <a:off x="609600" y="2743200"/>
            <a:ext cx="762000" cy="838200"/>
          </a:xfrm>
          <a:prstGeom prst="curvedRightArrow">
            <a:avLst>
              <a:gd name="adj1" fmla="val 22000"/>
              <a:gd name="adj2" fmla="val 44000"/>
              <a:gd name="adj3" fmla="val 33333"/>
            </a:avLst>
          </a:prstGeom>
          <a:solidFill>
            <a:srgbClr val="FFFF00"/>
          </a:solidFill>
          <a:ln w="12700" cap="sq">
            <a:solidFill>
              <a:schemeClr val="tx1"/>
            </a:solidFill>
            <a:miter lim="800000"/>
            <a:headEnd type="none" w="sm" len="sm"/>
            <a:tailEnd type="none" w="sm" len="sm"/>
          </a:ln>
        </p:spPr>
        <p:txBody>
          <a:bodyPr wrap="none" anchor="ctr"/>
          <a:lstStyle/>
          <a:p>
            <a:endParaRPr lang="es-ES"/>
          </a:p>
        </p:txBody>
      </p:sp>
      <p:sp>
        <p:nvSpPr>
          <p:cNvPr id="72712" name="AutoShape 8"/>
          <p:cNvSpPr>
            <a:spLocks noChangeArrowheads="1"/>
          </p:cNvSpPr>
          <p:nvPr/>
        </p:nvSpPr>
        <p:spPr bwMode="auto">
          <a:xfrm>
            <a:off x="6705600" y="3505200"/>
            <a:ext cx="2362200" cy="2362200"/>
          </a:xfrm>
          <a:prstGeom prst="wedgeRoundRectCallout">
            <a:avLst>
              <a:gd name="adj1" fmla="val -46037"/>
              <a:gd name="adj2" fmla="val 26681"/>
              <a:gd name="adj3" fmla="val 16667"/>
            </a:avLst>
          </a:prstGeom>
          <a:solidFill>
            <a:srgbClr val="FFFFFF"/>
          </a:solidFill>
          <a:ln w="12700" cap="sq">
            <a:solidFill>
              <a:schemeClr val="tx1"/>
            </a:solidFill>
            <a:miter lim="800000"/>
            <a:headEnd type="none" w="sm" len="sm"/>
            <a:tailEnd type="none" w="sm" len="sm"/>
          </a:ln>
        </p:spPr>
        <p:txBody>
          <a:bodyPr/>
          <a:lstStyle/>
          <a:p>
            <a:pPr algn="ctr"/>
            <a:r>
              <a:rPr lang="es-MX" sz="1600">
                <a:solidFill>
                  <a:srgbClr val="CC3300"/>
                </a:solidFill>
                <a:latin typeface="Arial Black" pitchFamily="34" charset="0"/>
              </a:rPr>
              <a:t>BIENES</a:t>
            </a:r>
          </a:p>
          <a:p>
            <a:pPr algn="ctr"/>
            <a:r>
              <a:rPr lang="es-MX" sz="1600">
                <a:solidFill>
                  <a:srgbClr val="000066"/>
                </a:solidFill>
                <a:latin typeface="Arial Black" pitchFamily="34" charset="0"/>
              </a:rPr>
              <a:t>AGRICOLAS.</a:t>
            </a:r>
          </a:p>
          <a:p>
            <a:pPr algn="ctr"/>
            <a:r>
              <a:rPr lang="es-MX" sz="1600">
                <a:solidFill>
                  <a:srgbClr val="000066"/>
                </a:solidFill>
                <a:latin typeface="Arial Black" pitchFamily="34" charset="0"/>
              </a:rPr>
              <a:t>MINERALES.</a:t>
            </a:r>
          </a:p>
          <a:p>
            <a:pPr algn="ctr"/>
            <a:r>
              <a:rPr lang="es-MX" sz="1600">
                <a:solidFill>
                  <a:srgbClr val="000066"/>
                </a:solidFill>
                <a:latin typeface="Arial Black" pitchFamily="34" charset="0"/>
              </a:rPr>
              <a:t>INDUSTRIALES</a:t>
            </a:r>
          </a:p>
          <a:p>
            <a:pPr algn="ctr"/>
            <a:r>
              <a:rPr lang="es-MX" sz="1600">
                <a:solidFill>
                  <a:srgbClr val="CC3300"/>
                </a:solidFill>
                <a:latin typeface="Arial Black" pitchFamily="34" charset="0"/>
              </a:rPr>
              <a:t>SERVICIOS</a:t>
            </a:r>
          </a:p>
          <a:p>
            <a:pPr algn="ctr"/>
            <a:r>
              <a:rPr lang="es-MX" sz="1600">
                <a:solidFill>
                  <a:srgbClr val="000066"/>
                </a:solidFill>
                <a:latin typeface="Arial Black" pitchFamily="34" charset="0"/>
              </a:rPr>
              <a:t>COMUNICACIÓN.</a:t>
            </a:r>
          </a:p>
          <a:p>
            <a:pPr algn="ctr"/>
            <a:r>
              <a:rPr lang="es-MX" sz="1600">
                <a:solidFill>
                  <a:srgbClr val="000066"/>
                </a:solidFill>
                <a:latin typeface="Arial Black" pitchFamily="34" charset="0"/>
              </a:rPr>
              <a:t>TRANSPORTE.</a:t>
            </a:r>
          </a:p>
          <a:p>
            <a:pPr algn="ctr"/>
            <a:r>
              <a:rPr lang="es-MX" sz="1600">
                <a:solidFill>
                  <a:srgbClr val="000066"/>
                </a:solidFill>
                <a:latin typeface="Arial Black" pitchFamily="34" charset="0"/>
              </a:rPr>
              <a:t>LUZ Y AGUA.</a:t>
            </a:r>
          </a:p>
          <a:p>
            <a:pPr algn="ctr"/>
            <a:r>
              <a:rPr lang="es-MX" sz="1600">
                <a:solidFill>
                  <a:srgbClr val="000066"/>
                </a:solidFill>
                <a:latin typeface="Arial Black" pitchFamily="34" charset="0"/>
              </a:rPr>
              <a:t>COMERCIO.</a:t>
            </a:r>
          </a:p>
          <a:p>
            <a:pPr algn="ctr"/>
            <a:endParaRPr lang="es-ES" sz="1600">
              <a:solidFill>
                <a:srgbClr val="000066"/>
              </a:solidFill>
              <a:latin typeface="Arial Black" pitchFamily="34" charset="0"/>
            </a:endParaRPr>
          </a:p>
        </p:txBody>
      </p:sp>
      <p:sp>
        <p:nvSpPr>
          <p:cNvPr id="72713" name="AutoShape 9"/>
          <p:cNvSpPr>
            <a:spLocks noChangeArrowheads="1"/>
          </p:cNvSpPr>
          <p:nvPr/>
        </p:nvSpPr>
        <p:spPr bwMode="auto">
          <a:xfrm>
            <a:off x="6400800" y="609600"/>
            <a:ext cx="1905000" cy="1143000"/>
          </a:xfrm>
          <a:prstGeom prst="wedgeRoundRectCallout">
            <a:avLst>
              <a:gd name="adj1" fmla="val -43750"/>
              <a:gd name="adj2" fmla="val 70000"/>
              <a:gd name="adj3" fmla="val 16667"/>
            </a:avLst>
          </a:prstGeom>
          <a:solidFill>
            <a:srgbClr val="FFFFFF"/>
          </a:solidFill>
          <a:ln w="12700" cap="sq">
            <a:solidFill>
              <a:schemeClr val="tx1"/>
            </a:solidFill>
            <a:miter lim="800000"/>
            <a:headEnd type="none" w="sm" len="sm"/>
            <a:tailEnd type="none" w="sm" len="sm"/>
          </a:ln>
        </p:spPr>
        <p:txBody>
          <a:bodyPr/>
          <a:lstStyle/>
          <a:p>
            <a:pPr algn="ctr"/>
            <a:r>
              <a:rPr lang="es-MX" sz="2000">
                <a:solidFill>
                  <a:srgbClr val="000066"/>
                </a:solidFill>
                <a:latin typeface="Arial Black" pitchFamily="34" charset="0"/>
              </a:rPr>
              <a:t>MATERIA PRIMA</a:t>
            </a:r>
            <a:endParaRPr lang="es-ES" sz="2000">
              <a:solidFill>
                <a:srgbClr val="000066"/>
              </a:solidFill>
              <a:latin typeface="Arial Black" pitchFamily="34" charset="0"/>
            </a:endParaRPr>
          </a:p>
        </p:txBody>
      </p:sp>
      <p:sp>
        <p:nvSpPr>
          <p:cNvPr id="72714" name="AutoShape 10"/>
          <p:cNvSpPr>
            <a:spLocks noChangeArrowheads="1"/>
          </p:cNvSpPr>
          <p:nvPr/>
        </p:nvSpPr>
        <p:spPr bwMode="auto">
          <a:xfrm>
            <a:off x="4343400" y="1447800"/>
            <a:ext cx="609600" cy="1143000"/>
          </a:xfrm>
          <a:prstGeom prst="downArrow">
            <a:avLst>
              <a:gd name="adj1" fmla="val 50000"/>
              <a:gd name="adj2" fmla="val 46875"/>
            </a:avLst>
          </a:prstGeom>
          <a:solidFill>
            <a:schemeClr val="accent1"/>
          </a:solidFill>
          <a:ln w="12700" cap="sq">
            <a:solidFill>
              <a:schemeClr val="tx1"/>
            </a:solidFill>
            <a:miter lim="800000"/>
            <a:headEnd type="none" w="sm" len="sm"/>
            <a:tailEnd type="none" w="sm" len="sm"/>
          </a:ln>
        </p:spPr>
        <p:txBody>
          <a:bodyPr wrap="none" anchor="ctr"/>
          <a:lstStyle/>
          <a:p>
            <a:endParaRPr lang="es-ES"/>
          </a:p>
        </p:txBody>
      </p:sp>
      <p:sp>
        <p:nvSpPr>
          <p:cNvPr id="72715" name="AutoShape 11"/>
          <p:cNvSpPr>
            <a:spLocks noChangeArrowheads="1"/>
          </p:cNvSpPr>
          <p:nvPr/>
        </p:nvSpPr>
        <p:spPr bwMode="auto">
          <a:xfrm>
            <a:off x="5105400" y="3810000"/>
            <a:ext cx="609600" cy="990600"/>
          </a:xfrm>
          <a:prstGeom prst="downArrow">
            <a:avLst>
              <a:gd name="adj1" fmla="val 50000"/>
              <a:gd name="adj2" fmla="val 40625"/>
            </a:avLst>
          </a:prstGeom>
          <a:solidFill>
            <a:schemeClr val="accent1"/>
          </a:solidFill>
          <a:ln w="12700" cap="sq">
            <a:solidFill>
              <a:schemeClr val="tx1"/>
            </a:solidFill>
            <a:miter lim="800000"/>
            <a:headEnd type="none" w="sm" len="sm"/>
            <a:tailEnd type="none" w="sm" len="sm"/>
          </a:ln>
        </p:spPr>
        <p:txBody>
          <a:bodyPr wrap="none" anchor="ctr"/>
          <a:lstStyle/>
          <a:p>
            <a:endParaRPr lang="es-ES"/>
          </a:p>
        </p:txBody>
      </p:sp>
      <p:sp>
        <p:nvSpPr>
          <p:cNvPr id="72716" name="Text Box 12"/>
          <p:cNvSpPr txBox="1">
            <a:spLocks noChangeArrowheads="1"/>
          </p:cNvSpPr>
          <p:nvPr/>
        </p:nvSpPr>
        <p:spPr bwMode="auto">
          <a:xfrm>
            <a:off x="1447800" y="3124200"/>
            <a:ext cx="1752600" cy="641350"/>
          </a:xfrm>
          <a:prstGeom prst="rect">
            <a:avLst/>
          </a:prstGeom>
          <a:noFill/>
          <a:ln w="12700" cap="sq">
            <a:noFill/>
            <a:miter lim="800000"/>
            <a:headEnd type="none" w="sm" len="sm"/>
            <a:tailEnd type="none" w="sm" len="sm"/>
          </a:ln>
        </p:spPr>
        <p:txBody>
          <a:bodyPr>
            <a:spAutoFit/>
          </a:bodyPr>
          <a:lstStyle/>
          <a:p>
            <a:pPr>
              <a:spcBef>
                <a:spcPct val="50000"/>
              </a:spcBef>
            </a:pPr>
            <a:r>
              <a:rPr lang="es-MX" sz="1800">
                <a:solidFill>
                  <a:srgbClr val="CC3300"/>
                </a:solidFill>
                <a:latin typeface="Arial Black" pitchFamily="34" charset="0"/>
              </a:rPr>
              <a:t>ACTIVIDAD HUMANA</a:t>
            </a:r>
            <a:endParaRPr lang="es-ES" sz="1800">
              <a:solidFill>
                <a:srgbClr val="CC3300"/>
              </a:solidFill>
              <a:latin typeface="Arial Black" pitchFamily="34" charset="0"/>
            </a:endParaRPr>
          </a:p>
        </p:txBody>
      </p:sp>
      <p:sp>
        <p:nvSpPr>
          <p:cNvPr id="72717" name="Text Box 13"/>
          <p:cNvSpPr txBox="1">
            <a:spLocks noChangeArrowheads="1"/>
          </p:cNvSpPr>
          <p:nvPr/>
        </p:nvSpPr>
        <p:spPr bwMode="auto">
          <a:xfrm>
            <a:off x="3962400" y="3276600"/>
            <a:ext cx="2057400" cy="336550"/>
          </a:xfrm>
          <a:prstGeom prst="rect">
            <a:avLst/>
          </a:prstGeom>
          <a:noFill/>
          <a:ln w="12700" cap="sq">
            <a:noFill/>
            <a:miter lim="800000"/>
            <a:headEnd type="none" w="sm" len="sm"/>
            <a:tailEnd type="none" w="sm" len="sm"/>
          </a:ln>
        </p:spPr>
        <p:txBody>
          <a:bodyPr>
            <a:spAutoFit/>
          </a:bodyPr>
          <a:lstStyle/>
          <a:p>
            <a:pPr>
              <a:spcBef>
                <a:spcPct val="50000"/>
              </a:spcBef>
            </a:pPr>
            <a:r>
              <a:rPr lang="es-MX" sz="1600">
                <a:solidFill>
                  <a:srgbClr val="006600"/>
                </a:solidFill>
                <a:latin typeface="Arial Black" pitchFamily="34" charset="0"/>
              </a:rPr>
              <a:t>INSTRUMENTOS</a:t>
            </a:r>
            <a:endParaRPr lang="es-ES" sz="1600">
              <a:solidFill>
                <a:srgbClr val="006600"/>
              </a:solidFill>
              <a:latin typeface="Arial Black" pitchFamily="34" charset="0"/>
            </a:endParaRPr>
          </a:p>
        </p:txBody>
      </p:sp>
      <p:sp>
        <p:nvSpPr>
          <p:cNvPr id="72718" name="AutoShape 14"/>
          <p:cNvSpPr>
            <a:spLocks noChangeArrowheads="1"/>
          </p:cNvSpPr>
          <p:nvPr/>
        </p:nvSpPr>
        <p:spPr bwMode="auto">
          <a:xfrm>
            <a:off x="3124200" y="3352800"/>
            <a:ext cx="762000" cy="152400"/>
          </a:xfrm>
          <a:prstGeom prst="rightArrow">
            <a:avLst>
              <a:gd name="adj1" fmla="val 50000"/>
              <a:gd name="adj2" fmla="val 125000"/>
            </a:avLst>
          </a:prstGeom>
          <a:solidFill>
            <a:schemeClr val="accent1"/>
          </a:solidFill>
          <a:ln w="12700" cap="sq">
            <a:solidFill>
              <a:schemeClr val="tx1"/>
            </a:solidFill>
            <a:miter lim="800000"/>
            <a:headEnd type="none" w="sm" len="sm"/>
            <a:tailEnd type="none" w="sm" len="sm"/>
          </a:ln>
        </p:spPr>
        <p:txBody>
          <a:bodyPr wrap="none" anchor="ctr"/>
          <a:lstStyle/>
          <a:p>
            <a:endParaRPr lang="es-ES"/>
          </a:p>
        </p:txBody>
      </p:sp>
      <p:sp>
        <p:nvSpPr>
          <p:cNvPr id="72719" name="AutoShape 15"/>
          <p:cNvSpPr>
            <a:spLocks noChangeArrowheads="1"/>
          </p:cNvSpPr>
          <p:nvPr/>
        </p:nvSpPr>
        <p:spPr bwMode="auto">
          <a:xfrm>
            <a:off x="5943600" y="3124200"/>
            <a:ext cx="1066800" cy="3810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2973 w 21600"/>
              <a:gd name="T25" fmla="*/ 12778 h 21600"/>
              <a:gd name="T26" fmla="*/ 18514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646" y="0"/>
                </a:moveTo>
                <a:lnTo>
                  <a:pt x="9692" y="6171"/>
                </a:lnTo>
                <a:lnTo>
                  <a:pt x="12778" y="6171"/>
                </a:lnTo>
                <a:lnTo>
                  <a:pt x="12778" y="12778"/>
                </a:lnTo>
                <a:lnTo>
                  <a:pt x="6171" y="12778"/>
                </a:lnTo>
                <a:lnTo>
                  <a:pt x="6171" y="9692"/>
                </a:lnTo>
                <a:lnTo>
                  <a:pt x="0" y="15646"/>
                </a:lnTo>
                <a:lnTo>
                  <a:pt x="6171" y="21600"/>
                </a:lnTo>
                <a:lnTo>
                  <a:pt x="6171" y="18514"/>
                </a:lnTo>
                <a:lnTo>
                  <a:pt x="18514" y="18514"/>
                </a:lnTo>
                <a:lnTo>
                  <a:pt x="18514" y="6171"/>
                </a:lnTo>
                <a:lnTo>
                  <a:pt x="21600" y="6171"/>
                </a:lnTo>
                <a:close/>
              </a:path>
            </a:pathLst>
          </a:custGeom>
          <a:solidFill>
            <a:srgbClr val="FFFF00"/>
          </a:solidFill>
          <a:ln w="12700" cap="sq">
            <a:solidFill>
              <a:schemeClr val="tx1"/>
            </a:solidFill>
            <a:miter lim="800000"/>
            <a:headEnd type="none" w="sm" len="sm"/>
            <a:tailEnd type="none" w="sm" len="sm"/>
          </a:ln>
        </p:spPr>
        <p:txBody>
          <a:bodyPr wrap="none" anchor="ctr"/>
          <a:lstStyle/>
          <a:p>
            <a:endParaRPr lang="es-ES"/>
          </a:p>
        </p:txBody>
      </p:sp>
      <p:sp>
        <p:nvSpPr>
          <p:cNvPr id="72720" name="Text Box 16"/>
          <p:cNvSpPr txBox="1">
            <a:spLocks noChangeArrowheads="1"/>
          </p:cNvSpPr>
          <p:nvPr/>
        </p:nvSpPr>
        <p:spPr bwMode="auto">
          <a:xfrm>
            <a:off x="228600" y="3962400"/>
            <a:ext cx="3048000" cy="1465263"/>
          </a:xfrm>
          <a:prstGeom prst="rect">
            <a:avLst/>
          </a:prstGeom>
          <a:noFill/>
          <a:ln w="12700" cap="sq">
            <a:noFill/>
            <a:miter lim="800000"/>
            <a:headEnd type="none" w="sm" len="sm"/>
            <a:tailEnd type="none" w="sm" len="sm"/>
          </a:ln>
        </p:spPr>
        <p:txBody>
          <a:bodyPr>
            <a:spAutoFit/>
          </a:bodyPr>
          <a:lstStyle/>
          <a:p>
            <a:pPr algn="ctr"/>
            <a:r>
              <a:rPr lang="es-MX" sz="1800">
                <a:solidFill>
                  <a:srgbClr val="CC3300"/>
                </a:solidFill>
                <a:latin typeface="Arial Black" pitchFamily="34" charset="0"/>
              </a:rPr>
              <a:t>MEDIOS DEL TRABAJO</a:t>
            </a:r>
          </a:p>
          <a:p>
            <a:pPr algn="ctr"/>
            <a:r>
              <a:rPr lang="es-MX" sz="1800">
                <a:solidFill>
                  <a:srgbClr val="000066"/>
                </a:solidFill>
                <a:latin typeface="Arial Black" pitchFamily="34" charset="0"/>
              </a:rPr>
              <a:t>MAQUINARIA.</a:t>
            </a:r>
          </a:p>
          <a:p>
            <a:pPr algn="ctr"/>
            <a:r>
              <a:rPr lang="es-MX" sz="1800">
                <a:solidFill>
                  <a:srgbClr val="000066"/>
                </a:solidFill>
                <a:latin typeface="Arial Black" pitchFamily="34" charset="0"/>
              </a:rPr>
              <a:t>HERRAMIENTAS.</a:t>
            </a:r>
          </a:p>
          <a:p>
            <a:pPr algn="ctr"/>
            <a:r>
              <a:rPr lang="es-MX" sz="1800">
                <a:solidFill>
                  <a:srgbClr val="000066"/>
                </a:solidFill>
                <a:latin typeface="Arial Black" pitchFamily="34" charset="0"/>
              </a:rPr>
              <a:t>TECNOLOGÍA. OTRAS</a:t>
            </a:r>
            <a:endParaRPr lang="es-ES" sz="1800">
              <a:solidFill>
                <a:srgbClr val="000066"/>
              </a:solidFill>
              <a:latin typeface="Arial Black" pitchFamily="34" charset="0"/>
            </a:endParaRPr>
          </a:p>
        </p:txBody>
      </p:sp>
      <p:sp>
        <p:nvSpPr>
          <p:cNvPr id="72721" name="AutoShape 17"/>
          <p:cNvSpPr>
            <a:spLocks noChangeArrowheads="1"/>
          </p:cNvSpPr>
          <p:nvPr/>
        </p:nvSpPr>
        <p:spPr bwMode="auto">
          <a:xfrm>
            <a:off x="4038600" y="3733800"/>
            <a:ext cx="609600" cy="914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FF9900"/>
          </a:solidFill>
          <a:ln w="12700" cap="sq">
            <a:solidFill>
              <a:schemeClr val="tx1"/>
            </a:solidFill>
            <a:miter lim="800000"/>
            <a:headEnd type="none" w="sm" len="sm"/>
            <a:tailEnd type="none" w="sm" len="sm"/>
          </a:ln>
        </p:spPr>
        <p:txBody>
          <a:bodyPr wrap="none" anchor="ctr"/>
          <a:lstStyle/>
          <a:p>
            <a:endParaRPr lang="es-ES"/>
          </a:p>
        </p:txBody>
      </p:sp>
      <p:sp>
        <p:nvSpPr>
          <p:cNvPr id="72722" name="Text Box 18"/>
          <p:cNvSpPr txBox="1">
            <a:spLocks noChangeArrowheads="1"/>
          </p:cNvSpPr>
          <p:nvPr/>
        </p:nvSpPr>
        <p:spPr bwMode="auto">
          <a:xfrm>
            <a:off x="609600" y="685800"/>
            <a:ext cx="2514600" cy="1925638"/>
          </a:xfrm>
          <a:prstGeom prst="rect">
            <a:avLst/>
          </a:prstGeom>
          <a:noFill/>
          <a:ln w="12700" cap="sq">
            <a:noFill/>
            <a:miter lim="800000"/>
            <a:headEnd type="none" w="sm" len="sm"/>
            <a:tailEnd type="none" w="sm" len="sm"/>
          </a:ln>
        </p:spPr>
        <p:txBody>
          <a:bodyPr>
            <a:spAutoFit/>
          </a:bodyPr>
          <a:lstStyle/>
          <a:p>
            <a:pPr>
              <a:spcBef>
                <a:spcPct val="50000"/>
              </a:spcBef>
            </a:pPr>
            <a:r>
              <a:rPr lang="es-MX" sz="1600">
                <a:solidFill>
                  <a:srgbClr val="006600"/>
                </a:solidFill>
                <a:latin typeface="Arial Black" pitchFamily="34" charset="0"/>
              </a:rPr>
              <a:t>REQUIERE; </a:t>
            </a:r>
          </a:p>
          <a:p>
            <a:pPr>
              <a:spcBef>
                <a:spcPct val="50000"/>
              </a:spcBef>
            </a:pPr>
            <a:r>
              <a:rPr lang="es-MX" sz="1600">
                <a:solidFill>
                  <a:srgbClr val="000066"/>
                </a:solidFill>
                <a:latin typeface="Arial Black" pitchFamily="34" charset="0"/>
              </a:rPr>
              <a:t>CONSUMO DE ENERGÍA.</a:t>
            </a:r>
          </a:p>
          <a:p>
            <a:pPr>
              <a:spcBef>
                <a:spcPct val="50000"/>
              </a:spcBef>
            </a:pPr>
            <a:r>
              <a:rPr lang="es-MX" sz="1600">
                <a:solidFill>
                  <a:srgbClr val="000066"/>
                </a:solidFill>
                <a:latin typeface="Arial Black" pitchFamily="34" charset="0"/>
              </a:rPr>
              <a:t>INFORMACIÓN Y CONOCIMENTO.</a:t>
            </a:r>
          </a:p>
          <a:p>
            <a:pPr>
              <a:spcBef>
                <a:spcPct val="50000"/>
              </a:spcBef>
            </a:pPr>
            <a:r>
              <a:rPr lang="es-MX" sz="1600">
                <a:solidFill>
                  <a:srgbClr val="000066"/>
                </a:solidFill>
                <a:latin typeface="Arial Black" pitchFamily="34" charset="0"/>
              </a:rPr>
              <a:t>CREATIVIDAD.</a:t>
            </a:r>
            <a:endParaRPr lang="es-ES" sz="1600">
              <a:solidFill>
                <a:srgbClr val="000066"/>
              </a:solidFill>
              <a:latin typeface="Arial Black" pitchFamily="34" charset="0"/>
            </a:endParaRPr>
          </a:p>
        </p:txBody>
      </p:sp>
      <p:sp>
        <p:nvSpPr>
          <p:cNvPr id="72723" name="Line 19"/>
          <p:cNvSpPr>
            <a:spLocks noChangeShapeType="1"/>
          </p:cNvSpPr>
          <p:nvPr/>
        </p:nvSpPr>
        <p:spPr bwMode="auto">
          <a:xfrm flipV="1">
            <a:off x="1981200" y="2590800"/>
            <a:ext cx="0" cy="533400"/>
          </a:xfrm>
          <a:prstGeom prst="line">
            <a:avLst/>
          </a:prstGeom>
          <a:noFill/>
          <a:ln w="63500" cap="sq">
            <a:solidFill>
              <a:schemeClr val="tx1"/>
            </a:solidFill>
            <a:round/>
            <a:headEnd type="none" w="sm" len="sm"/>
            <a:tailEnd type="stealth" w="sm" len="sm"/>
          </a:ln>
        </p:spPr>
        <p:txBody>
          <a:bodyPr wrap="none"/>
          <a:lstStyle/>
          <a:p>
            <a:endParaRPr lang="es-ES"/>
          </a:p>
        </p:txBody>
      </p:sp>
      <p:cxnSp>
        <p:nvCxnSpPr>
          <p:cNvPr id="72724" name="AutoShape 20"/>
          <p:cNvCxnSpPr>
            <a:cxnSpLocks noChangeShapeType="1"/>
          </p:cNvCxnSpPr>
          <p:nvPr/>
        </p:nvCxnSpPr>
        <p:spPr bwMode="auto">
          <a:xfrm>
            <a:off x="1752600" y="6019800"/>
            <a:ext cx="5791200" cy="0"/>
          </a:xfrm>
          <a:prstGeom prst="straightConnector1">
            <a:avLst/>
          </a:prstGeom>
          <a:noFill/>
          <a:ln w="63500" cap="sq">
            <a:solidFill>
              <a:srgbClr val="000080"/>
            </a:solidFill>
            <a:round/>
            <a:headEnd type="triangle" w="lg" len="lg"/>
            <a:tailEnd type="triangle" w="lg" len="lg"/>
          </a:ln>
        </p:spPr>
      </p:cxnSp>
      <p:sp>
        <p:nvSpPr>
          <p:cNvPr id="72725" name="Text Box 21"/>
          <p:cNvSpPr txBox="1">
            <a:spLocks noChangeArrowheads="1"/>
          </p:cNvSpPr>
          <p:nvPr/>
        </p:nvSpPr>
        <p:spPr bwMode="auto">
          <a:xfrm>
            <a:off x="1143000" y="6096000"/>
            <a:ext cx="7239000" cy="519113"/>
          </a:xfrm>
          <a:prstGeom prst="rect">
            <a:avLst/>
          </a:prstGeom>
          <a:noFill/>
          <a:ln w="12700" cap="sq">
            <a:noFill/>
            <a:miter lim="800000"/>
            <a:headEnd type="none" w="sm" len="sm"/>
            <a:tailEnd type="none" w="sm" len="sm"/>
          </a:ln>
        </p:spPr>
        <p:txBody>
          <a:bodyPr>
            <a:spAutoFit/>
          </a:bodyPr>
          <a:lstStyle/>
          <a:p>
            <a:pPr algn="ctr">
              <a:spcBef>
                <a:spcPct val="50000"/>
              </a:spcBef>
            </a:pPr>
            <a:r>
              <a:rPr lang="es-MX" sz="2800">
                <a:solidFill>
                  <a:srgbClr val="CC3300"/>
                </a:solidFill>
                <a:latin typeface="Arial Black" pitchFamily="34" charset="0"/>
              </a:rPr>
              <a:t>ORGANIZACIÓN DEL TRABAJO</a:t>
            </a:r>
            <a:endParaRPr lang="es-ES" sz="2800">
              <a:solidFill>
                <a:srgbClr val="CC3300"/>
              </a:solidFill>
              <a:latin typeface="Arial Black" pitchFamily="34" charset="0"/>
            </a:endParaRPr>
          </a:p>
        </p:txBody>
      </p:sp>
    </p:spTree>
    <p:extLst>
      <p:ext uri="{BB962C8B-B14F-4D97-AF65-F5344CB8AC3E}">
        <p14:creationId xmlns:p14="http://schemas.microsoft.com/office/powerpoint/2010/main" val="2424165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90600" y="152400"/>
            <a:ext cx="7491413" cy="838200"/>
          </a:xfrm>
          <a:ln>
            <a:solidFill>
              <a:srgbClr val="FF6600"/>
            </a:solidFill>
          </a:ln>
        </p:spPr>
        <p:txBody>
          <a:bodyPr rtlCol="0">
            <a:normAutofit fontScale="90000"/>
          </a:bodyPr>
          <a:lstStyle/>
          <a:p>
            <a:pPr eaLnBrk="1" fontAlgn="auto" hangingPunct="1">
              <a:lnSpc>
                <a:spcPct val="80000"/>
              </a:lnSpc>
              <a:spcAft>
                <a:spcPts val="0"/>
              </a:spcAft>
              <a:defRPr/>
            </a:pPr>
            <a:r>
              <a:rPr lang="es-MX" sz="3200" dirty="0" smtClean="0">
                <a:solidFill>
                  <a:srgbClr val="CC3300"/>
                </a:solidFill>
                <a:latin typeface="Arial Black" pitchFamily="34" charset="0"/>
              </a:rPr>
              <a:t>SALUD PÚBLICA VS. SALUD OCUPACIONAL TRADICIONAL</a:t>
            </a:r>
          </a:p>
        </p:txBody>
      </p:sp>
      <p:sp>
        <p:nvSpPr>
          <p:cNvPr id="73731" name="Rectangle 3"/>
          <p:cNvSpPr>
            <a:spLocks noGrp="1" noChangeArrowheads="1"/>
          </p:cNvSpPr>
          <p:nvPr>
            <p:ph idx="1"/>
          </p:nvPr>
        </p:nvSpPr>
        <p:spPr>
          <a:xfrm>
            <a:off x="152400" y="914400"/>
            <a:ext cx="8763000" cy="5867400"/>
          </a:xfrm>
        </p:spPr>
        <p:txBody>
          <a:bodyPr/>
          <a:lstStyle/>
          <a:p>
            <a:pPr algn="ctr" eaLnBrk="1" hangingPunct="1">
              <a:buFontTx/>
              <a:buNone/>
            </a:pPr>
            <a:r>
              <a:rPr lang="es-MX" sz="2000" smtClean="0">
                <a:solidFill>
                  <a:srgbClr val="008000"/>
                </a:solidFill>
                <a:latin typeface="Arial Black" pitchFamily="34" charset="0"/>
              </a:rPr>
              <a:t>CONTROL DEL F.DE R. RIESGO Y PELIGROS DESDE LA ÓPTICA DE SALUD PÚBLICA Y SALUD OCUPACIONAL TRADICIONAL</a:t>
            </a:r>
          </a:p>
        </p:txBody>
      </p:sp>
      <p:pic>
        <p:nvPicPr>
          <p:cNvPr id="51204" name="Picture 4"/>
          <p:cNvPicPr>
            <a:picLocks noChangeAspect="1" noChangeArrowheads="1"/>
          </p:cNvPicPr>
          <p:nvPr/>
        </p:nvPicPr>
        <p:blipFill>
          <a:blip r:embed="rId2" cstate="print"/>
          <a:srcRect/>
          <a:stretch>
            <a:fillRect/>
          </a:stretch>
        </p:blipFill>
        <p:spPr bwMode="auto">
          <a:xfrm>
            <a:off x="3962400" y="1828800"/>
            <a:ext cx="1371600" cy="1316038"/>
          </a:xfrm>
          <a:prstGeom prst="rect">
            <a:avLst/>
          </a:prstGeom>
          <a:noFill/>
          <a:ln w="9525">
            <a:noFill/>
            <a:miter lim="800000"/>
            <a:headEnd/>
            <a:tailEnd/>
          </a:ln>
        </p:spPr>
      </p:pic>
      <p:pic>
        <p:nvPicPr>
          <p:cNvPr id="51205" name="Picture 5"/>
          <p:cNvPicPr>
            <a:picLocks noChangeAspect="1" noChangeArrowheads="1"/>
          </p:cNvPicPr>
          <p:nvPr/>
        </p:nvPicPr>
        <p:blipFill>
          <a:blip r:embed="rId3" cstate="print"/>
          <a:srcRect/>
          <a:stretch>
            <a:fillRect/>
          </a:stretch>
        </p:blipFill>
        <p:spPr bwMode="auto">
          <a:xfrm>
            <a:off x="990600" y="3276600"/>
            <a:ext cx="1573213" cy="1657350"/>
          </a:xfrm>
          <a:prstGeom prst="rect">
            <a:avLst/>
          </a:prstGeom>
          <a:noFill/>
          <a:ln w="9525">
            <a:noFill/>
            <a:miter lim="800000"/>
            <a:headEnd/>
            <a:tailEnd/>
          </a:ln>
        </p:spPr>
      </p:pic>
      <p:pic>
        <p:nvPicPr>
          <p:cNvPr id="51206" name="Picture 6"/>
          <p:cNvPicPr>
            <a:picLocks noChangeAspect="1" noChangeArrowheads="1"/>
          </p:cNvPicPr>
          <p:nvPr/>
        </p:nvPicPr>
        <p:blipFill>
          <a:blip r:embed="rId4" cstate="print"/>
          <a:srcRect/>
          <a:stretch>
            <a:fillRect/>
          </a:stretch>
        </p:blipFill>
        <p:spPr bwMode="auto">
          <a:xfrm>
            <a:off x="6248400" y="3276600"/>
            <a:ext cx="2362200" cy="1749425"/>
          </a:xfrm>
          <a:prstGeom prst="rect">
            <a:avLst/>
          </a:prstGeom>
          <a:noFill/>
          <a:ln w="9525">
            <a:noFill/>
            <a:miter lim="800000"/>
            <a:headEnd/>
            <a:tailEnd/>
          </a:ln>
        </p:spPr>
      </p:pic>
      <p:sp>
        <p:nvSpPr>
          <p:cNvPr id="73735" name="AutoShape 7"/>
          <p:cNvSpPr>
            <a:spLocks noChangeArrowheads="1"/>
          </p:cNvSpPr>
          <p:nvPr/>
        </p:nvSpPr>
        <p:spPr bwMode="auto">
          <a:xfrm>
            <a:off x="3124200" y="3200400"/>
            <a:ext cx="3200400" cy="2667000"/>
          </a:xfrm>
          <a:prstGeom prst="triangle">
            <a:avLst>
              <a:gd name="adj" fmla="val 50000"/>
            </a:avLst>
          </a:prstGeom>
          <a:solidFill>
            <a:srgbClr val="FFFF00"/>
          </a:solidFill>
          <a:ln w="12700" cap="sq">
            <a:solidFill>
              <a:schemeClr val="tx1"/>
            </a:solidFill>
            <a:miter lim="800000"/>
            <a:headEnd type="none" w="sm" len="sm"/>
            <a:tailEnd type="none" w="sm" len="sm"/>
          </a:ln>
        </p:spPr>
        <p:txBody>
          <a:bodyPr wrap="none" anchor="ctr"/>
          <a:lstStyle/>
          <a:p>
            <a:endParaRPr lang="es-ES"/>
          </a:p>
        </p:txBody>
      </p:sp>
      <p:sp>
        <p:nvSpPr>
          <p:cNvPr id="73736" name="Text Box 8"/>
          <p:cNvSpPr txBox="1">
            <a:spLocks noChangeArrowheads="1"/>
          </p:cNvSpPr>
          <p:nvPr/>
        </p:nvSpPr>
        <p:spPr bwMode="auto">
          <a:xfrm>
            <a:off x="5410200" y="2590800"/>
            <a:ext cx="2057400" cy="457200"/>
          </a:xfrm>
          <a:prstGeom prst="rect">
            <a:avLst/>
          </a:prstGeom>
          <a:noFill/>
          <a:ln w="12700" cap="sq">
            <a:noFill/>
            <a:miter lim="800000"/>
            <a:headEnd type="none" w="sm" len="sm"/>
            <a:tailEnd type="none" w="sm" len="sm"/>
          </a:ln>
        </p:spPr>
        <p:txBody>
          <a:bodyPr>
            <a:spAutoFit/>
          </a:bodyPr>
          <a:lstStyle/>
          <a:p>
            <a:pPr>
              <a:spcBef>
                <a:spcPct val="50000"/>
              </a:spcBef>
            </a:pPr>
            <a:r>
              <a:rPr lang="es-MX">
                <a:solidFill>
                  <a:srgbClr val="000066"/>
                </a:solidFill>
                <a:latin typeface="Arial Black" pitchFamily="34" charset="0"/>
              </a:rPr>
              <a:t>HOMBRE</a:t>
            </a:r>
            <a:endParaRPr lang="es-ES">
              <a:solidFill>
                <a:srgbClr val="000066"/>
              </a:solidFill>
              <a:latin typeface="Arial Black" pitchFamily="34" charset="0"/>
            </a:endParaRPr>
          </a:p>
        </p:txBody>
      </p:sp>
      <p:sp>
        <p:nvSpPr>
          <p:cNvPr id="73737" name="Text Box 9"/>
          <p:cNvSpPr txBox="1">
            <a:spLocks noChangeArrowheads="1"/>
          </p:cNvSpPr>
          <p:nvPr/>
        </p:nvSpPr>
        <p:spPr bwMode="auto">
          <a:xfrm>
            <a:off x="990600" y="5181600"/>
            <a:ext cx="1676400" cy="457200"/>
          </a:xfrm>
          <a:prstGeom prst="rect">
            <a:avLst/>
          </a:prstGeom>
          <a:noFill/>
          <a:ln w="12700" cap="sq">
            <a:noFill/>
            <a:miter lim="800000"/>
            <a:headEnd type="none" w="sm" len="sm"/>
            <a:tailEnd type="none" w="sm" len="sm"/>
          </a:ln>
        </p:spPr>
        <p:txBody>
          <a:bodyPr>
            <a:spAutoFit/>
          </a:bodyPr>
          <a:lstStyle/>
          <a:p>
            <a:pPr>
              <a:spcBef>
                <a:spcPct val="50000"/>
              </a:spcBef>
            </a:pPr>
            <a:r>
              <a:rPr lang="es-MX">
                <a:solidFill>
                  <a:srgbClr val="000066"/>
                </a:solidFill>
                <a:latin typeface="Arial Black" pitchFamily="34" charset="0"/>
              </a:rPr>
              <a:t>AGENTE</a:t>
            </a:r>
            <a:endParaRPr lang="es-ES">
              <a:solidFill>
                <a:srgbClr val="000066"/>
              </a:solidFill>
              <a:latin typeface="Arial Black" pitchFamily="34" charset="0"/>
            </a:endParaRPr>
          </a:p>
        </p:txBody>
      </p:sp>
      <p:sp>
        <p:nvSpPr>
          <p:cNvPr id="73738" name="Text Box 10"/>
          <p:cNvSpPr txBox="1">
            <a:spLocks noChangeArrowheads="1"/>
          </p:cNvSpPr>
          <p:nvPr/>
        </p:nvSpPr>
        <p:spPr bwMode="auto">
          <a:xfrm>
            <a:off x="6248400" y="5257800"/>
            <a:ext cx="2438400" cy="1552575"/>
          </a:xfrm>
          <a:prstGeom prst="rect">
            <a:avLst/>
          </a:prstGeom>
          <a:noFill/>
          <a:ln w="12700" cap="sq">
            <a:noFill/>
            <a:miter lim="800000"/>
            <a:headEnd type="none" w="sm" len="sm"/>
            <a:tailEnd type="none" w="sm" len="sm"/>
          </a:ln>
        </p:spPr>
        <p:txBody>
          <a:bodyPr>
            <a:spAutoFit/>
          </a:bodyPr>
          <a:lstStyle/>
          <a:p>
            <a:pPr algn="ctr">
              <a:spcBef>
                <a:spcPct val="50000"/>
              </a:spcBef>
            </a:pPr>
            <a:r>
              <a:rPr lang="es-MX">
                <a:solidFill>
                  <a:srgbClr val="000066"/>
                </a:solidFill>
                <a:latin typeface="Arial Black" pitchFamily="34" charset="0"/>
              </a:rPr>
              <a:t>AMBIENTE VS AMBIENTE LABORAL</a:t>
            </a:r>
            <a:endParaRPr lang="es-ES">
              <a:solidFill>
                <a:srgbClr val="000066"/>
              </a:solidFill>
              <a:latin typeface="Arial Black" pitchFamily="34" charset="0"/>
            </a:endParaRPr>
          </a:p>
        </p:txBody>
      </p:sp>
      <p:sp>
        <p:nvSpPr>
          <p:cNvPr id="51211" name="Text Box 11"/>
          <p:cNvSpPr txBox="1">
            <a:spLocks noChangeArrowheads="1"/>
          </p:cNvSpPr>
          <p:nvPr/>
        </p:nvSpPr>
        <p:spPr bwMode="auto">
          <a:xfrm>
            <a:off x="3886200" y="4327525"/>
            <a:ext cx="1752600" cy="1311275"/>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s-MX" sz="2000" dirty="0">
                <a:solidFill>
                  <a:schemeClr val="accent6">
                    <a:lumMod val="50000"/>
                  </a:schemeClr>
                </a:solidFill>
                <a:latin typeface="Arial Black" pitchFamily="34" charset="0"/>
              </a:rPr>
              <a:t>TRIADA </a:t>
            </a:r>
          </a:p>
          <a:p>
            <a:pPr algn="ctr">
              <a:spcBef>
                <a:spcPct val="50000"/>
              </a:spcBef>
              <a:defRPr/>
            </a:pPr>
            <a:r>
              <a:rPr lang="es-MX" sz="2000" dirty="0">
                <a:solidFill>
                  <a:schemeClr val="accent6">
                    <a:lumMod val="50000"/>
                  </a:schemeClr>
                </a:solidFill>
                <a:latin typeface="Arial Black" pitchFamily="34" charset="0"/>
              </a:rPr>
              <a:t>DE LEVELL </a:t>
            </a:r>
          </a:p>
          <a:p>
            <a:pPr algn="ctr">
              <a:spcBef>
                <a:spcPct val="50000"/>
              </a:spcBef>
              <a:defRPr/>
            </a:pPr>
            <a:r>
              <a:rPr lang="es-MX" sz="2000" dirty="0">
                <a:solidFill>
                  <a:schemeClr val="accent6">
                    <a:lumMod val="50000"/>
                  </a:schemeClr>
                </a:solidFill>
                <a:latin typeface="Arial Black" pitchFamily="34" charset="0"/>
              </a:rPr>
              <a:t>Y CLARK</a:t>
            </a:r>
            <a:endParaRPr lang="es-ES" sz="2000" dirty="0">
              <a:solidFill>
                <a:schemeClr val="accent6">
                  <a:lumMod val="50000"/>
                </a:schemeClr>
              </a:solidFill>
              <a:latin typeface="Arial Black" pitchFamily="34" charset="0"/>
            </a:endParaRPr>
          </a:p>
        </p:txBody>
      </p:sp>
    </p:spTree>
    <p:extLst>
      <p:ext uri="{BB962C8B-B14F-4D97-AF65-F5344CB8AC3E}">
        <p14:creationId xmlns:p14="http://schemas.microsoft.com/office/powerpoint/2010/main" val="24358820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204"/>
                                        </p:tgtEl>
                                        <p:attrNameLst>
                                          <p:attrName>style.visibility</p:attrName>
                                        </p:attrNameLst>
                                      </p:cBhvr>
                                      <p:to>
                                        <p:strVal val="visible"/>
                                      </p:to>
                                    </p:set>
                                    <p:anim calcmode="lin" valueType="num">
                                      <p:cBhvr additive="base">
                                        <p:cTn id="7" dur="500" fill="hold"/>
                                        <p:tgtEl>
                                          <p:spTgt spid="51204"/>
                                        </p:tgtEl>
                                        <p:attrNameLst>
                                          <p:attrName>ppt_x</p:attrName>
                                        </p:attrNameLst>
                                      </p:cBhvr>
                                      <p:tavLst>
                                        <p:tav tm="0">
                                          <p:val>
                                            <p:strVal val="0-#ppt_w/2"/>
                                          </p:val>
                                        </p:tav>
                                        <p:tav tm="100000">
                                          <p:val>
                                            <p:strVal val="#ppt_x"/>
                                          </p:val>
                                        </p:tav>
                                      </p:tavLst>
                                    </p:anim>
                                    <p:anim calcmode="lin" valueType="num">
                                      <p:cBhvr additive="base">
                                        <p:cTn id="8" dur="500" fill="hold"/>
                                        <p:tgtEl>
                                          <p:spTgt spid="512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1205"/>
                                        </p:tgtEl>
                                        <p:attrNameLst>
                                          <p:attrName>style.visibility</p:attrName>
                                        </p:attrNameLst>
                                      </p:cBhvr>
                                      <p:to>
                                        <p:strVal val="visible"/>
                                      </p:to>
                                    </p:set>
                                    <p:anim calcmode="lin" valueType="num">
                                      <p:cBhvr additive="base">
                                        <p:cTn id="12" dur="500" fill="hold"/>
                                        <p:tgtEl>
                                          <p:spTgt spid="51205"/>
                                        </p:tgtEl>
                                        <p:attrNameLst>
                                          <p:attrName>ppt_x</p:attrName>
                                        </p:attrNameLst>
                                      </p:cBhvr>
                                      <p:tavLst>
                                        <p:tav tm="0">
                                          <p:val>
                                            <p:strVal val="0-#ppt_w/2"/>
                                          </p:val>
                                        </p:tav>
                                        <p:tav tm="100000">
                                          <p:val>
                                            <p:strVal val="#ppt_x"/>
                                          </p:val>
                                        </p:tav>
                                      </p:tavLst>
                                    </p:anim>
                                    <p:anim calcmode="lin" valueType="num">
                                      <p:cBhvr additive="base">
                                        <p:cTn id="13" dur="500" fill="hold"/>
                                        <p:tgtEl>
                                          <p:spTgt spid="5120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1206"/>
                                        </p:tgtEl>
                                        <p:attrNameLst>
                                          <p:attrName>style.visibility</p:attrName>
                                        </p:attrNameLst>
                                      </p:cBhvr>
                                      <p:to>
                                        <p:strVal val="visible"/>
                                      </p:to>
                                    </p:set>
                                    <p:anim calcmode="lin" valueType="num">
                                      <p:cBhvr additive="base">
                                        <p:cTn id="17" dur="500" fill="hold"/>
                                        <p:tgtEl>
                                          <p:spTgt spid="51206"/>
                                        </p:tgtEl>
                                        <p:attrNameLst>
                                          <p:attrName>ppt_x</p:attrName>
                                        </p:attrNameLst>
                                      </p:cBhvr>
                                      <p:tavLst>
                                        <p:tav tm="0">
                                          <p:val>
                                            <p:strVal val="0-#ppt_w/2"/>
                                          </p:val>
                                        </p:tav>
                                        <p:tav tm="100000">
                                          <p:val>
                                            <p:strVal val="#ppt_x"/>
                                          </p:val>
                                        </p:tav>
                                      </p:tavLst>
                                    </p:anim>
                                    <p:anim calcmode="lin" valueType="num">
                                      <p:cBhvr additive="base">
                                        <p:cTn id="18" dur="500" fill="hold"/>
                                        <p:tgtEl>
                                          <p:spTgt spid="51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990600" y="152400"/>
            <a:ext cx="7491413" cy="609600"/>
          </a:xfrm>
          <a:ln>
            <a:solidFill>
              <a:srgbClr val="FF6600"/>
            </a:solidFill>
          </a:ln>
        </p:spPr>
        <p:txBody>
          <a:bodyPr/>
          <a:lstStyle/>
          <a:p>
            <a:pPr eaLnBrk="1" hangingPunct="1">
              <a:lnSpc>
                <a:spcPct val="80000"/>
              </a:lnSpc>
            </a:pPr>
            <a:r>
              <a:rPr lang="es-MX" sz="3200" smtClean="0">
                <a:solidFill>
                  <a:srgbClr val="CC3300"/>
                </a:solidFill>
                <a:latin typeface="Arial Black" pitchFamily="34" charset="0"/>
              </a:rPr>
              <a:t>MEDICINA OCUPACIONAL </a:t>
            </a:r>
          </a:p>
        </p:txBody>
      </p:sp>
      <p:sp>
        <p:nvSpPr>
          <p:cNvPr id="74755" name="Rectangle 3"/>
          <p:cNvSpPr>
            <a:spLocks noGrp="1" noChangeArrowheads="1"/>
          </p:cNvSpPr>
          <p:nvPr>
            <p:ph idx="1"/>
          </p:nvPr>
        </p:nvSpPr>
        <p:spPr>
          <a:xfrm>
            <a:off x="152400" y="914400"/>
            <a:ext cx="8763000" cy="5867400"/>
          </a:xfrm>
        </p:spPr>
        <p:txBody>
          <a:bodyPr/>
          <a:lstStyle/>
          <a:p>
            <a:pPr algn="ctr" eaLnBrk="1" hangingPunct="1">
              <a:buFontTx/>
              <a:buNone/>
            </a:pPr>
            <a:r>
              <a:rPr lang="es-MX" sz="2000" smtClean="0">
                <a:solidFill>
                  <a:srgbClr val="008000"/>
                </a:solidFill>
                <a:latin typeface="Arial Black" pitchFamily="34" charset="0"/>
              </a:rPr>
              <a:t>CONTROL DEL FACTOR DE R. RIESGO Y PELIGROS DESDE LA ÓPTICA DE MEDICINA OCUPACIONAL </a:t>
            </a:r>
          </a:p>
        </p:txBody>
      </p:sp>
      <p:pic>
        <p:nvPicPr>
          <p:cNvPr id="52228" name="Picture 4"/>
          <p:cNvPicPr>
            <a:picLocks noChangeAspect="1" noChangeArrowheads="1"/>
          </p:cNvPicPr>
          <p:nvPr/>
        </p:nvPicPr>
        <p:blipFill>
          <a:blip r:embed="rId2" cstate="print"/>
          <a:srcRect/>
          <a:stretch>
            <a:fillRect/>
          </a:stretch>
        </p:blipFill>
        <p:spPr bwMode="auto">
          <a:xfrm>
            <a:off x="3810000" y="1536700"/>
            <a:ext cx="1676400" cy="1608138"/>
          </a:xfrm>
          <a:prstGeom prst="rect">
            <a:avLst/>
          </a:prstGeom>
          <a:noFill/>
          <a:ln w="9525">
            <a:noFill/>
            <a:miter lim="800000"/>
            <a:headEnd/>
            <a:tailEnd/>
          </a:ln>
        </p:spPr>
      </p:pic>
      <p:pic>
        <p:nvPicPr>
          <p:cNvPr id="52229" name="Picture 5"/>
          <p:cNvPicPr>
            <a:picLocks noChangeAspect="1" noChangeArrowheads="1"/>
          </p:cNvPicPr>
          <p:nvPr/>
        </p:nvPicPr>
        <p:blipFill>
          <a:blip r:embed="rId3" cstate="print"/>
          <a:srcRect/>
          <a:stretch>
            <a:fillRect/>
          </a:stretch>
        </p:blipFill>
        <p:spPr bwMode="auto">
          <a:xfrm>
            <a:off x="990600" y="3276600"/>
            <a:ext cx="1573213" cy="1657350"/>
          </a:xfrm>
          <a:prstGeom prst="rect">
            <a:avLst/>
          </a:prstGeom>
          <a:noFill/>
          <a:ln w="9525">
            <a:noFill/>
            <a:miter lim="800000"/>
            <a:headEnd/>
            <a:tailEnd/>
          </a:ln>
        </p:spPr>
      </p:pic>
      <p:pic>
        <p:nvPicPr>
          <p:cNvPr id="52230" name="Picture 6"/>
          <p:cNvPicPr>
            <a:picLocks noChangeAspect="1" noChangeArrowheads="1"/>
          </p:cNvPicPr>
          <p:nvPr/>
        </p:nvPicPr>
        <p:blipFill>
          <a:blip r:embed="rId4" cstate="print"/>
          <a:srcRect/>
          <a:stretch>
            <a:fillRect/>
          </a:stretch>
        </p:blipFill>
        <p:spPr bwMode="auto">
          <a:xfrm>
            <a:off x="6248400" y="3276600"/>
            <a:ext cx="2362200" cy="1749425"/>
          </a:xfrm>
          <a:prstGeom prst="rect">
            <a:avLst/>
          </a:prstGeom>
          <a:noFill/>
          <a:ln w="9525">
            <a:noFill/>
            <a:miter lim="800000"/>
            <a:headEnd/>
            <a:tailEnd/>
          </a:ln>
        </p:spPr>
      </p:pic>
      <p:sp>
        <p:nvSpPr>
          <p:cNvPr id="74759" name="AutoShape 7"/>
          <p:cNvSpPr>
            <a:spLocks noChangeArrowheads="1"/>
          </p:cNvSpPr>
          <p:nvPr/>
        </p:nvSpPr>
        <p:spPr bwMode="auto">
          <a:xfrm>
            <a:off x="2743200" y="3200400"/>
            <a:ext cx="3733800" cy="2667000"/>
          </a:xfrm>
          <a:prstGeom prst="triangle">
            <a:avLst>
              <a:gd name="adj" fmla="val 50000"/>
            </a:avLst>
          </a:prstGeom>
          <a:solidFill>
            <a:srgbClr val="FFFF00"/>
          </a:solidFill>
          <a:ln w="12700" cap="sq">
            <a:solidFill>
              <a:schemeClr val="tx1"/>
            </a:solidFill>
            <a:miter lim="800000"/>
            <a:headEnd type="none" w="sm" len="sm"/>
            <a:tailEnd type="none" w="sm" len="sm"/>
          </a:ln>
        </p:spPr>
        <p:txBody>
          <a:bodyPr wrap="none" anchor="ctr"/>
          <a:lstStyle/>
          <a:p>
            <a:endParaRPr lang="es-ES"/>
          </a:p>
        </p:txBody>
      </p:sp>
      <p:sp>
        <p:nvSpPr>
          <p:cNvPr id="74760" name="Text Box 8"/>
          <p:cNvSpPr txBox="1">
            <a:spLocks noChangeArrowheads="1"/>
          </p:cNvSpPr>
          <p:nvPr/>
        </p:nvSpPr>
        <p:spPr bwMode="auto">
          <a:xfrm>
            <a:off x="5334000" y="2133600"/>
            <a:ext cx="2057400" cy="457200"/>
          </a:xfrm>
          <a:prstGeom prst="rect">
            <a:avLst/>
          </a:prstGeom>
          <a:noFill/>
          <a:ln w="12700" cap="sq">
            <a:noFill/>
            <a:miter lim="800000"/>
            <a:headEnd type="none" w="sm" len="sm"/>
            <a:tailEnd type="none" w="sm" len="sm"/>
          </a:ln>
        </p:spPr>
        <p:txBody>
          <a:bodyPr>
            <a:spAutoFit/>
          </a:bodyPr>
          <a:lstStyle/>
          <a:p>
            <a:pPr>
              <a:spcBef>
                <a:spcPct val="50000"/>
              </a:spcBef>
            </a:pPr>
            <a:r>
              <a:rPr lang="es-MX">
                <a:solidFill>
                  <a:srgbClr val="000066"/>
                </a:solidFill>
                <a:latin typeface="Arial Black" pitchFamily="34" charset="0"/>
              </a:rPr>
              <a:t>HOMBRE</a:t>
            </a:r>
            <a:endParaRPr lang="es-ES">
              <a:solidFill>
                <a:srgbClr val="000066"/>
              </a:solidFill>
              <a:latin typeface="Arial Black" pitchFamily="34" charset="0"/>
            </a:endParaRPr>
          </a:p>
        </p:txBody>
      </p:sp>
      <p:sp>
        <p:nvSpPr>
          <p:cNvPr id="74761" name="Text Box 9"/>
          <p:cNvSpPr txBox="1">
            <a:spLocks noChangeArrowheads="1"/>
          </p:cNvSpPr>
          <p:nvPr/>
        </p:nvSpPr>
        <p:spPr bwMode="auto">
          <a:xfrm>
            <a:off x="990600" y="5181600"/>
            <a:ext cx="1676400" cy="457200"/>
          </a:xfrm>
          <a:prstGeom prst="rect">
            <a:avLst/>
          </a:prstGeom>
          <a:noFill/>
          <a:ln w="12700" cap="sq">
            <a:noFill/>
            <a:miter lim="800000"/>
            <a:headEnd type="none" w="sm" len="sm"/>
            <a:tailEnd type="none" w="sm" len="sm"/>
          </a:ln>
        </p:spPr>
        <p:txBody>
          <a:bodyPr>
            <a:spAutoFit/>
          </a:bodyPr>
          <a:lstStyle/>
          <a:p>
            <a:pPr>
              <a:spcBef>
                <a:spcPct val="50000"/>
              </a:spcBef>
            </a:pPr>
            <a:r>
              <a:rPr lang="es-MX">
                <a:solidFill>
                  <a:srgbClr val="000066"/>
                </a:solidFill>
                <a:latin typeface="Arial Black" pitchFamily="34" charset="0"/>
              </a:rPr>
              <a:t>AGENTE</a:t>
            </a:r>
            <a:endParaRPr lang="es-ES">
              <a:solidFill>
                <a:srgbClr val="000066"/>
              </a:solidFill>
              <a:latin typeface="Arial Black" pitchFamily="34" charset="0"/>
            </a:endParaRPr>
          </a:p>
        </p:txBody>
      </p:sp>
      <p:sp>
        <p:nvSpPr>
          <p:cNvPr id="74762" name="Text Box 10"/>
          <p:cNvSpPr txBox="1">
            <a:spLocks noChangeArrowheads="1"/>
          </p:cNvSpPr>
          <p:nvPr/>
        </p:nvSpPr>
        <p:spPr bwMode="auto">
          <a:xfrm>
            <a:off x="6248400" y="5257800"/>
            <a:ext cx="2438400" cy="1552575"/>
          </a:xfrm>
          <a:prstGeom prst="rect">
            <a:avLst/>
          </a:prstGeom>
          <a:noFill/>
          <a:ln w="12700" cap="sq">
            <a:noFill/>
            <a:miter lim="800000"/>
            <a:headEnd type="none" w="sm" len="sm"/>
            <a:tailEnd type="none" w="sm" len="sm"/>
          </a:ln>
        </p:spPr>
        <p:txBody>
          <a:bodyPr>
            <a:spAutoFit/>
          </a:bodyPr>
          <a:lstStyle/>
          <a:p>
            <a:pPr algn="ctr">
              <a:spcBef>
                <a:spcPct val="50000"/>
              </a:spcBef>
            </a:pPr>
            <a:r>
              <a:rPr lang="es-MX">
                <a:solidFill>
                  <a:srgbClr val="000066"/>
                </a:solidFill>
                <a:latin typeface="Arial Black" pitchFamily="34" charset="0"/>
              </a:rPr>
              <a:t>AMBIENTE VS AMBIENTE LABORAL</a:t>
            </a:r>
            <a:endParaRPr lang="es-ES">
              <a:solidFill>
                <a:srgbClr val="000066"/>
              </a:solidFill>
              <a:latin typeface="Arial Black" pitchFamily="34" charset="0"/>
            </a:endParaRPr>
          </a:p>
        </p:txBody>
      </p:sp>
      <p:sp>
        <p:nvSpPr>
          <p:cNvPr id="52235" name="Text Box 11"/>
          <p:cNvSpPr txBox="1">
            <a:spLocks noChangeArrowheads="1"/>
          </p:cNvSpPr>
          <p:nvPr/>
        </p:nvSpPr>
        <p:spPr bwMode="auto">
          <a:xfrm>
            <a:off x="3733800" y="3886200"/>
            <a:ext cx="1752600" cy="2043113"/>
          </a:xfrm>
          <a:prstGeom prst="rect">
            <a:avLst/>
          </a:prstGeom>
          <a:noFill/>
          <a:ln w="12700" cap="sq">
            <a:noFill/>
            <a:miter lim="800000"/>
            <a:headEnd type="none" w="sm" len="sm"/>
            <a:tailEnd type="none" w="sm" len="sm"/>
          </a:ln>
          <a:effectLst/>
        </p:spPr>
        <p:txBody>
          <a:bodyPr>
            <a:spAutoFit/>
          </a:bodyPr>
          <a:lstStyle/>
          <a:p>
            <a:pPr algn="ctr">
              <a:spcBef>
                <a:spcPct val="50000"/>
              </a:spcBef>
              <a:defRPr/>
            </a:pPr>
            <a:r>
              <a:rPr lang="es-MX" sz="2000" dirty="0">
                <a:solidFill>
                  <a:schemeClr val="accent6">
                    <a:lumMod val="50000"/>
                  </a:schemeClr>
                </a:solidFill>
                <a:latin typeface="Arial Black" pitchFamily="34" charset="0"/>
              </a:rPr>
              <a:t>TRIADA </a:t>
            </a:r>
          </a:p>
          <a:p>
            <a:pPr algn="ctr">
              <a:spcBef>
                <a:spcPct val="50000"/>
              </a:spcBef>
              <a:defRPr/>
            </a:pPr>
            <a:r>
              <a:rPr lang="es-MX" sz="2000" dirty="0">
                <a:solidFill>
                  <a:schemeClr val="accent6">
                    <a:lumMod val="50000"/>
                  </a:schemeClr>
                </a:solidFill>
                <a:latin typeface="Arial Black" pitchFamily="34" charset="0"/>
              </a:rPr>
              <a:t>DE LEVELL </a:t>
            </a:r>
          </a:p>
          <a:p>
            <a:pPr algn="ctr">
              <a:spcBef>
                <a:spcPct val="50000"/>
              </a:spcBef>
              <a:defRPr/>
            </a:pPr>
            <a:r>
              <a:rPr lang="es-MX" sz="2000" dirty="0">
                <a:solidFill>
                  <a:schemeClr val="accent6">
                    <a:lumMod val="50000"/>
                  </a:schemeClr>
                </a:solidFill>
                <a:latin typeface="Arial Black" pitchFamily="34" charset="0"/>
              </a:rPr>
              <a:t>Y CLARK</a:t>
            </a:r>
          </a:p>
          <a:p>
            <a:pPr algn="ctr">
              <a:spcBef>
                <a:spcPct val="50000"/>
              </a:spcBef>
              <a:defRPr/>
            </a:pPr>
            <a:r>
              <a:rPr lang="es-MX" sz="3200" dirty="0">
                <a:solidFill>
                  <a:srgbClr val="000066"/>
                </a:solidFill>
                <a:latin typeface="Arial Black" pitchFamily="34" charset="0"/>
              </a:rPr>
              <a:t>+</a:t>
            </a:r>
            <a:endParaRPr lang="es-ES" sz="3200" dirty="0">
              <a:solidFill>
                <a:srgbClr val="000066"/>
              </a:solidFill>
              <a:latin typeface="Arial Black" pitchFamily="34" charset="0"/>
            </a:endParaRPr>
          </a:p>
        </p:txBody>
      </p:sp>
      <p:sp>
        <p:nvSpPr>
          <p:cNvPr id="74764" name="Rectangle 12"/>
          <p:cNvSpPr>
            <a:spLocks noChangeArrowheads="1"/>
          </p:cNvSpPr>
          <p:nvPr/>
        </p:nvSpPr>
        <p:spPr bwMode="auto">
          <a:xfrm>
            <a:off x="3200400" y="6019800"/>
            <a:ext cx="3124200" cy="533400"/>
          </a:xfrm>
          <a:prstGeom prst="rect">
            <a:avLst/>
          </a:prstGeom>
          <a:noFill/>
          <a:ln w="9525">
            <a:noFill/>
            <a:miter lim="800000"/>
            <a:headEnd/>
            <a:tailEnd/>
          </a:ln>
        </p:spPr>
        <p:txBody>
          <a:bodyPr anchor="ctr"/>
          <a:lstStyle/>
          <a:p>
            <a:pPr algn="ctr"/>
            <a:r>
              <a:rPr lang="es-MX">
                <a:solidFill>
                  <a:srgbClr val="000066"/>
                </a:solidFill>
                <a:latin typeface="Arial Black" pitchFamily="34" charset="0"/>
              </a:rPr>
              <a:t>PROCESO DE TRABAJO</a:t>
            </a:r>
          </a:p>
        </p:txBody>
      </p:sp>
    </p:spTree>
    <p:extLst>
      <p:ext uri="{BB962C8B-B14F-4D97-AF65-F5344CB8AC3E}">
        <p14:creationId xmlns:p14="http://schemas.microsoft.com/office/powerpoint/2010/main" val="2044829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2228"/>
                                        </p:tgtEl>
                                        <p:attrNameLst>
                                          <p:attrName>style.visibility</p:attrName>
                                        </p:attrNameLst>
                                      </p:cBhvr>
                                      <p:to>
                                        <p:strVal val="visible"/>
                                      </p:to>
                                    </p:set>
                                    <p:anim calcmode="lin" valueType="num">
                                      <p:cBhvr additive="base">
                                        <p:cTn id="7" dur="500" fill="hold"/>
                                        <p:tgtEl>
                                          <p:spTgt spid="52228"/>
                                        </p:tgtEl>
                                        <p:attrNameLst>
                                          <p:attrName>ppt_x</p:attrName>
                                        </p:attrNameLst>
                                      </p:cBhvr>
                                      <p:tavLst>
                                        <p:tav tm="0">
                                          <p:val>
                                            <p:strVal val="0-#ppt_w/2"/>
                                          </p:val>
                                        </p:tav>
                                        <p:tav tm="100000">
                                          <p:val>
                                            <p:strVal val="#ppt_x"/>
                                          </p:val>
                                        </p:tav>
                                      </p:tavLst>
                                    </p:anim>
                                    <p:anim calcmode="lin" valueType="num">
                                      <p:cBhvr additive="base">
                                        <p:cTn id="8" dur="500" fill="hold"/>
                                        <p:tgtEl>
                                          <p:spTgt spid="522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2229"/>
                                        </p:tgtEl>
                                        <p:attrNameLst>
                                          <p:attrName>style.visibility</p:attrName>
                                        </p:attrNameLst>
                                      </p:cBhvr>
                                      <p:to>
                                        <p:strVal val="visible"/>
                                      </p:to>
                                    </p:set>
                                    <p:anim calcmode="lin" valueType="num">
                                      <p:cBhvr additive="base">
                                        <p:cTn id="12" dur="500" fill="hold"/>
                                        <p:tgtEl>
                                          <p:spTgt spid="52229"/>
                                        </p:tgtEl>
                                        <p:attrNameLst>
                                          <p:attrName>ppt_x</p:attrName>
                                        </p:attrNameLst>
                                      </p:cBhvr>
                                      <p:tavLst>
                                        <p:tav tm="0">
                                          <p:val>
                                            <p:strVal val="0-#ppt_w/2"/>
                                          </p:val>
                                        </p:tav>
                                        <p:tav tm="100000">
                                          <p:val>
                                            <p:strVal val="#ppt_x"/>
                                          </p:val>
                                        </p:tav>
                                      </p:tavLst>
                                    </p:anim>
                                    <p:anim calcmode="lin" valueType="num">
                                      <p:cBhvr additive="base">
                                        <p:cTn id="13" dur="500" fill="hold"/>
                                        <p:tgtEl>
                                          <p:spTgt spid="522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2230"/>
                                        </p:tgtEl>
                                        <p:attrNameLst>
                                          <p:attrName>style.visibility</p:attrName>
                                        </p:attrNameLst>
                                      </p:cBhvr>
                                      <p:to>
                                        <p:strVal val="visible"/>
                                      </p:to>
                                    </p:set>
                                    <p:anim calcmode="lin" valueType="num">
                                      <p:cBhvr additive="base">
                                        <p:cTn id="17" dur="500" fill="hold"/>
                                        <p:tgtEl>
                                          <p:spTgt spid="52230"/>
                                        </p:tgtEl>
                                        <p:attrNameLst>
                                          <p:attrName>ppt_x</p:attrName>
                                        </p:attrNameLst>
                                      </p:cBhvr>
                                      <p:tavLst>
                                        <p:tav tm="0">
                                          <p:val>
                                            <p:strVal val="0-#ppt_w/2"/>
                                          </p:val>
                                        </p:tav>
                                        <p:tav tm="100000">
                                          <p:val>
                                            <p:strVal val="#ppt_x"/>
                                          </p:val>
                                        </p:tav>
                                      </p:tavLst>
                                    </p:anim>
                                    <p:anim calcmode="lin" valueType="num">
                                      <p:cBhvr additive="base">
                                        <p:cTn id="18" dur="500" fill="hold"/>
                                        <p:tgtEl>
                                          <p:spTgt spid="522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900113" y="685800"/>
            <a:ext cx="7456487" cy="2835275"/>
          </a:xfrm>
          <a:prstGeom prst="rect">
            <a:avLst/>
          </a:prstGeom>
          <a:noFill/>
          <a:ln w="12700" cap="sq">
            <a:noFill/>
            <a:miter lim="800000"/>
            <a:headEnd type="none" w="sm" len="sm"/>
            <a:tailEnd type="none" w="sm" len="sm"/>
          </a:ln>
        </p:spPr>
        <p:txBody>
          <a:bodyPr>
            <a:spAutoFit/>
          </a:bodyPr>
          <a:lstStyle/>
          <a:p>
            <a:pPr algn="ctr">
              <a:spcBef>
                <a:spcPct val="50000"/>
              </a:spcBef>
            </a:pPr>
            <a:r>
              <a:rPr lang="es-MX" sz="6000">
                <a:latin typeface="Arial Black" pitchFamily="34" charset="0"/>
              </a:rPr>
              <a:t>NACIMIENTO DE LA MEDICINA OCUPACIONAL</a:t>
            </a:r>
            <a:endParaRPr lang="es-ES" sz="6000">
              <a:latin typeface="Arial Black" pitchFamily="34" charset="0"/>
            </a:endParaRPr>
          </a:p>
        </p:txBody>
      </p:sp>
      <p:pic>
        <p:nvPicPr>
          <p:cNvPr id="75779" name="Picture 3" descr="PE01832_"/>
          <p:cNvPicPr>
            <a:picLocks noChangeAspect="1" noChangeArrowheads="1"/>
          </p:cNvPicPr>
          <p:nvPr/>
        </p:nvPicPr>
        <p:blipFill>
          <a:blip r:embed="rId2" cstate="print"/>
          <a:srcRect/>
          <a:stretch>
            <a:fillRect/>
          </a:stretch>
        </p:blipFill>
        <p:spPr bwMode="auto">
          <a:xfrm>
            <a:off x="3727450" y="3505200"/>
            <a:ext cx="2954338" cy="2924175"/>
          </a:xfrm>
          <a:prstGeom prst="rect">
            <a:avLst/>
          </a:prstGeom>
          <a:noFill/>
          <a:ln w="9525">
            <a:noFill/>
            <a:miter lim="800000"/>
            <a:headEnd/>
            <a:tailEnd/>
          </a:ln>
        </p:spPr>
      </p:pic>
    </p:spTree>
    <p:extLst>
      <p:ext uri="{BB962C8B-B14F-4D97-AF65-F5344CB8AC3E}">
        <p14:creationId xmlns:p14="http://schemas.microsoft.com/office/powerpoint/2010/main" val="5715242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38200" y="152400"/>
            <a:ext cx="7772400" cy="1143000"/>
          </a:xfrm>
        </p:spPr>
        <p:txBody>
          <a:bodyPr rtlCol="0">
            <a:normAutofit fontScale="90000"/>
          </a:bodyPr>
          <a:lstStyle/>
          <a:p>
            <a:pPr eaLnBrk="1" fontAlgn="auto" hangingPunct="1">
              <a:spcAft>
                <a:spcPts val="0"/>
              </a:spcAft>
              <a:defRPr/>
            </a:pPr>
            <a:r>
              <a:rPr lang="es-ES" sz="2800" dirty="0" smtClean="0">
                <a:solidFill>
                  <a:srgbClr val="FF0000"/>
                </a:solidFill>
                <a:latin typeface="Arial Black" pitchFamily="34" charset="0"/>
                <a:cs typeface="Times New Roman" pitchFamily="18" charset="0"/>
              </a:rPr>
              <a:t>EL NACIMIENTO DE LA MEDICINA OCUPACIONAL </a:t>
            </a:r>
            <a:r>
              <a:rPr lang="es-ES" sz="2000" dirty="0" smtClean="0">
                <a:solidFill>
                  <a:srgbClr val="FF0000"/>
                </a:solidFill>
                <a:latin typeface="Arial Black" pitchFamily="34" charset="0"/>
                <a:cs typeface="Times New Roman" pitchFamily="18" charset="0"/>
              </a:rPr>
              <a:t>SE REMONTA</a:t>
            </a:r>
            <a:r>
              <a:rPr lang="es-PA" sz="2800" dirty="0" smtClean="0">
                <a:solidFill>
                  <a:srgbClr val="FF0000"/>
                </a:solidFill>
                <a:latin typeface="Arial Black" pitchFamily="34" charset="0"/>
                <a:cs typeface="Times New Roman" pitchFamily="18" charset="0"/>
              </a:rPr>
              <a:t>:</a:t>
            </a:r>
            <a:r>
              <a:rPr lang="es-ES" sz="2800" dirty="0" smtClean="0">
                <a:solidFill>
                  <a:srgbClr val="FF0000"/>
                </a:solidFill>
                <a:latin typeface="Arial Black" pitchFamily="34" charset="0"/>
                <a:cs typeface="Times New Roman" pitchFamily="18" charset="0"/>
              </a:rPr>
              <a:t> </a:t>
            </a:r>
            <a:r>
              <a:rPr lang="es-ES" sz="2000" dirty="0" smtClean="0">
                <a:solidFill>
                  <a:srgbClr val="000066"/>
                </a:solidFill>
                <a:latin typeface="Arial Black" pitchFamily="34" charset="0"/>
                <a:cs typeface="Times New Roman" pitchFamily="18" charset="0"/>
              </a:rPr>
              <a:t>A LOS ANTIGUOS GRIEGOS DESDE:</a:t>
            </a:r>
            <a:endParaRPr lang="es-MX" sz="2000" dirty="0" smtClean="0">
              <a:solidFill>
                <a:srgbClr val="000066"/>
              </a:solidFill>
              <a:latin typeface="Arial Black" pitchFamily="34" charset="0"/>
              <a:cs typeface="Times New Roman" pitchFamily="18" charset="0"/>
            </a:endParaRPr>
          </a:p>
        </p:txBody>
      </p:sp>
      <p:sp>
        <p:nvSpPr>
          <p:cNvPr id="76803" name="Rectangle 3"/>
          <p:cNvSpPr>
            <a:spLocks noGrp="1" noChangeArrowheads="1"/>
          </p:cNvSpPr>
          <p:nvPr>
            <p:ph idx="1"/>
          </p:nvPr>
        </p:nvSpPr>
        <p:spPr>
          <a:xfrm>
            <a:off x="228600" y="1447800"/>
            <a:ext cx="8804275" cy="5105400"/>
          </a:xfrm>
        </p:spPr>
        <p:txBody>
          <a:bodyPr/>
          <a:lstStyle/>
          <a:p>
            <a:pPr algn="just" eaLnBrk="1" hangingPunct="1"/>
            <a:r>
              <a:rPr lang="es-PA" smtClean="0">
                <a:solidFill>
                  <a:srgbClr val="003366"/>
                </a:solidFill>
                <a:latin typeface="Arial Black" pitchFamily="34" charset="0"/>
                <a:cs typeface="Times New Roman" pitchFamily="18" charset="0"/>
              </a:rPr>
              <a:t>PAPIRO DE EBERS (1500 a. de C.) PRIMERAS REFERENCIAS DE SUSTANCIAS QUÍMICAS.</a:t>
            </a:r>
          </a:p>
          <a:p>
            <a:pPr algn="just" eaLnBrk="1" hangingPunct="1">
              <a:buFontTx/>
              <a:buNone/>
            </a:pPr>
            <a:endParaRPr lang="es-PA" smtClean="0">
              <a:solidFill>
                <a:srgbClr val="003366"/>
              </a:solidFill>
              <a:latin typeface="Arial Black" pitchFamily="34" charset="0"/>
              <a:cs typeface="Times New Roman" pitchFamily="18" charset="0"/>
            </a:endParaRPr>
          </a:p>
          <a:p>
            <a:pPr algn="just" eaLnBrk="1" hangingPunct="1"/>
            <a:r>
              <a:rPr lang="es-ES" smtClean="0">
                <a:solidFill>
                  <a:srgbClr val="003366"/>
                </a:solidFill>
                <a:latin typeface="Arial Black" pitchFamily="34" charset="0"/>
                <a:cs typeface="Times New Roman" pitchFamily="18" charset="0"/>
              </a:rPr>
              <a:t>HIPÓCRATES (Siglo V a VI</a:t>
            </a:r>
            <a:r>
              <a:rPr lang="es-PA" smtClean="0">
                <a:solidFill>
                  <a:srgbClr val="003366"/>
                </a:solidFill>
                <a:latin typeface="Arial Black" pitchFamily="34" charset="0"/>
                <a:cs typeface="Times New Roman" pitchFamily="18" charset="0"/>
              </a:rPr>
              <a:t>. 400 años a</a:t>
            </a:r>
            <a:r>
              <a:rPr lang="es-ES" smtClean="0">
                <a:solidFill>
                  <a:srgbClr val="003366"/>
                </a:solidFill>
                <a:latin typeface="Arial Black" pitchFamily="34" charset="0"/>
                <a:cs typeface="Times New Roman" pitchFamily="18" charset="0"/>
              </a:rPr>
              <a:t>. de C</a:t>
            </a:r>
            <a:r>
              <a:rPr lang="es-PA" smtClean="0">
                <a:solidFill>
                  <a:srgbClr val="003366"/>
                </a:solidFill>
                <a:latin typeface="Arial Black" pitchFamily="34" charset="0"/>
                <a:cs typeface="Times New Roman" pitchFamily="18" charset="0"/>
              </a:rPr>
              <a:t>risto</a:t>
            </a:r>
            <a:r>
              <a:rPr lang="es-ES" smtClean="0">
                <a:solidFill>
                  <a:srgbClr val="003366"/>
                </a:solidFill>
                <a:latin typeface="Arial Black" pitchFamily="34" charset="0"/>
                <a:cs typeface="Times New Roman" pitchFamily="18" charset="0"/>
              </a:rPr>
              <a:t>) </a:t>
            </a:r>
            <a:r>
              <a:rPr lang="es-PA" smtClean="0">
                <a:solidFill>
                  <a:srgbClr val="003366"/>
                </a:solidFill>
                <a:latin typeface="Arial Black" pitchFamily="34" charset="0"/>
                <a:cs typeface="Times New Roman" pitchFamily="18" charset="0"/>
              </a:rPr>
              <a:t>. ENFERMEDADES DE DISTINTAS ACTIVIDADES.</a:t>
            </a:r>
            <a:r>
              <a:rPr lang="es-PA" b="1" smtClean="0">
                <a:solidFill>
                  <a:srgbClr val="003366"/>
                </a:solidFill>
                <a:cs typeface="Times New Roman" pitchFamily="18" charset="0"/>
              </a:rPr>
              <a:t> </a:t>
            </a:r>
            <a:endParaRPr lang="es-ES" smtClean="0">
              <a:cs typeface="Times New Roman" pitchFamily="18" charset="0"/>
            </a:endParaRPr>
          </a:p>
        </p:txBody>
      </p:sp>
    </p:spTree>
    <p:extLst>
      <p:ext uri="{BB962C8B-B14F-4D97-AF65-F5344CB8AC3E}">
        <p14:creationId xmlns:p14="http://schemas.microsoft.com/office/powerpoint/2010/main" val="383859228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838200" y="152400"/>
            <a:ext cx="7886700" cy="990600"/>
          </a:xfrm>
        </p:spPr>
        <p:txBody>
          <a:bodyPr rtlCol="0">
            <a:normAutofit fontScale="90000"/>
          </a:bodyPr>
          <a:lstStyle/>
          <a:p>
            <a:pPr eaLnBrk="1" fontAlgn="auto" hangingPunct="1">
              <a:spcAft>
                <a:spcPts val="0"/>
              </a:spcAft>
              <a:defRPr/>
            </a:pPr>
            <a:r>
              <a:rPr lang="es-ES" sz="2800" dirty="0" smtClean="0">
                <a:solidFill>
                  <a:srgbClr val="FF0000"/>
                </a:solidFill>
                <a:latin typeface="Arial Black" pitchFamily="34" charset="0"/>
                <a:cs typeface="Times New Roman" pitchFamily="18" charset="0"/>
              </a:rPr>
              <a:t>EL NACIMIENTO DE LA MEDICINA OCUPACIONAL </a:t>
            </a:r>
            <a:r>
              <a:rPr lang="es-ES" sz="2000" dirty="0" smtClean="0">
                <a:solidFill>
                  <a:srgbClr val="FF0000"/>
                </a:solidFill>
                <a:latin typeface="Arial Black" pitchFamily="34" charset="0"/>
                <a:cs typeface="Times New Roman" pitchFamily="18" charset="0"/>
              </a:rPr>
              <a:t>SE REMONTA</a:t>
            </a:r>
            <a:r>
              <a:rPr lang="es-PA" sz="2800" dirty="0" smtClean="0">
                <a:solidFill>
                  <a:srgbClr val="FF0000"/>
                </a:solidFill>
                <a:latin typeface="Arial Black" pitchFamily="34" charset="0"/>
                <a:cs typeface="Times New Roman" pitchFamily="18" charset="0"/>
              </a:rPr>
              <a:t>:</a:t>
            </a:r>
            <a:r>
              <a:rPr lang="es-ES" sz="2800" dirty="0" smtClean="0">
                <a:solidFill>
                  <a:srgbClr val="FF0000"/>
                </a:solidFill>
                <a:latin typeface="Arial Black" pitchFamily="34" charset="0"/>
                <a:cs typeface="Times New Roman" pitchFamily="18" charset="0"/>
              </a:rPr>
              <a:t> </a:t>
            </a:r>
            <a:r>
              <a:rPr lang="es-ES" sz="2000" dirty="0" smtClean="0">
                <a:solidFill>
                  <a:srgbClr val="000066"/>
                </a:solidFill>
                <a:latin typeface="Arial Black" pitchFamily="34" charset="0"/>
                <a:cs typeface="Times New Roman" pitchFamily="18" charset="0"/>
              </a:rPr>
              <a:t>A LOS ANTIGUOS GRIEGOS DESDE:</a:t>
            </a:r>
            <a:endParaRPr lang="es-MX" sz="2000" dirty="0" smtClean="0">
              <a:solidFill>
                <a:srgbClr val="000066"/>
              </a:solidFill>
              <a:latin typeface="Arial Black" pitchFamily="34" charset="0"/>
              <a:cs typeface="Times New Roman" pitchFamily="18" charset="0"/>
            </a:endParaRPr>
          </a:p>
        </p:txBody>
      </p:sp>
      <p:sp>
        <p:nvSpPr>
          <p:cNvPr id="77827" name="Rectangle 3"/>
          <p:cNvSpPr>
            <a:spLocks noGrp="1" noChangeArrowheads="1"/>
          </p:cNvSpPr>
          <p:nvPr>
            <p:ph idx="1"/>
          </p:nvPr>
        </p:nvSpPr>
        <p:spPr>
          <a:xfrm>
            <a:off x="152400" y="1371600"/>
            <a:ext cx="8801100" cy="5181600"/>
          </a:xfrm>
        </p:spPr>
        <p:txBody>
          <a:bodyPr/>
          <a:lstStyle/>
          <a:p>
            <a:pPr algn="just" eaLnBrk="1" hangingPunct="1">
              <a:buFontTx/>
              <a:buNone/>
            </a:pPr>
            <a:r>
              <a:rPr lang="es-MX" b="1" smtClean="0">
                <a:solidFill>
                  <a:srgbClr val="FF0000"/>
                </a:solidFill>
                <a:latin typeface="Arial Black" pitchFamily="34" charset="0"/>
                <a:cs typeface="Times New Roman" pitchFamily="18" charset="0"/>
              </a:rPr>
              <a:t>	</a:t>
            </a:r>
            <a:r>
              <a:rPr lang="es-ES" smtClean="0">
                <a:solidFill>
                  <a:srgbClr val="FF0000"/>
                </a:solidFill>
                <a:latin typeface="Arial Black" pitchFamily="34" charset="0"/>
                <a:cs typeface="Times New Roman" pitchFamily="18" charset="0"/>
              </a:rPr>
              <a:t>GALENO (129-</a:t>
            </a:r>
            <a:r>
              <a:rPr lang="es-PA" smtClean="0">
                <a:solidFill>
                  <a:srgbClr val="FF0000"/>
                </a:solidFill>
                <a:latin typeface="Arial Black" pitchFamily="34" charset="0"/>
                <a:cs typeface="Times New Roman" pitchFamily="18" charset="0"/>
              </a:rPr>
              <a:t>d</a:t>
            </a:r>
            <a:r>
              <a:rPr lang="es-ES" smtClean="0">
                <a:solidFill>
                  <a:srgbClr val="FF0000"/>
                </a:solidFill>
                <a:latin typeface="Arial Black" pitchFamily="34" charset="0"/>
                <a:cs typeface="Times New Roman" pitchFamily="18" charset="0"/>
              </a:rPr>
              <a:t>.C. 199) </a:t>
            </a:r>
            <a:r>
              <a:rPr lang="es-ES" smtClean="0">
                <a:solidFill>
                  <a:srgbClr val="0000CC"/>
                </a:solidFill>
                <a:latin typeface="Arial Black" pitchFamily="34" charset="0"/>
                <a:cs typeface="Times New Roman" pitchFamily="18" charset="0"/>
              </a:rPr>
              <a:t>EL MÉDICO MÁS DESTACADO DE LA ANTIGÜEDAD DESPUÉS DE HIPÓCRATES, </a:t>
            </a:r>
            <a:r>
              <a:rPr lang="es-MX" smtClean="0">
                <a:solidFill>
                  <a:srgbClr val="000066"/>
                </a:solidFill>
                <a:latin typeface="Arial Black" pitchFamily="34" charset="0"/>
                <a:cs typeface="Times New Roman" pitchFamily="18" charset="0"/>
              </a:rPr>
              <a:t>ADEMÁS DE ESCRIBIR MUCHOS TRATADOS DE MEDICINA, ACTUO COMO MEDICO DE GLADIADORES Y DE LA CLASE PUDIENTE ASI COMO DE VARIOS EMPERADORES.</a:t>
            </a:r>
            <a:endParaRPr lang="es-ES" smtClean="0">
              <a:solidFill>
                <a:srgbClr val="000066"/>
              </a:solidFill>
              <a:latin typeface="Arial Black" pitchFamily="34" charset="0"/>
              <a:cs typeface="Times New Roman" pitchFamily="18" charset="0"/>
            </a:endParaRPr>
          </a:p>
        </p:txBody>
      </p:sp>
    </p:spTree>
    <p:extLst>
      <p:ext uri="{BB962C8B-B14F-4D97-AF65-F5344CB8AC3E}">
        <p14:creationId xmlns:p14="http://schemas.microsoft.com/office/powerpoint/2010/main" val="166979374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38200" y="152400"/>
            <a:ext cx="7886700" cy="990600"/>
          </a:xfrm>
        </p:spPr>
        <p:txBody>
          <a:bodyPr rtlCol="0">
            <a:normAutofit fontScale="90000"/>
          </a:bodyPr>
          <a:lstStyle/>
          <a:p>
            <a:pPr eaLnBrk="1" fontAlgn="auto" hangingPunct="1">
              <a:spcAft>
                <a:spcPts val="0"/>
              </a:spcAft>
              <a:defRPr/>
            </a:pPr>
            <a:r>
              <a:rPr lang="es-ES" sz="2800" dirty="0" smtClean="0">
                <a:solidFill>
                  <a:srgbClr val="FF0000"/>
                </a:solidFill>
                <a:latin typeface="Arial Black" pitchFamily="34" charset="0"/>
                <a:cs typeface="Times New Roman" pitchFamily="18" charset="0"/>
              </a:rPr>
              <a:t>EL NACIMIENTO DE LA MEDICINA OCUPACIONAL </a:t>
            </a:r>
            <a:r>
              <a:rPr lang="es-ES" sz="2000" dirty="0" smtClean="0">
                <a:solidFill>
                  <a:srgbClr val="FF0000"/>
                </a:solidFill>
                <a:latin typeface="Arial Black" pitchFamily="34" charset="0"/>
                <a:cs typeface="Times New Roman" pitchFamily="18" charset="0"/>
              </a:rPr>
              <a:t>SE REMONTA</a:t>
            </a:r>
            <a:r>
              <a:rPr lang="es-PA" sz="2800" dirty="0" smtClean="0">
                <a:solidFill>
                  <a:srgbClr val="FF0000"/>
                </a:solidFill>
                <a:latin typeface="Arial Black" pitchFamily="34" charset="0"/>
                <a:cs typeface="Times New Roman" pitchFamily="18" charset="0"/>
              </a:rPr>
              <a:t>:</a:t>
            </a:r>
            <a:r>
              <a:rPr lang="es-ES" sz="2800" dirty="0" smtClean="0">
                <a:solidFill>
                  <a:srgbClr val="FF0000"/>
                </a:solidFill>
                <a:latin typeface="Arial Black" pitchFamily="34" charset="0"/>
                <a:cs typeface="Times New Roman" pitchFamily="18" charset="0"/>
              </a:rPr>
              <a:t> </a:t>
            </a:r>
            <a:r>
              <a:rPr lang="es-ES" sz="2000" dirty="0" smtClean="0">
                <a:solidFill>
                  <a:srgbClr val="000066"/>
                </a:solidFill>
                <a:latin typeface="Arial Black" pitchFamily="34" charset="0"/>
                <a:cs typeface="Times New Roman" pitchFamily="18" charset="0"/>
              </a:rPr>
              <a:t>A LOS ANTIGUOS GRIEGOS DESDE:</a:t>
            </a:r>
            <a:endParaRPr lang="es-MX" sz="2000" dirty="0" smtClean="0">
              <a:solidFill>
                <a:srgbClr val="000066"/>
              </a:solidFill>
              <a:latin typeface="Arial Black" pitchFamily="34" charset="0"/>
              <a:cs typeface="Times New Roman" pitchFamily="18" charset="0"/>
            </a:endParaRPr>
          </a:p>
        </p:txBody>
      </p:sp>
      <p:sp>
        <p:nvSpPr>
          <p:cNvPr id="78851" name="Rectangle 3"/>
          <p:cNvSpPr>
            <a:spLocks noGrp="1" noChangeArrowheads="1"/>
          </p:cNvSpPr>
          <p:nvPr>
            <p:ph idx="1"/>
          </p:nvPr>
        </p:nvSpPr>
        <p:spPr>
          <a:xfrm>
            <a:off x="304800" y="1371600"/>
            <a:ext cx="8724900" cy="5181600"/>
          </a:xfrm>
        </p:spPr>
        <p:txBody>
          <a:bodyPr/>
          <a:lstStyle/>
          <a:p>
            <a:pPr algn="just" eaLnBrk="1" hangingPunct="1"/>
            <a:r>
              <a:rPr lang="es-ES" smtClean="0">
                <a:solidFill>
                  <a:schemeClr val="accent2"/>
                </a:solidFill>
                <a:latin typeface="Arial Black" pitchFamily="34" charset="0"/>
                <a:cs typeface="Times New Roman" pitchFamily="18" charset="0"/>
              </a:rPr>
              <a:t>PLINIO EL VIEJO</a:t>
            </a:r>
            <a:r>
              <a:rPr lang="es-ES" smtClean="0">
                <a:solidFill>
                  <a:srgbClr val="993366"/>
                </a:solidFill>
                <a:latin typeface="Arial Black" pitchFamily="34" charset="0"/>
                <a:cs typeface="Times New Roman" pitchFamily="18" charset="0"/>
              </a:rPr>
              <a:t> (23</a:t>
            </a:r>
            <a:r>
              <a:rPr lang="es-PA" smtClean="0">
                <a:solidFill>
                  <a:srgbClr val="993366"/>
                </a:solidFill>
                <a:latin typeface="Arial Black" pitchFamily="34" charset="0"/>
                <a:cs typeface="Times New Roman" pitchFamily="18" charset="0"/>
              </a:rPr>
              <a:t> a </a:t>
            </a:r>
            <a:r>
              <a:rPr lang="es-ES" smtClean="0">
                <a:solidFill>
                  <a:srgbClr val="993366"/>
                </a:solidFill>
                <a:latin typeface="Arial Black" pitchFamily="34" charset="0"/>
                <a:cs typeface="Times New Roman" pitchFamily="18" charset="0"/>
              </a:rPr>
              <a:t>7</a:t>
            </a:r>
            <a:r>
              <a:rPr lang="es-PA" smtClean="0">
                <a:solidFill>
                  <a:srgbClr val="993366"/>
                </a:solidFill>
                <a:latin typeface="Arial Black" pitchFamily="34" charset="0"/>
                <a:cs typeface="Times New Roman" pitchFamily="18" charset="0"/>
              </a:rPr>
              <a:t>0</a:t>
            </a:r>
            <a:r>
              <a:rPr lang="es-ES" smtClean="0">
                <a:solidFill>
                  <a:srgbClr val="993366"/>
                </a:solidFill>
                <a:latin typeface="Arial Black" pitchFamily="34" charset="0"/>
                <a:cs typeface="Times New Roman" pitchFamily="18" charset="0"/>
              </a:rPr>
              <a:t> a. </a:t>
            </a:r>
            <a:r>
              <a:rPr lang="es-PA" smtClean="0">
                <a:solidFill>
                  <a:srgbClr val="993366"/>
                </a:solidFill>
                <a:latin typeface="Arial Black" pitchFamily="34" charset="0"/>
                <a:cs typeface="Times New Roman" pitchFamily="18" charset="0"/>
              </a:rPr>
              <a:t>d</a:t>
            </a:r>
            <a:r>
              <a:rPr lang="es-ES" smtClean="0">
                <a:solidFill>
                  <a:srgbClr val="993366"/>
                </a:solidFill>
                <a:latin typeface="Arial Black" pitchFamily="34" charset="0"/>
                <a:cs typeface="Times New Roman" pitchFamily="18" charset="0"/>
              </a:rPr>
              <a:t>.</a:t>
            </a:r>
            <a:r>
              <a:rPr lang="es-PA" smtClean="0">
                <a:solidFill>
                  <a:srgbClr val="993366"/>
                </a:solidFill>
                <a:latin typeface="Arial Black" pitchFamily="34" charset="0"/>
                <a:cs typeface="Times New Roman" pitchFamily="18" charset="0"/>
              </a:rPr>
              <a:t> de </a:t>
            </a:r>
            <a:r>
              <a:rPr lang="es-ES" smtClean="0">
                <a:solidFill>
                  <a:srgbClr val="993366"/>
                </a:solidFill>
                <a:latin typeface="Arial Black" pitchFamily="34" charset="0"/>
                <a:cs typeface="Times New Roman" pitchFamily="18" charset="0"/>
              </a:rPr>
              <a:t>C.) QUIEN DESCRIBE EN SU OBRA </a:t>
            </a:r>
            <a:r>
              <a:rPr lang="es-ES" smtClean="0">
                <a:solidFill>
                  <a:srgbClr val="000080"/>
                </a:solidFill>
                <a:latin typeface="Arial Black" pitchFamily="34" charset="0"/>
                <a:cs typeface="Times New Roman" pitchFamily="18" charset="0"/>
              </a:rPr>
              <a:t>“LAS ENFERMEDADES DE LOS ESCLAVOS”.</a:t>
            </a:r>
            <a:r>
              <a:rPr lang="es-ES" smtClean="0">
                <a:solidFill>
                  <a:srgbClr val="993366"/>
                </a:solidFill>
                <a:latin typeface="Arial Black" pitchFamily="34" charset="0"/>
                <a:cs typeface="Times New Roman" pitchFamily="18" charset="0"/>
              </a:rPr>
              <a:t> ENFERMEDADES </a:t>
            </a:r>
            <a:r>
              <a:rPr lang="es-PA" smtClean="0">
                <a:solidFill>
                  <a:srgbClr val="993366"/>
                </a:solidFill>
                <a:latin typeface="Arial Black" pitchFamily="34" charset="0"/>
                <a:cs typeface="Times New Roman" pitchFamily="18" charset="0"/>
              </a:rPr>
              <a:t>PROPIAS </a:t>
            </a:r>
            <a:r>
              <a:rPr lang="es-ES" smtClean="0">
                <a:solidFill>
                  <a:srgbClr val="993366"/>
                </a:solidFill>
                <a:latin typeface="Arial Black" pitchFamily="34" charset="0"/>
                <a:cs typeface="Times New Roman" pitchFamily="18" charset="0"/>
              </a:rPr>
              <a:t>DE ESTE GRUPO SOCIAL.</a:t>
            </a:r>
            <a:r>
              <a:rPr lang="es-PA" smtClean="0">
                <a:solidFill>
                  <a:srgbClr val="993366"/>
                </a:solidFill>
                <a:latin typeface="Arial Black" pitchFamily="34" charset="0"/>
                <a:cs typeface="Times New Roman" pitchFamily="18" charset="0"/>
              </a:rPr>
              <a:t>  </a:t>
            </a:r>
            <a:r>
              <a:rPr lang="es-PA" smtClean="0">
                <a:solidFill>
                  <a:srgbClr val="003399"/>
                </a:solidFill>
                <a:latin typeface="Arial Black" pitchFamily="34" charset="0"/>
                <a:cs typeface="Times New Roman" pitchFamily="18" charset="0"/>
              </a:rPr>
              <a:t>FUE EL PRIMERO EN SUGERIR EL USO DE MASCARAS PROTECTORAS ANTE EXPOSICIONES OCUPACIONALES.</a:t>
            </a:r>
            <a:endParaRPr lang="es-ES" smtClean="0">
              <a:solidFill>
                <a:srgbClr val="003399"/>
              </a:solidFill>
              <a:latin typeface="Arial Black" pitchFamily="34" charset="0"/>
              <a:cs typeface="Times New Roman" pitchFamily="18" charset="0"/>
            </a:endParaRPr>
          </a:p>
        </p:txBody>
      </p:sp>
    </p:spTree>
    <p:extLst>
      <p:ext uri="{BB962C8B-B14F-4D97-AF65-F5344CB8AC3E}">
        <p14:creationId xmlns:p14="http://schemas.microsoft.com/office/powerpoint/2010/main" val="384527250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55650" y="152400"/>
            <a:ext cx="7543800" cy="1143000"/>
          </a:xfrm>
        </p:spPr>
        <p:txBody>
          <a:bodyPr/>
          <a:lstStyle/>
          <a:p>
            <a:pPr eaLnBrk="1" hangingPunct="1"/>
            <a:r>
              <a:rPr lang="es-ES" sz="2800" smtClean="0">
                <a:solidFill>
                  <a:schemeClr val="accent2"/>
                </a:solidFill>
                <a:latin typeface="Arial Black" pitchFamily="34" charset="0"/>
                <a:cs typeface="Times New Roman" pitchFamily="18" charset="0"/>
              </a:rPr>
              <a:t>EL NACIMIENTO DE LA MEDICINA OCUPACIONAL</a:t>
            </a:r>
            <a:r>
              <a:rPr lang="es-ES" sz="2800" smtClean="0">
                <a:solidFill>
                  <a:srgbClr val="FF0000"/>
                </a:solidFill>
                <a:latin typeface="Arial Black" pitchFamily="34" charset="0"/>
                <a:cs typeface="Times New Roman" pitchFamily="18" charset="0"/>
              </a:rPr>
              <a:t> </a:t>
            </a:r>
            <a:r>
              <a:rPr lang="es-PA" sz="2800" smtClean="0">
                <a:solidFill>
                  <a:srgbClr val="000066"/>
                </a:solidFill>
                <a:latin typeface="Arial Black" pitchFamily="34" charset="0"/>
                <a:cs typeface="Times New Roman" pitchFamily="18" charset="0"/>
              </a:rPr>
              <a:t>continuación</a:t>
            </a:r>
            <a:r>
              <a:rPr lang="es-ES" sz="2000" smtClean="0">
                <a:solidFill>
                  <a:srgbClr val="000066"/>
                </a:solidFill>
                <a:latin typeface="Arial Black" pitchFamily="34" charset="0"/>
                <a:cs typeface="Times New Roman" pitchFamily="18" charset="0"/>
              </a:rPr>
              <a:t>:</a:t>
            </a:r>
            <a:endParaRPr lang="es-MX" sz="2000" smtClean="0">
              <a:solidFill>
                <a:srgbClr val="000066"/>
              </a:solidFill>
              <a:latin typeface="Arial Black" pitchFamily="34" charset="0"/>
              <a:cs typeface="Times New Roman" pitchFamily="18" charset="0"/>
            </a:endParaRPr>
          </a:p>
        </p:txBody>
      </p:sp>
      <p:sp>
        <p:nvSpPr>
          <p:cNvPr id="79875" name="Rectangle 3"/>
          <p:cNvSpPr>
            <a:spLocks noGrp="1" noChangeArrowheads="1"/>
          </p:cNvSpPr>
          <p:nvPr>
            <p:ph idx="1"/>
          </p:nvPr>
        </p:nvSpPr>
        <p:spPr>
          <a:xfrm>
            <a:off x="304800" y="1371600"/>
            <a:ext cx="8686800" cy="4114800"/>
          </a:xfrm>
        </p:spPr>
        <p:txBody>
          <a:bodyPr/>
          <a:lstStyle/>
          <a:p>
            <a:pPr algn="just" eaLnBrk="1" hangingPunct="1">
              <a:lnSpc>
                <a:spcPct val="80000"/>
              </a:lnSpc>
            </a:pPr>
            <a:r>
              <a:rPr lang="es-ES" sz="3600" smtClean="0">
                <a:solidFill>
                  <a:srgbClr val="FF0000"/>
                </a:solidFill>
                <a:latin typeface="Arial Black" pitchFamily="34" charset="0"/>
                <a:cs typeface="Times New Roman" pitchFamily="18" charset="0"/>
              </a:rPr>
              <a:t>CELSO AULIO CORNELIO </a:t>
            </a:r>
            <a:r>
              <a:rPr lang="es-ES" sz="2800" smtClean="0">
                <a:solidFill>
                  <a:srgbClr val="000066"/>
                </a:solidFill>
                <a:latin typeface="Arial Black" pitchFamily="34" charset="0"/>
                <a:cs typeface="Times New Roman" pitchFamily="18" charset="0"/>
              </a:rPr>
              <a:t>(PRIMERA MITAD DEL SIGLO I</a:t>
            </a:r>
            <a:r>
              <a:rPr lang="es-ES" sz="2800" smtClean="0">
                <a:solidFill>
                  <a:srgbClr val="FF0000"/>
                </a:solidFill>
                <a:latin typeface="Arial Black" pitchFamily="34" charset="0"/>
                <a:cs typeface="Times New Roman" pitchFamily="18" charset="0"/>
              </a:rPr>
              <a:t> </a:t>
            </a:r>
            <a:r>
              <a:rPr lang="es-PA" sz="2800" smtClean="0">
                <a:solidFill>
                  <a:srgbClr val="000066"/>
                </a:solidFill>
                <a:latin typeface="Arial Black" pitchFamily="34" charset="0"/>
                <a:cs typeface="Times New Roman" pitchFamily="18" charset="0"/>
              </a:rPr>
              <a:t>d. de</a:t>
            </a:r>
            <a:r>
              <a:rPr lang="es-ES" sz="2800" smtClean="0">
                <a:solidFill>
                  <a:srgbClr val="000066"/>
                </a:solidFill>
                <a:latin typeface="Arial Black" pitchFamily="34" charset="0"/>
                <a:cs typeface="Times New Roman" pitchFamily="18" charset="0"/>
              </a:rPr>
              <a:t>.C.),</a:t>
            </a:r>
            <a:r>
              <a:rPr lang="es-ES" sz="3600" smtClean="0">
                <a:solidFill>
                  <a:srgbClr val="FF0000"/>
                </a:solidFill>
                <a:latin typeface="Arial Black" pitchFamily="34" charset="0"/>
                <a:cs typeface="Times New Roman" pitchFamily="18" charset="0"/>
              </a:rPr>
              <a:t> </a:t>
            </a:r>
            <a:r>
              <a:rPr lang="es-ES" sz="2800" smtClean="0">
                <a:solidFill>
                  <a:srgbClr val="000066"/>
                </a:solidFill>
                <a:latin typeface="Arial Black" pitchFamily="34" charset="0"/>
                <a:cs typeface="Times New Roman" pitchFamily="18" charset="0"/>
              </a:rPr>
              <a:t>ESCRITOR ROMANO</a:t>
            </a:r>
            <a:r>
              <a:rPr lang="es-PA" sz="2800" smtClean="0">
                <a:solidFill>
                  <a:srgbClr val="000066"/>
                </a:solidFill>
                <a:latin typeface="Arial Black" pitchFamily="34" charset="0"/>
                <a:cs typeface="Times New Roman" pitchFamily="18" charset="0"/>
              </a:rPr>
              <a:t>.</a:t>
            </a:r>
            <a:r>
              <a:rPr lang="es-ES" sz="2800" smtClean="0">
                <a:solidFill>
                  <a:srgbClr val="000066"/>
                </a:solidFill>
                <a:latin typeface="Arial Black" pitchFamily="34" charset="0"/>
                <a:cs typeface="Times New Roman" pitchFamily="18" charset="0"/>
              </a:rPr>
              <a:t> </a:t>
            </a:r>
            <a:r>
              <a:rPr lang="es-MX" sz="2800" smtClean="0">
                <a:solidFill>
                  <a:srgbClr val="000066"/>
                </a:solidFill>
                <a:latin typeface="Arial Black" pitchFamily="34" charset="0"/>
                <a:cs typeface="Times New Roman" pitchFamily="18" charset="0"/>
              </a:rPr>
              <a:t>ENTRE SUS OBRAS: </a:t>
            </a:r>
            <a:r>
              <a:rPr lang="es-MX" sz="2800" smtClean="0">
                <a:solidFill>
                  <a:srgbClr val="0000CC"/>
                </a:solidFill>
                <a:latin typeface="Arial Black" pitchFamily="34" charset="0"/>
                <a:cs typeface="Times New Roman" pitchFamily="18" charset="0"/>
              </a:rPr>
              <a:t>“DE RE MEDICINA” SOBRE LA HISTORIA DE LA MEDICINA</a:t>
            </a:r>
            <a:r>
              <a:rPr lang="es-MX" sz="2800" smtClean="0">
                <a:solidFill>
                  <a:srgbClr val="000066"/>
                </a:solidFill>
                <a:latin typeface="Arial Black" pitchFamily="34" charset="0"/>
                <a:cs typeface="Times New Roman" pitchFamily="18" charset="0"/>
              </a:rPr>
              <a:t> COMPARABLE A LA OBRA DE HIPOCRATES Y GALENO.</a:t>
            </a:r>
            <a:endParaRPr lang="es-PA" sz="2800" smtClean="0">
              <a:solidFill>
                <a:srgbClr val="000066"/>
              </a:solidFill>
              <a:latin typeface="Arial Black" pitchFamily="34" charset="0"/>
              <a:cs typeface="Times New Roman" pitchFamily="18" charset="0"/>
            </a:endParaRPr>
          </a:p>
          <a:p>
            <a:pPr algn="just" eaLnBrk="1" hangingPunct="1">
              <a:lnSpc>
                <a:spcPct val="80000"/>
              </a:lnSpc>
            </a:pPr>
            <a:r>
              <a:rPr lang="es-ES" sz="3600" smtClean="0">
                <a:solidFill>
                  <a:srgbClr val="FF0000"/>
                </a:solidFill>
                <a:latin typeface="Arial Black" pitchFamily="34" charset="0"/>
                <a:cs typeface="Times New Roman" pitchFamily="18" charset="0"/>
              </a:rPr>
              <a:t>AECIO</a:t>
            </a:r>
            <a:r>
              <a:rPr lang="es-MX" sz="3600" smtClean="0">
                <a:solidFill>
                  <a:srgbClr val="FF0000"/>
                </a:solidFill>
                <a:latin typeface="Arial Black" pitchFamily="34" charset="0"/>
                <a:cs typeface="Times New Roman" pitchFamily="18" charset="0"/>
              </a:rPr>
              <a:t> : </a:t>
            </a:r>
            <a:r>
              <a:rPr lang="es-ES" sz="2800" smtClean="0">
                <a:solidFill>
                  <a:srgbClr val="000066"/>
                </a:solidFill>
                <a:latin typeface="Arial Black" pitchFamily="34" charset="0"/>
                <a:cs typeface="Times New Roman" pitchFamily="18" charset="0"/>
              </a:rPr>
              <a:t>SIGLO </a:t>
            </a:r>
            <a:r>
              <a:rPr lang="es-MX" sz="2800" smtClean="0">
                <a:solidFill>
                  <a:srgbClr val="000066"/>
                </a:solidFill>
                <a:latin typeface="Arial Black" pitchFamily="34" charset="0"/>
                <a:cs typeface="Times New Roman" pitchFamily="18" charset="0"/>
              </a:rPr>
              <a:t>V</a:t>
            </a:r>
            <a:r>
              <a:rPr lang="es-ES" sz="2800" smtClean="0">
                <a:solidFill>
                  <a:srgbClr val="000066"/>
                </a:solidFill>
                <a:latin typeface="Arial Black" pitchFamily="34" charset="0"/>
                <a:cs typeface="Times New Roman" pitchFamily="18" charset="0"/>
              </a:rPr>
              <a:t>I </a:t>
            </a:r>
            <a:r>
              <a:rPr lang="es-PA" sz="2800" smtClean="0">
                <a:solidFill>
                  <a:srgbClr val="000066"/>
                </a:solidFill>
                <a:latin typeface="Arial Black" pitchFamily="34" charset="0"/>
                <a:cs typeface="Times New Roman" pitchFamily="18" charset="0"/>
              </a:rPr>
              <a:t>d. de</a:t>
            </a:r>
            <a:r>
              <a:rPr lang="es-ES" sz="2800" smtClean="0">
                <a:solidFill>
                  <a:srgbClr val="000066"/>
                </a:solidFill>
                <a:latin typeface="Arial Black" pitchFamily="34" charset="0"/>
                <a:cs typeface="Times New Roman" pitchFamily="18" charset="0"/>
              </a:rPr>
              <a:t>.C.),</a:t>
            </a:r>
            <a:r>
              <a:rPr lang="es-MX" sz="3600" smtClean="0">
                <a:solidFill>
                  <a:srgbClr val="FF0000"/>
                </a:solidFill>
                <a:latin typeface="Arial Black" pitchFamily="34" charset="0"/>
                <a:cs typeface="Times New Roman" pitchFamily="18" charset="0"/>
              </a:rPr>
              <a:t> </a:t>
            </a:r>
            <a:r>
              <a:rPr lang="es-MX" sz="2800" smtClean="0">
                <a:solidFill>
                  <a:srgbClr val="000066"/>
                </a:solidFill>
                <a:latin typeface="Arial Black" pitchFamily="34" charset="0"/>
                <a:cs typeface="Times New Roman" pitchFamily="18" charset="0"/>
              </a:rPr>
              <a:t>MÉDICO DE LA CORTE DE BIZANCIO AUTOR DE UNA EXTENSA RECOPILACIÓN “TETRABIBLION”</a:t>
            </a:r>
            <a:r>
              <a:rPr lang="es-ES" sz="2800" b="1" smtClean="0">
                <a:solidFill>
                  <a:srgbClr val="000066"/>
                </a:solidFill>
                <a:cs typeface="Times New Roman" pitchFamily="18" charset="0"/>
              </a:rPr>
              <a:t>. </a:t>
            </a:r>
            <a:endParaRPr lang="es-ES" sz="2800" smtClean="0">
              <a:solidFill>
                <a:srgbClr val="000066"/>
              </a:solidFill>
              <a:cs typeface="Times New Roman" pitchFamily="18" charset="0"/>
            </a:endParaRPr>
          </a:p>
        </p:txBody>
      </p:sp>
    </p:spTree>
    <p:extLst>
      <p:ext uri="{BB962C8B-B14F-4D97-AF65-F5344CB8AC3E}">
        <p14:creationId xmlns:p14="http://schemas.microsoft.com/office/powerpoint/2010/main" val="332068542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228600"/>
            <a:ext cx="7620000" cy="990600"/>
          </a:xfrm>
          <a:ln>
            <a:solidFill>
              <a:srgbClr val="FF6600"/>
            </a:solidFill>
          </a:ln>
        </p:spPr>
        <p:txBody>
          <a:bodyPr/>
          <a:lstStyle/>
          <a:p>
            <a:pPr eaLnBrk="1" hangingPunct="1">
              <a:lnSpc>
                <a:spcPct val="75000"/>
              </a:lnSpc>
            </a:pPr>
            <a:r>
              <a:rPr lang="es-MX" sz="3200" smtClean="0">
                <a:solidFill>
                  <a:srgbClr val="FF0066"/>
                </a:solidFill>
                <a:latin typeface="Arial Black" pitchFamily="34" charset="0"/>
              </a:rPr>
              <a:t>ATENCIÓN INTEGRAL DE LA SALUD DE LOS TRABAJADORES</a:t>
            </a:r>
          </a:p>
        </p:txBody>
      </p:sp>
      <p:sp>
        <p:nvSpPr>
          <p:cNvPr id="45059" name="Rectangle 3"/>
          <p:cNvSpPr>
            <a:spLocks noGrp="1" noChangeArrowheads="1"/>
          </p:cNvSpPr>
          <p:nvPr>
            <p:ph idx="1"/>
          </p:nvPr>
        </p:nvSpPr>
        <p:spPr>
          <a:xfrm>
            <a:off x="381000" y="1371600"/>
            <a:ext cx="8534400" cy="5257800"/>
          </a:xfrm>
          <a:ln>
            <a:solidFill>
              <a:srgbClr val="FF9900"/>
            </a:solidFill>
          </a:ln>
        </p:spPr>
        <p:txBody>
          <a:bodyPr/>
          <a:lstStyle/>
          <a:p>
            <a:pPr algn="ctr" eaLnBrk="1" hangingPunct="1">
              <a:lnSpc>
                <a:spcPct val="90000"/>
              </a:lnSpc>
              <a:buFontTx/>
              <a:buNone/>
            </a:pPr>
            <a:r>
              <a:rPr lang="es-MX" b="1" smtClean="0">
                <a:solidFill>
                  <a:srgbClr val="020AA2"/>
                </a:solidFill>
                <a:latin typeface="Arial Black" pitchFamily="34" charset="0"/>
              </a:rPr>
              <a:t>SALUD OCUPACIONAL</a:t>
            </a:r>
          </a:p>
          <a:p>
            <a:pPr algn="ctr" eaLnBrk="1" hangingPunct="1">
              <a:lnSpc>
                <a:spcPct val="90000"/>
              </a:lnSpc>
              <a:buFontTx/>
              <a:buNone/>
            </a:pPr>
            <a:r>
              <a:rPr lang="es-MX" sz="1400" b="1" smtClean="0">
                <a:solidFill>
                  <a:srgbClr val="010671"/>
                </a:solidFill>
                <a:latin typeface="Arial Black" pitchFamily="34" charset="0"/>
              </a:rPr>
              <a:t>CONCEPTO “COMITÉ DE EXPERTOS OPS.OIT.OMS”</a:t>
            </a:r>
          </a:p>
          <a:p>
            <a:pPr algn="just" eaLnBrk="1" hangingPunct="1">
              <a:lnSpc>
                <a:spcPct val="115000"/>
              </a:lnSpc>
            </a:pPr>
            <a:r>
              <a:rPr lang="es-MX" sz="3600" b="1" smtClean="0">
                <a:solidFill>
                  <a:srgbClr val="000066"/>
                </a:solidFill>
                <a:latin typeface="Arial Black" pitchFamily="34" charset="0"/>
              </a:rPr>
              <a:t>PROMOVER Y MANTENER</a:t>
            </a:r>
            <a:r>
              <a:rPr lang="es-MX" sz="2800" b="1" smtClean="0">
                <a:solidFill>
                  <a:srgbClr val="840218"/>
                </a:solidFill>
                <a:latin typeface="Arial Black" pitchFamily="34" charset="0"/>
              </a:rPr>
              <a:t> </a:t>
            </a:r>
            <a:r>
              <a:rPr lang="es-MX" b="1" smtClean="0">
                <a:solidFill>
                  <a:srgbClr val="840218"/>
                </a:solidFill>
                <a:latin typeface="Arial Black" pitchFamily="34" charset="0"/>
              </a:rPr>
              <a:t>EL MÁS ALTO GRADO DE BIENESTAR FÍSICO MENTAL Y SOCIAL DE LOS TRABAJADORES EN TODAS LAS OCUPACIONES. </a:t>
            </a:r>
            <a:endParaRPr lang="es-ES" b="1" smtClean="0">
              <a:solidFill>
                <a:srgbClr val="000066"/>
              </a:solidFill>
            </a:endParaRPr>
          </a:p>
        </p:txBody>
      </p:sp>
    </p:spTree>
    <p:extLst>
      <p:ext uri="{BB962C8B-B14F-4D97-AF65-F5344CB8AC3E}">
        <p14:creationId xmlns:p14="http://schemas.microsoft.com/office/powerpoint/2010/main" val="43487343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143000" y="152400"/>
            <a:ext cx="7543800" cy="381000"/>
          </a:xfrm>
        </p:spPr>
        <p:txBody>
          <a:bodyPr/>
          <a:lstStyle/>
          <a:p>
            <a:pPr eaLnBrk="1" hangingPunct="1"/>
            <a:r>
              <a:rPr lang="es-ES" sz="1800" smtClean="0">
                <a:solidFill>
                  <a:srgbClr val="FF0000"/>
                </a:solidFill>
                <a:latin typeface="Arial Black" pitchFamily="34" charset="0"/>
                <a:cs typeface="Times New Roman" pitchFamily="18" charset="0"/>
              </a:rPr>
              <a:t>EL NACIMIENTO DE LA MEDICINA OCUPACIONAL </a:t>
            </a:r>
            <a:r>
              <a:rPr lang="es-PA" sz="1800" smtClean="0">
                <a:solidFill>
                  <a:srgbClr val="000066"/>
                </a:solidFill>
                <a:latin typeface="Arial Black" pitchFamily="34" charset="0"/>
                <a:cs typeface="Times New Roman" pitchFamily="18" charset="0"/>
              </a:rPr>
              <a:t>cont.</a:t>
            </a:r>
            <a:r>
              <a:rPr lang="es-ES" sz="1800" smtClean="0">
                <a:solidFill>
                  <a:srgbClr val="000066"/>
                </a:solidFill>
                <a:latin typeface="Arial Black" pitchFamily="34" charset="0"/>
                <a:cs typeface="Times New Roman" pitchFamily="18" charset="0"/>
              </a:rPr>
              <a:t>:</a:t>
            </a:r>
            <a:endParaRPr lang="es-MX" sz="1800" smtClean="0">
              <a:solidFill>
                <a:srgbClr val="000066"/>
              </a:solidFill>
              <a:latin typeface="Arial Black" pitchFamily="34" charset="0"/>
              <a:cs typeface="Times New Roman" pitchFamily="18" charset="0"/>
            </a:endParaRPr>
          </a:p>
        </p:txBody>
      </p:sp>
      <p:sp>
        <p:nvSpPr>
          <p:cNvPr id="80899" name="Rectangle 3"/>
          <p:cNvSpPr>
            <a:spLocks noGrp="1" noChangeArrowheads="1"/>
          </p:cNvSpPr>
          <p:nvPr>
            <p:ph idx="1"/>
          </p:nvPr>
        </p:nvSpPr>
        <p:spPr>
          <a:xfrm>
            <a:off x="179388" y="609600"/>
            <a:ext cx="8801100" cy="5638800"/>
          </a:xfrm>
        </p:spPr>
        <p:txBody>
          <a:bodyPr/>
          <a:lstStyle/>
          <a:p>
            <a:pPr algn="just" eaLnBrk="1" hangingPunct="1">
              <a:lnSpc>
                <a:spcPct val="90000"/>
              </a:lnSpc>
            </a:pPr>
            <a:r>
              <a:rPr lang="es-ES" smtClean="0">
                <a:solidFill>
                  <a:srgbClr val="660066"/>
                </a:solidFill>
                <a:latin typeface="Arial Black" pitchFamily="34" charset="0"/>
              </a:rPr>
              <a:t>EN SAJONIA, GEORG BAUER MÁS CONOCIDO POR</a:t>
            </a:r>
            <a:r>
              <a:rPr lang="es-ES" smtClean="0"/>
              <a:t> </a:t>
            </a:r>
            <a:r>
              <a:rPr lang="es-PA" sz="3600" smtClean="0">
                <a:solidFill>
                  <a:srgbClr val="FF0000"/>
                </a:solidFill>
                <a:latin typeface="Arial Black" pitchFamily="34" charset="0"/>
                <a:cs typeface="Times New Roman" pitchFamily="18" charset="0"/>
              </a:rPr>
              <a:t>GEORG </a:t>
            </a:r>
            <a:r>
              <a:rPr lang="es-ES" sz="3600" smtClean="0">
                <a:solidFill>
                  <a:srgbClr val="FF0000"/>
                </a:solidFill>
                <a:latin typeface="Arial Black" pitchFamily="34" charset="0"/>
                <a:cs typeface="Times New Roman" pitchFamily="18" charset="0"/>
              </a:rPr>
              <a:t>AGRÍCOLA. </a:t>
            </a:r>
            <a:r>
              <a:rPr lang="es-PA" sz="3600" smtClean="0">
                <a:solidFill>
                  <a:schemeClr val="tx2"/>
                </a:solidFill>
                <a:latin typeface="Arial Black" pitchFamily="34" charset="0"/>
                <a:cs typeface="Times New Roman" pitchFamily="18" charset="0"/>
              </a:rPr>
              <a:t>Medico 1499-1555.</a:t>
            </a:r>
          </a:p>
          <a:p>
            <a:pPr algn="just" eaLnBrk="1" hangingPunct="1">
              <a:lnSpc>
                <a:spcPct val="90000"/>
              </a:lnSpc>
              <a:buFontTx/>
              <a:buNone/>
            </a:pPr>
            <a:r>
              <a:rPr lang="es-PA" sz="3600" smtClean="0">
                <a:solidFill>
                  <a:srgbClr val="000066"/>
                </a:solidFill>
                <a:latin typeface="Arial Black" pitchFamily="34" charset="0"/>
                <a:cs typeface="Times New Roman" pitchFamily="18" charset="0"/>
              </a:rPr>
              <a:t>	SU OBRA “DE REMETALLICA –DE LOS METALES”  ESTUDIO DE  ACCIDENTES Y ENFERMEDADES DE LOS QUE EXTRAEN </a:t>
            </a:r>
            <a:r>
              <a:rPr lang="es-PA" sz="3600" smtClean="0">
                <a:solidFill>
                  <a:schemeClr val="tx2"/>
                </a:solidFill>
                <a:latin typeface="Arial Black" pitchFamily="34" charset="0"/>
                <a:cs typeface="Times New Roman" pitchFamily="18" charset="0"/>
              </a:rPr>
              <a:t>(MINERÍA)</a:t>
            </a:r>
            <a:r>
              <a:rPr lang="es-PA" sz="3600" smtClean="0">
                <a:solidFill>
                  <a:srgbClr val="000066"/>
                </a:solidFill>
                <a:latin typeface="Arial Black" pitchFamily="34" charset="0"/>
                <a:cs typeface="Times New Roman" pitchFamily="18" charset="0"/>
              </a:rPr>
              <a:t> Y TRABAJAN METALES </a:t>
            </a:r>
            <a:r>
              <a:rPr lang="es-PA" sz="3600" smtClean="0">
                <a:solidFill>
                  <a:schemeClr val="tx2"/>
                </a:solidFill>
                <a:latin typeface="Arial Black" pitchFamily="34" charset="0"/>
                <a:cs typeface="Times New Roman" pitchFamily="18" charset="0"/>
              </a:rPr>
              <a:t>(METALURGIA)</a:t>
            </a:r>
            <a:r>
              <a:rPr lang="es-PA" sz="3600" smtClean="0">
                <a:solidFill>
                  <a:srgbClr val="000066"/>
                </a:solidFill>
                <a:latin typeface="Arial Black" pitchFamily="34" charset="0"/>
                <a:cs typeface="Times New Roman" pitchFamily="18" charset="0"/>
              </a:rPr>
              <a:t> Y LA FORMA DE EVITARLOS. Y DICE:	</a:t>
            </a:r>
            <a:endParaRPr lang="es-ES" sz="3600" smtClean="0">
              <a:solidFill>
                <a:srgbClr val="000066"/>
              </a:solidFill>
              <a:latin typeface="Arial Black" pitchFamily="34" charset="0"/>
              <a:cs typeface="Times New Roman" pitchFamily="18" charset="0"/>
            </a:endParaRPr>
          </a:p>
        </p:txBody>
      </p:sp>
    </p:spTree>
    <p:extLst>
      <p:ext uri="{BB962C8B-B14F-4D97-AF65-F5344CB8AC3E}">
        <p14:creationId xmlns:p14="http://schemas.microsoft.com/office/powerpoint/2010/main" val="215258113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066800" y="152400"/>
            <a:ext cx="7543800" cy="381000"/>
          </a:xfrm>
        </p:spPr>
        <p:txBody>
          <a:bodyPr/>
          <a:lstStyle/>
          <a:p>
            <a:pPr eaLnBrk="1" hangingPunct="1"/>
            <a:r>
              <a:rPr lang="es-ES" sz="1800" smtClean="0">
                <a:solidFill>
                  <a:srgbClr val="FF0000"/>
                </a:solidFill>
                <a:latin typeface="Arial Black" pitchFamily="34" charset="0"/>
                <a:cs typeface="Times New Roman" pitchFamily="18" charset="0"/>
              </a:rPr>
              <a:t>EL NACIMIENTO DE LA MEDICINA OCUPACIONAL </a:t>
            </a:r>
            <a:r>
              <a:rPr lang="es-PA" sz="1800" smtClean="0">
                <a:solidFill>
                  <a:srgbClr val="000066"/>
                </a:solidFill>
                <a:latin typeface="Arial Black" pitchFamily="34" charset="0"/>
                <a:cs typeface="Times New Roman" pitchFamily="18" charset="0"/>
              </a:rPr>
              <a:t>cont.</a:t>
            </a:r>
            <a:r>
              <a:rPr lang="es-ES" sz="1800" smtClean="0">
                <a:solidFill>
                  <a:srgbClr val="000066"/>
                </a:solidFill>
                <a:latin typeface="Arial Black" pitchFamily="34" charset="0"/>
                <a:cs typeface="Times New Roman" pitchFamily="18" charset="0"/>
              </a:rPr>
              <a:t>:</a:t>
            </a:r>
            <a:endParaRPr lang="es-MX" sz="1800" smtClean="0">
              <a:solidFill>
                <a:srgbClr val="000066"/>
              </a:solidFill>
              <a:latin typeface="Arial Black" pitchFamily="34" charset="0"/>
              <a:cs typeface="Times New Roman" pitchFamily="18" charset="0"/>
            </a:endParaRPr>
          </a:p>
        </p:txBody>
      </p:sp>
      <p:sp>
        <p:nvSpPr>
          <p:cNvPr id="81923" name="Rectangle 3"/>
          <p:cNvSpPr>
            <a:spLocks noGrp="1" noChangeArrowheads="1"/>
          </p:cNvSpPr>
          <p:nvPr>
            <p:ph idx="1"/>
          </p:nvPr>
        </p:nvSpPr>
        <p:spPr>
          <a:xfrm>
            <a:off x="228600" y="609600"/>
            <a:ext cx="8724900" cy="5791200"/>
          </a:xfrm>
        </p:spPr>
        <p:txBody>
          <a:bodyPr/>
          <a:lstStyle/>
          <a:p>
            <a:pPr algn="just" eaLnBrk="1" hangingPunct="1">
              <a:lnSpc>
                <a:spcPct val="90000"/>
              </a:lnSpc>
            </a:pPr>
            <a:r>
              <a:rPr lang="es-PA" sz="3600" smtClean="0">
                <a:solidFill>
                  <a:srgbClr val="FF0000"/>
                </a:solidFill>
                <a:latin typeface="Arial Black" pitchFamily="34" charset="0"/>
                <a:cs typeface="Times New Roman" pitchFamily="18" charset="0"/>
              </a:rPr>
              <a:t>GEORG </a:t>
            </a:r>
            <a:r>
              <a:rPr lang="es-ES" sz="3600" smtClean="0">
                <a:solidFill>
                  <a:srgbClr val="FF0000"/>
                </a:solidFill>
                <a:latin typeface="Arial Black" pitchFamily="34" charset="0"/>
                <a:cs typeface="Times New Roman" pitchFamily="18" charset="0"/>
              </a:rPr>
              <a:t>AGRÍCOLA. </a:t>
            </a:r>
            <a:r>
              <a:rPr lang="es-PA" sz="3600" smtClean="0">
                <a:solidFill>
                  <a:schemeClr val="tx2"/>
                </a:solidFill>
                <a:latin typeface="Arial Black" pitchFamily="34" charset="0"/>
                <a:cs typeface="Times New Roman" pitchFamily="18" charset="0"/>
              </a:rPr>
              <a:t>Medico 1499-1555.</a:t>
            </a:r>
          </a:p>
          <a:p>
            <a:pPr algn="just" eaLnBrk="1" hangingPunct="1">
              <a:lnSpc>
                <a:spcPct val="90000"/>
              </a:lnSpc>
              <a:buFontTx/>
              <a:buNone/>
            </a:pPr>
            <a:r>
              <a:rPr lang="es-PA" sz="3600" smtClean="0">
                <a:solidFill>
                  <a:srgbClr val="000066"/>
                </a:solidFill>
                <a:latin typeface="Arial Black" pitchFamily="34" charset="0"/>
                <a:cs typeface="Times New Roman" pitchFamily="18" charset="0"/>
              </a:rPr>
              <a:t>	DICE:	</a:t>
            </a:r>
          </a:p>
          <a:p>
            <a:pPr algn="just" eaLnBrk="1" hangingPunct="1">
              <a:lnSpc>
                <a:spcPct val="90000"/>
              </a:lnSpc>
              <a:buFontTx/>
              <a:buNone/>
            </a:pPr>
            <a:r>
              <a:rPr lang="es-PA" sz="2800" smtClean="0">
                <a:solidFill>
                  <a:srgbClr val="000066"/>
                </a:solidFill>
                <a:latin typeface="Arial Black" pitchFamily="34" charset="0"/>
                <a:cs typeface="Times New Roman" pitchFamily="18" charset="0"/>
              </a:rPr>
              <a:t>“TODO DUEÑO DEBE SER  CAPAZ DE CUIDAR A TODOS SUS TRABAJADORES PARA QUE NO CONTRAIGAN ENFERMEDADES A LAS QUE ESTEN MÁS EXPUESTOS QUE OTROS TRABAJADORES EN OTRAS OCUPACIONES. O SI LAS CONTRAEN QUE EL MISMO SEA CAPAZ DE CURARLAS O SE PREOCUPE DE QUE EL MÉDICO LO HAGA.”</a:t>
            </a:r>
            <a:r>
              <a:rPr lang="es-PA" sz="3600" b="1" smtClean="0">
                <a:solidFill>
                  <a:schemeClr val="tx2"/>
                </a:solidFill>
                <a:cs typeface="Times New Roman" pitchFamily="18" charset="0"/>
              </a:rPr>
              <a:t> </a:t>
            </a:r>
            <a:endParaRPr lang="es-ES" sz="3600" b="1" smtClean="0">
              <a:solidFill>
                <a:schemeClr val="tx2"/>
              </a:solidFill>
              <a:cs typeface="Times New Roman" pitchFamily="18" charset="0"/>
            </a:endParaRPr>
          </a:p>
        </p:txBody>
      </p:sp>
    </p:spTree>
    <p:extLst>
      <p:ext uri="{BB962C8B-B14F-4D97-AF65-F5344CB8AC3E}">
        <p14:creationId xmlns:p14="http://schemas.microsoft.com/office/powerpoint/2010/main" val="2899317375"/>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066800" y="152400"/>
            <a:ext cx="7772400" cy="838200"/>
          </a:xfrm>
        </p:spPr>
        <p:txBody>
          <a:bodyPr rtlCol="0">
            <a:normAutofit fontScale="90000"/>
          </a:bodyPr>
          <a:lstStyle/>
          <a:p>
            <a:pPr eaLnBrk="1" fontAlgn="auto" hangingPunct="1">
              <a:spcAft>
                <a:spcPts val="0"/>
              </a:spcAft>
              <a:defRPr/>
            </a:pPr>
            <a:r>
              <a:rPr lang="es-ES" sz="2800" dirty="0" smtClean="0">
                <a:solidFill>
                  <a:srgbClr val="FF0000"/>
                </a:solidFill>
                <a:latin typeface="Arial Black" pitchFamily="34" charset="0"/>
                <a:cs typeface="Times New Roman" pitchFamily="18" charset="0"/>
              </a:rPr>
              <a:t>EL NACIMIENTO DE LA MEDICINA OCUPACIONAL </a:t>
            </a:r>
            <a:r>
              <a:rPr lang="es-PA" sz="2800" dirty="0" smtClean="0">
                <a:solidFill>
                  <a:srgbClr val="000066"/>
                </a:solidFill>
                <a:latin typeface="Arial Black" pitchFamily="34" charset="0"/>
                <a:cs typeface="Times New Roman" pitchFamily="18" charset="0"/>
              </a:rPr>
              <a:t>continuación</a:t>
            </a:r>
            <a:r>
              <a:rPr lang="es-ES" sz="2000" dirty="0" smtClean="0">
                <a:solidFill>
                  <a:srgbClr val="000066"/>
                </a:solidFill>
                <a:latin typeface="Arial Black" pitchFamily="34" charset="0"/>
                <a:cs typeface="Times New Roman" pitchFamily="18" charset="0"/>
              </a:rPr>
              <a:t>:</a:t>
            </a:r>
            <a:endParaRPr lang="es-MX" sz="2000" dirty="0" smtClean="0">
              <a:solidFill>
                <a:srgbClr val="000066"/>
              </a:solidFill>
              <a:latin typeface="Arial Black" pitchFamily="34" charset="0"/>
              <a:cs typeface="Times New Roman" pitchFamily="18" charset="0"/>
            </a:endParaRPr>
          </a:p>
        </p:txBody>
      </p:sp>
      <p:sp>
        <p:nvSpPr>
          <p:cNvPr id="82947" name="Rectangle 3"/>
          <p:cNvSpPr>
            <a:spLocks noGrp="1" noChangeArrowheads="1"/>
          </p:cNvSpPr>
          <p:nvPr>
            <p:ph idx="1"/>
          </p:nvPr>
        </p:nvSpPr>
        <p:spPr>
          <a:xfrm>
            <a:off x="250825" y="1295400"/>
            <a:ext cx="8634413" cy="4438650"/>
          </a:xfrm>
        </p:spPr>
        <p:txBody>
          <a:bodyPr/>
          <a:lstStyle/>
          <a:p>
            <a:pPr algn="just" eaLnBrk="1" hangingPunct="1">
              <a:lnSpc>
                <a:spcPct val="90000"/>
              </a:lnSpc>
            </a:pPr>
            <a:r>
              <a:rPr lang="es-ES" sz="4000" b="1" smtClean="0">
                <a:solidFill>
                  <a:srgbClr val="000080"/>
                </a:solidFill>
                <a:latin typeface="Arial Black" pitchFamily="34" charset="0"/>
                <a:cs typeface="Times New Roman" pitchFamily="18" charset="0"/>
              </a:rPr>
              <a:t>PARACELSO: SEUDÓNIMO DE</a:t>
            </a:r>
            <a:r>
              <a:rPr lang="es-PA" sz="4000" b="1" smtClean="0">
                <a:solidFill>
                  <a:srgbClr val="000080"/>
                </a:solidFill>
                <a:latin typeface="Arial Black" pitchFamily="34" charset="0"/>
                <a:cs typeface="Times New Roman" pitchFamily="18" charset="0"/>
              </a:rPr>
              <a:t>L</a:t>
            </a:r>
            <a:r>
              <a:rPr lang="es-ES" sz="4000" b="1" smtClean="0">
                <a:solidFill>
                  <a:srgbClr val="000080"/>
                </a:solidFill>
                <a:latin typeface="Arial Black" pitchFamily="34" charset="0"/>
                <a:cs typeface="Times New Roman" pitchFamily="18" charset="0"/>
              </a:rPr>
              <a:t> MÉDICO Y QUÍMICO ALEMÁN.</a:t>
            </a:r>
            <a:r>
              <a:rPr lang="es-ES" sz="4000" smtClean="0">
                <a:solidFill>
                  <a:srgbClr val="000080"/>
                </a:solidFill>
                <a:latin typeface="Arial Black" pitchFamily="34" charset="0"/>
                <a:cs typeface="Times New Roman" pitchFamily="18" charset="0"/>
              </a:rPr>
              <a:t> </a:t>
            </a:r>
            <a:r>
              <a:rPr lang="es-ES" sz="4000" b="1" smtClean="0">
                <a:solidFill>
                  <a:srgbClr val="003399"/>
                </a:solidFill>
                <a:latin typeface="Arial Black" pitchFamily="34" charset="0"/>
                <a:cs typeface="Times New Roman" pitchFamily="18" charset="0"/>
              </a:rPr>
              <a:t>THEOPHRASTUS BOMBASTUS VON HOHENHEIM</a:t>
            </a:r>
            <a:r>
              <a:rPr lang="es-ES" sz="4000" b="1" smtClean="0">
                <a:solidFill>
                  <a:srgbClr val="000080"/>
                </a:solidFill>
                <a:latin typeface="Arial Black" pitchFamily="34" charset="0"/>
                <a:cs typeface="Times New Roman" pitchFamily="18" charset="0"/>
              </a:rPr>
              <a:t> (1493 -1541) </a:t>
            </a:r>
            <a:r>
              <a:rPr lang="es-PA" sz="4000" smtClean="0">
                <a:solidFill>
                  <a:srgbClr val="000080"/>
                </a:solidFill>
                <a:latin typeface="Arial Black" pitchFamily="34" charset="0"/>
                <a:cs typeface="Times New Roman" pitchFamily="18" charset="0"/>
              </a:rPr>
              <a:t>	</a:t>
            </a:r>
          </a:p>
          <a:p>
            <a:pPr eaLnBrk="1" hangingPunct="1">
              <a:lnSpc>
                <a:spcPct val="90000"/>
              </a:lnSpc>
              <a:buFontTx/>
              <a:buNone/>
            </a:pPr>
            <a:r>
              <a:rPr lang="es-PA" sz="4000" smtClean="0">
                <a:solidFill>
                  <a:srgbClr val="000080"/>
                </a:solidFill>
                <a:latin typeface="Arial Black" pitchFamily="34" charset="0"/>
                <a:cs typeface="Times New Roman" pitchFamily="18" charset="0"/>
              </a:rPr>
              <a:t>	</a:t>
            </a:r>
            <a:r>
              <a:rPr lang="es-PA" sz="4000" smtClean="0">
                <a:solidFill>
                  <a:srgbClr val="660066"/>
                </a:solidFill>
                <a:latin typeface="Arial Black" pitchFamily="34" charset="0"/>
                <a:cs typeface="Times New Roman" pitchFamily="18" charset="0"/>
              </a:rPr>
              <a:t>“</a:t>
            </a:r>
            <a:r>
              <a:rPr lang="es-PA" sz="4000" b="1" smtClean="0">
                <a:solidFill>
                  <a:srgbClr val="660066"/>
                </a:solidFill>
                <a:latin typeface="Arial Black" pitchFamily="34" charset="0"/>
                <a:cs typeface="Times New Roman" pitchFamily="18" charset="0"/>
              </a:rPr>
              <a:t>EL VENENO ESTÁ EN LA DOSIS”.</a:t>
            </a:r>
          </a:p>
          <a:p>
            <a:pPr algn="just" eaLnBrk="1" hangingPunct="1">
              <a:lnSpc>
                <a:spcPct val="90000"/>
              </a:lnSpc>
              <a:buFontTx/>
              <a:buNone/>
            </a:pPr>
            <a:endParaRPr lang="es-ES" sz="4000" smtClean="0">
              <a:solidFill>
                <a:srgbClr val="660066"/>
              </a:solidFill>
              <a:cs typeface="Times New Roman" pitchFamily="18" charset="0"/>
            </a:endParaRPr>
          </a:p>
        </p:txBody>
      </p:sp>
    </p:spTree>
    <p:extLst>
      <p:ext uri="{BB962C8B-B14F-4D97-AF65-F5344CB8AC3E}">
        <p14:creationId xmlns:p14="http://schemas.microsoft.com/office/powerpoint/2010/main" val="18228240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371600" y="152400"/>
            <a:ext cx="7772400" cy="838200"/>
          </a:xfrm>
        </p:spPr>
        <p:txBody>
          <a:bodyPr rtlCol="0">
            <a:normAutofit fontScale="90000"/>
          </a:bodyPr>
          <a:lstStyle/>
          <a:p>
            <a:pPr eaLnBrk="1" fontAlgn="auto" hangingPunct="1">
              <a:spcAft>
                <a:spcPts val="0"/>
              </a:spcAft>
              <a:defRPr/>
            </a:pPr>
            <a:r>
              <a:rPr lang="es-ES" sz="2800" dirty="0" smtClean="0">
                <a:solidFill>
                  <a:srgbClr val="FF0000"/>
                </a:solidFill>
                <a:latin typeface="Arial Black" pitchFamily="34" charset="0"/>
                <a:cs typeface="Times New Roman" pitchFamily="18" charset="0"/>
              </a:rPr>
              <a:t>EL NACIMIENTO DE LA MEDICINA OCUPACIONAL </a:t>
            </a:r>
            <a:r>
              <a:rPr lang="es-PA" sz="2800" dirty="0" smtClean="0">
                <a:solidFill>
                  <a:srgbClr val="000066"/>
                </a:solidFill>
                <a:latin typeface="Arial Black" pitchFamily="34" charset="0"/>
                <a:cs typeface="Times New Roman" pitchFamily="18" charset="0"/>
              </a:rPr>
              <a:t>continuación</a:t>
            </a:r>
            <a:r>
              <a:rPr lang="es-ES" sz="2000" dirty="0" smtClean="0">
                <a:solidFill>
                  <a:srgbClr val="000066"/>
                </a:solidFill>
                <a:latin typeface="Arial Black" pitchFamily="34" charset="0"/>
                <a:cs typeface="Times New Roman" pitchFamily="18" charset="0"/>
              </a:rPr>
              <a:t>:</a:t>
            </a:r>
            <a:endParaRPr lang="es-MX" sz="2000" dirty="0" smtClean="0">
              <a:solidFill>
                <a:srgbClr val="000066"/>
              </a:solidFill>
              <a:latin typeface="Arial Black" pitchFamily="34" charset="0"/>
              <a:cs typeface="Times New Roman" pitchFamily="18" charset="0"/>
            </a:endParaRPr>
          </a:p>
        </p:txBody>
      </p:sp>
      <p:sp>
        <p:nvSpPr>
          <p:cNvPr id="83971" name="Rectangle 3"/>
          <p:cNvSpPr>
            <a:spLocks noGrp="1" noChangeArrowheads="1"/>
          </p:cNvSpPr>
          <p:nvPr>
            <p:ph idx="1"/>
          </p:nvPr>
        </p:nvSpPr>
        <p:spPr>
          <a:xfrm>
            <a:off x="323850" y="1143000"/>
            <a:ext cx="8496300" cy="4953000"/>
          </a:xfrm>
        </p:spPr>
        <p:txBody>
          <a:bodyPr/>
          <a:lstStyle/>
          <a:p>
            <a:pPr algn="just" eaLnBrk="1" hangingPunct="1">
              <a:lnSpc>
                <a:spcPct val="90000"/>
              </a:lnSpc>
            </a:pPr>
            <a:r>
              <a:rPr lang="es-ES" sz="3600" b="1" smtClean="0">
                <a:solidFill>
                  <a:srgbClr val="000080"/>
                </a:solidFill>
                <a:latin typeface="Arial Black" pitchFamily="34" charset="0"/>
                <a:cs typeface="Times New Roman" pitchFamily="18" charset="0"/>
              </a:rPr>
              <a:t>PARACELSO: </a:t>
            </a:r>
          </a:p>
          <a:p>
            <a:pPr algn="just" eaLnBrk="1" hangingPunct="1">
              <a:lnSpc>
                <a:spcPct val="90000"/>
              </a:lnSpc>
            </a:pPr>
            <a:r>
              <a:rPr lang="es-PA" smtClean="0">
                <a:solidFill>
                  <a:srgbClr val="000080"/>
                </a:solidFill>
                <a:latin typeface="Arial Black" pitchFamily="34" charset="0"/>
                <a:cs typeface="Times New Roman" pitchFamily="18" charset="0"/>
              </a:rPr>
              <a:t>EN SU LIBRO </a:t>
            </a:r>
            <a:r>
              <a:rPr lang="es-PA" b="1" smtClean="0">
                <a:solidFill>
                  <a:srgbClr val="CC0000"/>
                </a:solidFill>
                <a:latin typeface="Arial Black" pitchFamily="34" charset="0"/>
                <a:cs typeface="Times New Roman" pitchFamily="18" charset="0"/>
              </a:rPr>
              <a:t>“SOBRE EL MAL DE LAS MINAS Y OTRAS ENFERMEDADES”.</a:t>
            </a:r>
            <a:r>
              <a:rPr lang="es-PA" smtClean="0">
                <a:solidFill>
                  <a:srgbClr val="000080"/>
                </a:solidFill>
                <a:latin typeface="Arial Black" pitchFamily="34" charset="0"/>
                <a:cs typeface="Times New Roman" pitchFamily="18" charset="0"/>
              </a:rPr>
              <a:t> SE OCUPA DE LAS ENFERMEDADES PULMONARES Y DE LAS AFECCIONES DE LOS FUNDIDORES Y METALURGICOS ASI COMO DE LOS QUE LABORAN CON MERCURIO</a:t>
            </a:r>
            <a:r>
              <a:rPr lang="es-PA" smtClean="0">
                <a:solidFill>
                  <a:srgbClr val="000080"/>
                </a:solidFill>
                <a:cs typeface="Times New Roman" pitchFamily="18" charset="0"/>
              </a:rPr>
              <a:t>.</a:t>
            </a:r>
            <a:r>
              <a:rPr lang="es-PA" sz="2800" smtClean="0">
                <a:solidFill>
                  <a:srgbClr val="000080"/>
                </a:solidFill>
                <a:cs typeface="Times New Roman" pitchFamily="18" charset="0"/>
              </a:rPr>
              <a:t>   </a:t>
            </a:r>
            <a:endParaRPr lang="es-ES" sz="2800" smtClean="0">
              <a:solidFill>
                <a:srgbClr val="000080"/>
              </a:solidFill>
              <a:cs typeface="Times New Roman" pitchFamily="18" charset="0"/>
            </a:endParaRPr>
          </a:p>
        </p:txBody>
      </p:sp>
    </p:spTree>
    <p:extLst>
      <p:ext uri="{BB962C8B-B14F-4D97-AF65-F5344CB8AC3E}">
        <p14:creationId xmlns:p14="http://schemas.microsoft.com/office/powerpoint/2010/main" val="274266727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609600"/>
            <a:ext cx="7772400" cy="685800"/>
          </a:xfrm>
        </p:spPr>
        <p:txBody>
          <a:bodyPr rtlCol="0">
            <a:normAutofit fontScale="90000"/>
          </a:bodyPr>
          <a:lstStyle/>
          <a:p>
            <a:pPr eaLnBrk="1" fontAlgn="auto" hangingPunct="1">
              <a:spcAft>
                <a:spcPts val="0"/>
              </a:spcAft>
              <a:defRPr/>
            </a:pPr>
            <a:r>
              <a:rPr lang="es-ES" sz="2400" dirty="0" smtClean="0">
                <a:solidFill>
                  <a:srgbClr val="FF0000"/>
                </a:solidFill>
                <a:latin typeface="Arial Black" pitchFamily="34" charset="0"/>
                <a:cs typeface="Times New Roman" pitchFamily="18" charset="0"/>
              </a:rPr>
              <a:t>EL NACIMIENTO DE LA MEDICINA OCUPACIONAL </a:t>
            </a:r>
            <a:r>
              <a:rPr lang="es-PA" sz="2400" dirty="0" smtClean="0">
                <a:solidFill>
                  <a:srgbClr val="000066"/>
                </a:solidFill>
                <a:latin typeface="Arial Black" pitchFamily="34" charset="0"/>
                <a:cs typeface="Times New Roman" pitchFamily="18" charset="0"/>
              </a:rPr>
              <a:t>cont.</a:t>
            </a:r>
            <a:r>
              <a:rPr lang="es-ES" sz="2400" dirty="0" smtClean="0">
                <a:solidFill>
                  <a:srgbClr val="000066"/>
                </a:solidFill>
                <a:latin typeface="Arial Black" pitchFamily="34" charset="0"/>
                <a:cs typeface="Times New Roman" pitchFamily="18" charset="0"/>
              </a:rPr>
              <a:t>:</a:t>
            </a:r>
            <a:endParaRPr lang="es-MX" sz="2400" dirty="0" smtClean="0">
              <a:solidFill>
                <a:srgbClr val="000066"/>
              </a:solidFill>
              <a:latin typeface="Arial Black" pitchFamily="34" charset="0"/>
              <a:cs typeface="Times New Roman" pitchFamily="18" charset="0"/>
            </a:endParaRPr>
          </a:p>
        </p:txBody>
      </p:sp>
      <p:sp>
        <p:nvSpPr>
          <p:cNvPr id="81923" name="Rectangle 3"/>
          <p:cNvSpPr>
            <a:spLocks noGrp="1" noChangeArrowheads="1"/>
          </p:cNvSpPr>
          <p:nvPr>
            <p:ph type="body" sz="half" idx="1"/>
          </p:nvPr>
        </p:nvSpPr>
        <p:spPr>
          <a:xfrm>
            <a:off x="228600" y="1196975"/>
            <a:ext cx="5711825" cy="5327650"/>
          </a:xfrm>
        </p:spPr>
        <p:txBody>
          <a:bodyPr rtlCol="0">
            <a:normAutofit lnSpcReduction="10000"/>
          </a:bodyPr>
          <a:lstStyle/>
          <a:p>
            <a:pPr algn="ctr" eaLnBrk="1" fontAlgn="auto" hangingPunct="1">
              <a:lnSpc>
                <a:spcPct val="90000"/>
              </a:lnSpc>
              <a:spcAft>
                <a:spcPts val="0"/>
              </a:spcAft>
              <a:buFontTx/>
              <a:buNone/>
              <a:defRPr/>
            </a:pPr>
            <a:r>
              <a:rPr lang="es-PA" sz="2400" dirty="0" smtClean="0">
                <a:solidFill>
                  <a:srgbClr val="000080"/>
                </a:solidFill>
                <a:latin typeface="Arial Black" pitchFamily="34" charset="0"/>
                <a:cs typeface="Times New Roman" pitchFamily="18" charset="0"/>
              </a:rPr>
              <a:t>BERNARDINO R</a:t>
            </a:r>
            <a:r>
              <a:rPr lang="es-ES" sz="2400" dirty="0" smtClean="0">
                <a:solidFill>
                  <a:srgbClr val="000080"/>
                </a:solidFill>
                <a:latin typeface="Arial Black" pitchFamily="34" charset="0"/>
                <a:cs typeface="Times New Roman" pitchFamily="18" charset="0"/>
              </a:rPr>
              <a:t>A</a:t>
            </a:r>
            <a:r>
              <a:rPr lang="es-PA" sz="2400" dirty="0" smtClean="0">
                <a:solidFill>
                  <a:srgbClr val="000080"/>
                </a:solidFill>
                <a:latin typeface="Arial Black" pitchFamily="34" charset="0"/>
                <a:cs typeface="Times New Roman" pitchFamily="18" charset="0"/>
              </a:rPr>
              <a:t>M</a:t>
            </a:r>
            <a:r>
              <a:rPr lang="es-ES" sz="2400" dirty="0" smtClean="0">
                <a:solidFill>
                  <a:srgbClr val="000080"/>
                </a:solidFill>
                <a:latin typeface="Arial Black" pitchFamily="34" charset="0"/>
                <a:cs typeface="Times New Roman" pitchFamily="18" charset="0"/>
              </a:rPr>
              <a:t>A</a:t>
            </a:r>
            <a:r>
              <a:rPr lang="es-PA" sz="2400" dirty="0" smtClean="0">
                <a:solidFill>
                  <a:srgbClr val="000080"/>
                </a:solidFill>
                <a:latin typeface="Arial Black" pitchFamily="34" charset="0"/>
                <a:cs typeface="Times New Roman" pitchFamily="18" charset="0"/>
              </a:rPr>
              <a:t>ZZINI</a:t>
            </a:r>
            <a:r>
              <a:rPr lang="es-ES" sz="2400" dirty="0" smtClean="0">
                <a:solidFill>
                  <a:srgbClr val="000080"/>
                </a:solidFill>
                <a:latin typeface="Arial Black" pitchFamily="34" charset="0"/>
                <a:cs typeface="Times New Roman" pitchFamily="18" charset="0"/>
              </a:rPr>
              <a:t>: </a:t>
            </a:r>
          </a:p>
          <a:p>
            <a:pPr algn="ctr" eaLnBrk="1" fontAlgn="auto" hangingPunct="1">
              <a:lnSpc>
                <a:spcPct val="90000"/>
              </a:lnSpc>
              <a:spcAft>
                <a:spcPts val="0"/>
              </a:spcAft>
              <a:buFontTx/>
              <a:buNone/>
              <a:defRPr/>
            </a:pPr>
            <a:r>
              <a:rPr lang="es-PA" sz="2400" dirty="0" smtClean="0">
                <a:solidFill>
                  <a:srgbClr val="000080"/>
                </a:solidFill>
                <a:latin typeface="Arial Black" pitchFamily="34" charset="0"/>
                <a:cs typeface="Times New Roman" pitchFamily="18" charset="0"/>
              </a:rPr>
              <a:t>1633-1714</a:t>
            </a:r>
          </a:p>
          <a:p>
            <a:pPr algn="just" eaLnBrk="1" fontAlgn="auto" hangingPunct="1">
              <a:lnSpc>
                <a:spcPct val="90000"/>
              </a:lnSpc>
              <a:spcAft>
                <a:spcPts val="0"/>
              </a:spcAft>
              <a:buFontTx/>
              <a:buNone/>
              <a:defRPr/>
            </a:pPr>
            <a:r>
              <a:rPr lang="es-PA" sz="1200" dirty="0" smtClean="0">
                <a:solidFill>
                  <a:srgbClr val="000080"/>
                </a:solidFill>
                <a:latin typeface="Arial Black" pitchFamily="34" charset="0"/>
                <a:cs typeface="Times New Roman" pitchFamily="18" charset="0"/>
              </a:rPr>
              <a:t>	</a:t>
            </a:r>
          </a:p>
          <a:p>
            <a:pPr algn="just" eaLnBrk="1" fontAlgn="auto" hangingPunct="1">
              <a:lnSpc>
                <a:spcPct val="90000"/>
              </a:lnSpc>
              <a:spcAft>
                <a:spcPts val="0"/>
              </a:spcAft>
              <a:buFontTx/>
              <a:buNone/>
              <a:defRPr/>
            </a:pPr>
            <a:r>
              <a:rPr lang="es-PA" sz="1800" dirty="0" smtClean="0">
                <a:solidFill>
                  <a:srgbClr val="000080"/>
                </a:solidFill>
                <a:latin typeface="Arial Black" pitchFamily="34" charset="0"/>
                <a:cs typeface="Times New Roman" pitchFamily="18" charset="0"/>
              </a:rPr>
              <a:t>	“</a:t>
            </a:r>
            <a:r>
              <a:rPr lang="es-PA" dirty="0" smtClean="0">
                <a:solidFill>
                  <a:srgbClr val="000080"/>
                </a:solidFill>
                <a:latin typeface="Arial Black" pitchFamily="34" charset="0"/>
                <a:cs typeface="Times New Roman" pitchFamily="18" charset="0"/>
              </a:rPr>
              <a:t>PADRE DE LA MEDICINA  OCUPACIONAL O DEL TRABAJO” </a:t>
            </a:r>
          </a:p>
          <a:p>
            <a:pPr algn="just" eaLnBrk="1" fontAlgn="auto" hangingPunct="1">
              <a:lnSpc>
                <a:spcPct val="90000"/>
              </a:lnSpc>
              <a:spcAft>
                <a:spcPts val="0"/>
              </a:spcAft>
              <a:buFontTx/>
              <a:buNone/>
              <a:defRPr/>
            </a:pPr>
            <a:r>
              <a:rPr lang="es-PA" dirty="0" smtClean="0">
                <a:solidFill>
                  <a:srgbClr val="000080"/>
                </a:solidFill>
                <a:latin typeface="Arial Black" pitchFamily="34" charset="0"/>
                <a:cs typeface="Times New Roman" pitchFamily="18" charset="0"/>
              </a:rPr>
              <a:t>	SU LIBRO </a:t>
            </a:r>
            <a:r>
              <a:rPr lang="es-PA" b="1" dirty="0" smtClean="0">
                <a:solidFill>
                  <a:srgbClr val="660066"/>
                </a:solidFill>
                <a:latin typeface="Arial Black" pitchFamily="34" charset="0"/>
                <a:cs typeface="Times New Roman" pitchFamily="18" charset="0"/>
              </a:rPr>
              <a:t>“</a:t>
            </a:r>
            <a:r>
              <a:rPr lang="es-ES" b="1" dirty="0" smtClean="0">
                <a:solidFill>
                  <a:srgbClr val="660066"/>
                </a:solidFill>
                <a:latin typeface="Arial Black" pitchFamily="34" charset="0"/>
                <a:cs typeface="Times New Roman" pitchFamily="18" charset="0"/>
              </a:rPr>
              <a:t>DE MORBIS ARTIFICUM” O  “TRATADO </a:t>
            </a:r>
            <a:r>
              <a:rPr lang="es-PA" b="1" dirty="0" smtClean="0">
                <a:solidFill>
                  <a:srgbClr val="660066"/>
                </a:solidFill>
                <a:latin typeface="Arial Black" pitchFamily="34" charset="0"/>
                <a:cs typeface="Times New Roman" pitchFamily="18" charset="0"/>
              </a:rPr>
              <a:t>DE LAS ENFERMEDADES DE LOS ARTESANOS”.</a:t>
            </a:r>
            <a:r>
              <a:rPr lang="es-PA" dirty="0" smtClean="0">
                <a:solidFill>
                  <a:srgbClr val="000080"/>
                </a:solidFill>
                <a:latin typeface="Arial Black" pitchFamily="34" charset="0"/>
                <a:cs typeface="Times New Roman" pitchFamily="18" charset="0"/>
              </a:rPr>
              <a:t> </a:t>
            </a:r>
          </a:p>
          <a:p>
            <a:pPr algn="just" eaLnBrk="1" fontAlgn="auto" hangingPunct="1">
              <a:lnSpc>
                <a:spcPct val="90000"/>
              </a:lnSpc>
              <a:spcAft>
                <a:spcPts val="0"/>
              </a:spcAft>
              <a:buFontTx/>
              <a:buNone/>
              <a:defRPr/>
            </a:pPr>
            <a:r>
              <a:rPr lang="es-PA" sz="1000" dirty="0" smtClean="0">
                <a:solidFill>
                  <a:srgbClr val="000080"/>
                </a:solidFill>
                <a:latin typeface="Arial Black" pitchFamily="34" charset="0"/>
                <a:cs typeface="Times New Roman" pitchFamily="18" charset="0"/>
              </a:rPr>
              <a:t>	</a:t>
            </a:r>
            <a:r>
              <a:rPr lang="es-PA" sz="1000" dirty="0" smtClean="0">
                <a:solidFill>
                  <a:srgbClr val="000080"/>
                </a:solidFill>
                <a:cs typeface="Times New Roman" pitchFamily="18" charset="0"/>
              </a:rPr>
              <a:t>   </a:t>
            </a:r>
            <a:endParaRPr lang="es-ES" sz="1000" dirty="0" smtClean="0">
              <a:solidFill>
                <a:srgbClr val="000080"/>
              </a:solidFill>
              <a:cs typeface="Times New Roman" pitchFamily="18" charset="0"/>
            </a:endParaRPr>
          </a:p>
        </p:txBody>
      </p:sp>
      <p:pic>
        <p:nvPicPr>
          <p:cNvPr id="84996" name="Picture 5" descr="j0157991"/>
          <p:cNvPicPr>
            <a:picLocks noGrp="1" noChangeAspect="1" noChangeArrowheads="1"/>
          </p:cNvPicPr>
          <p:nvPr>
            <p:ph sz="half" idx="2"/>
          </p:nvPr>
        </p:nvPicPr>
        <p:blipFill>
          <a:blip r:embed="rId2" cstate="print"/>
          <a:srcRect/>
          <a:stretch>
            <a:fillRect/>
          </a:stretch>
        </p:blipFill>
        <p:spPr>
          <a:xfrm>
            <a:off x="6156325" y="1684338"/>
            <a:ext cx="2879725" cy="3435350"/>
          </a:xfrm>
          <a:noFill/>
        </p:spPr>
      </p:pic>
      <p:sp>
        <p:nvSpPr>
          <p:cNvPr id="84997" name="Text Box 4"/>
          <p:cNvSpPr txBox="1">
            <a:spLocks noChangeArrowheads="1"/>
          </p:cNvSpPr>
          <p:nvPr/>
        </p:nvSpPr>
        <p:spPr bwMode="auto">
          <a:xfrm>
            <a:off x="2971800" y="4267200"/>
            <a:ext cx="4495800" cy="457200"/>
          </a:xfrm>
          <a:prstGeom prst="rect">
            <a:avLst/>
          </a:prstGeom>
          <a:noFill/>
          <a:ln w="12700" cap="sq">
            <a:noFill/>
            <a:miter lim="800000"/>
            <a:headEnd type="none" w="sm" len="sm"/>
            <a:tailEnd type="none" w="sm" len="sm"/>
          </a:ln>
        </p:spPr>
        <p:txBody>
          <a:bodyPr>
            <a:spAutoFit/>
          </a:bodyPr>
          <a:lstStyle/>
          <a:p>
            <a:pPr>
              <a:spcBef>
                <a:spcPct val="50000"/>
              </a:spcBef>
            </a:pPr>
            <a:endParaRPr lang="es-ES" b="1" i="1" u="sng"/>
          </a:p>
        </p:txBody>
      </p:sp>
    </p:spTree>
    <p:extLst>
      <p:ext uri="{BB962C8B-B14F-4D97-AF65-F5344CB8AC3E}">
        <p14:creationId xmlns:p14="http://schemas.microsoft.com/office/powerpoint/2010/main" val="233188506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71600" y="152400"/>
            <a:ext cx="7543800" cy="381000"/>
          </a:xfrm>
        </p:spPr>
        <p:txBody>
          <a:bodyPr rtlCol="0">
            <a:normAutofit fontScale="90000"/>
          </a:bodyPr>
          <a:lstStyle/>
          <a:p>
            <a:pPr eaLnBrk="1" fontAlgn="auto" hangingPunct="1">
              <a:spcAft>
                <a:spcPts val="0"/>
              </a:spcAft>
              <a:defRPr/>
            </a:pPr>
            <a:r>
              <a:rPr lang="es-ES" sz="1800" dirty="0" smtClean="0">
                <a:solidFill>
                  <a:srgbClr val="FF0000"/>
                </a:solidFill>
                <a:latin typeface="Arial Black" pitchFamily="34" charset="0"/>
                <a:cs typeface="Times New Roman" pitchFamily="18" charset="0"/>
              </a:rPr>
              <a:t>EL NACIMIENTO DE LA SALUD OCUPACIONAL</a:t>
            </a:r>
            <a:r>
              <a:rPr lang="es-ES" sz="2000" dirty="0" smtClean="0">
                <a:solidFill>
                  <a:srgbClr val="FF0000"/>
                </a:solidFill>
                <a:latin typeface="Arial Black" pitchFamily="34" charset="0"/>
                <a:cs typeface="Times New Roman" pitchFamily="18" charset="0"/>
              </a:rPr>
              <a:t> </a:t>
            </a:r>
            <a:r>
              <a:rPr lang="es-PA" sz="2000" dirty="0" smtClean="0">
                <a:solidFill>
                  <a:srgbClr val="000066"/>
                </a:solidFill>
                <a:latin typeface="Arial Black" pitchFamily="34" charset="0"/>
                <a:cs typeface="Times New Roman" pitchFamily="18" charset="0"/>
              </a:rPr>
              <a:t>cont.</a:t>
            </a:r>
            <a:r>
              <a:rPr lang="es-ES" sz="2000" dirty="0" smtClean="0">
                <a:solidFill>
                  <a:srgbClr val="000066"/>
                </a:solidFill>
                <a:latin typeface="Arial Black" pitchFamily="34" charset="0"/>
                <a:cs typeface="Times New Roman" pitchFamily="18" charset="0"/>
              </a:rPr>
              <a:t>:</a:t>
            </a:r>
            <a:endParaRPr lang="es-MX" sz="2000" dirty="0" smtClean="0">
              <a:solidFill>
                <a:srgbClr val="000066"/>
              </a:solidFill>
              <a:latin typeface="Arial Black" pitchFamily="34" charset="0"/>
              <a:cs typeface="Times New Roman" pitchFamily="18" charset="0"/>
            </a:endParaRPr>
          </a:p>
        </p:txBody>
      </p:sp>
      <p:sp>
        <p:nvSpPr>
          <p:cNvPr id="86019" name="Rectangle 3"/>
          <p:cNvSpPr>
            <a:spLocks noGrp="1" noChangeArrowheads="1"/>
          </p:cNvSpPr>
          <p:nvPr>
            <p:ph idx="1"/>
          </p:nvPr>
        </p:nvSpPr>
        <p:spPr>
          <a:xfrm>
            <a:off x="250825" y="762000"/>
            <a:ext cx="8724900" cy="5791200"/>
          </a:xfrm>
        </p:spPr>
        <p:txBody>
          <a:bodyPr/>
          <a:lstStyle/>
          <a:p>
            <a:pPr algn="just" eaLnBrk="1" hangingPunct="1">
              <a:lnSpc>
                <a:spcPct val="80000"/>
              </a:lnSpc>
              <a:buFontTx/>
              <a:buNone/>
            </a:pPr>
            <a:endParaRPr lang="es-PA" sz="2800" smtClean="0">
              <a:solidFill>
                <a:srgbClr val="000080"/>
              </a:solidFill>
              <a:latin typeface="Arial Black" pitchFamily="34" charset="0"/>
              <a:cs typeface="Times New Roman" pitchFamily="18" charset="0"/>
            </a:endParaRPr>
          </a:p>
          <a:p>
            <a:pPr algn="just" eaLnBrk="1" hangingPunct="1">
              <a:lnSpc>
                <a:spcPct val="80000"/>
              </a:lnSpc>
              <a:buFontTx/>
              <a:buNone/>
            </a:pPr>
            <a:r>
              <a:rPr lang="es-PA" smtClean="0">
                <a:solidFill>
                  <a:srgbClr val="000080"/>
                </a:solidFill>
                <a:latin typeface="Arial Black" pitchFamily="34" charset="0"/>
                <a:cs typeface="Times New Roman" pitchFamily="18" charset="0"/>
              </a:rPr>
              <a:t>	</a:t>
            </a:r>
            <a:r>
              <a:rPr lang="es-ES" b="1" smtClean="0">
                <a:solidFill>
                  <a:srgbClr val="000066"/>
                </a:solidFill>
                <a:latin typeface="Arial Black" pitchFamily="34" charset="0"/>
                <a:cs typeface="Times New Roman" pitchFamily="18" charset="0"/>
              </a:rPr>
              <a:t>RAMAZZINI RELACIONABA LAS PATOLOGÍAS DE SUS PACIENTES, PREGUNTÁNDOLES:  </a:t>
            </a:r>
            <a:r>
              <a:rPr lang="es-ES" sz="3600" b="1" smtClean="0">
                <a:solidFill>
                  <a:srgbClr val="660066"/>
                </a:solidFill>
                <a:latin typeface="Arial Black" pitchFamily="34" charset="0"/>
                <a:cs typeface="Times New Roman" pitchFamily="18" charset="0"/>
              </a:rPr>
              <a:t>“¿EN QUÉ TRABAJA UD.? COMO Y CON QUÉ TRABAJA UD?”</a:t>
            </a:r>
            <a:r>
              <a:rPr lang="es-ES" b="1" smtClean="0">
                <a:solidFill>
                  <a:srgbClr val="000066"/>
                </a:solidFill>
                <a:latin typeface="Arial Black" pitchFamily="34" charset="0"/>
                <a:cs typeface="Times New Roman" pitchFamily="18" charset="0"/>
              </a:rPr>
              <a:t> TRATANDO DE CONOCER ACERCA DE SUS MALES, DE LAS CAUSAS A LAS QUE LOS ATRIBUYEN, DE SUS HÁBITOS Y DE SUS OFICIOS, ASÍ COMO INSPECCIONANDO LOS LUGARES EN QUE TRABAJABAN.</a:t>
            </a:r>
          </a:p>
          <a:p>
            <a:pPr algn="just" eaLnBrk="1" hangingPunct="1">
              <a:lnSpc>
                <a:spcPct val="80000"/>
              </a:lnSpc>
              <a:buFontTx/>
              <a:buNone/>
            </a:pPr>
            <a:r>
              <a:rPr lang="es-PA" sz="2800" smtClean="0">
                <a:solidFill>
                  <a:srgbClr val="000080"/>
                </a:solidFill>
                <a:cs typeface="Times New Roman" pitchFamily="18" charset="0"/>
              </a:rPr>
              <a:t>.   </a:t>
            </a:r>
            <a:endParaRPr lang="es-ES" sz="2800" smtClean="0">
              <a:solidFill>
                <a:srgbClr val="000080"/>
              </a:solidFill>
              <a:cs typeface="Times New Roman" pitchFamily="18" charset="0"/>
            </a:endParaRPr>
          </a:p>
        </p:txBody>
      </p:sp>
    </p:spTree>
    <p:extLst>
      <p:ext uri="{BB962C8B-B14F-4D97-AF65-F5344CB8AC3E}">
        <p14:creationId xmlns:p14="http://schemas.microsoft.com/office/powerpoint/2010/main" val="343680514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4"/>
          <p:cNvSpPr>
            <a:spLocks noChangeArrowheads="1"/>
          </p:cNvSpPr>
          <p:nvPr/>
        </p:nvSpPr>
        <p:spPr bwMode="auto">
          <a:xfrm>
            <a:off x="685800" y="273050"/>
            <a:ext cx="7620000" cy="6432550"/>
          </a:xfrm>
          <a:prstGeom prst="rect">
            <a:avLst/>
          </a:prstGeom>
          <a:noFill/>
          <a:ln w="9525">
            <a:noFill/>
            <a:miter lim="800000"/>
            <a:headEnd/>
            <a:tailEnd/>
          </a:ln>
        </p:spPr>
        <p:txBody>
          <a:bodyPr lIns="0" tIns="0" rIns="0" bIns="0">
            <a:spAutoFit/>
          </a:bodyPr>
          <a:lstStyle/>
          <a:p>
            <a:pPr algn="ctr"/>
            <a:r>
              <a:rPr lang="es-ES" sz="1400" b="1">
                <a:solidFill>
                  <a:srgbClr val="660033"/>
                </a:solidFill>
                <a:latin typeface="Arial Unicode MS" pitchFamily="34" charset="-128"/>
                <a:ea typeface="Arial Unicode MS" pitchFamily="34" charset="-128"/>
                <a:cs typeface="Arial Unicode MS" pitchFamily="34" charset="-128"/>
              </a:rPr>
              <a:t>•</a:t>
            </a:r>
            <a:r>
              <a:rPr lang="es-PA" sz="1400" b="1">
                <a:solidFill>
                  <a:srgbClr val="660033"/>
                </a:solidFill>
                <a:latin typeface="Arial Unicode MS" pitchFamily="34" charset="-128"/>
                <a:ea typeface="Arial Unicode MS" pitchFamily="34" charset="-128"/>
                <a:cs typeface="Arial Unicode MS" pitchFamily="34" charset="-128"/>
              </a:rPr>
              <a:t>BERNARDINO R</a:t>
            </a:r>
            <a:r>
              <a:rPr lang="es-ES" sz="1400" b="1">
                <a:solidFill>
                  <a:srgbClr val="660033"/>
                </a:solidFill>
                <a:latin typeface="Arial Unicode MS" pitchFamily="34" charset="-128"/>
                <a:ea typeface="Arial Unicode MS" pitchFamily="34" charset="-128"/>
                <a:cs typeface="Arial Unicode MS" pitchFamily="34" charset="-128"/>
              </a:rPr>
              <a:t>A</a:t>
            </a:r>
            <a:r>
              <a:rPr lang="es-PA" sz="1400" b="1">
                <a:solidFill>
                  <a:srgbClr val="660033"/>
                </a:solidFill>
                <a:latin typeface="Arial Unicode MS" pitchFamily="34" charset="-128"/>
                <a:ea typeface="Arial Unicode MS" pitchFamily="34" charset="-128"/>
                <a:cs typeface="Arial Unicode MS" pitchFamily="34" charset="-128"/>
              </a:rPr>
              <a:t>M</a:t>
            </a:r>
            <a:r>
              <a:rPr lang="es-ES" sz="1400" b="1">
                <a:solidFill>
                  <a:srgbClr val="660033"/>
                </a:solidFill>
                <a:latin typeface="Arial Unicode MS" pitchFamily="34" charset="-128"/>
                <a:ea typeface="Arial Unicode MS" pitchFamily="34" charset="-128"/>
                <a:cs typeface="Arial Unicode MS" pitchFamily="34" charset="-128"/>
              </a:rPr>
              <a:t>A</a:t>
            </a:r>
            <a:r>
              <a:rPr lang="es-PA" sz="1400" b="1">
                <a:solidFill>
                  <a:srgbClr val="660033"/>
                </a:solidFill>
                <a:latin typeface="Arial Unicode MS" pitchFamily="34" charset="-128"/>
                <a:ea typeface="Arial Unicode MS" pitchFamily="34" charset="-128"/>
                <a:cs typeface="Arial Unicode MS" pitchFamily="34" charset="-128"/>
              </a:rPr>
              <a:t>ZZINI</a:t>
            </a:r>
            <a:r>
              <a:rPr lang="es-ES" sz="1400" b="1">
                <a:solidFill>
                  <a:srgbClr val="660033"/>
                </a:solidFill>
                <a:latin typeface="Arial Unicode MS" pitchFamily="34" charset="-128"/>
                <a:ea typeface="Arial Unicode MS" pitchFamily="34" charset="-128"/>
                <a:cs typeface="Arial Unicode MS" pitchFamily="34" charset="-128"/>
              </a:rPr>
              <a:t>: </a:t>
            </a:r>
            <a:r>
              <a:rPr lang="es-PA" sz="1400" b="1">
                <a:solidFill>
                  <a:srgbClr val="660033"/>
                </a:solidFill>
                <a:latin typeface="Arial Unicode MS" pitchFamily="34" charset="-128"/>
                <a:ea typeface="Arial Unicode MS" pitchFamily="34" charset="-128"/>
                <a:cs typeface="Arial Unicode MS" pitchFamily="34" charset="-128"/>
              </a:rPr>
              <a:t>1633-1714</a:t>
            </a:r>
            <a:endParaRPr lang="es-ES" sz="1400" b="1">
              <a:solidFill>
                <a:srgbClr val="660033"/>
              </a:solidFill>
              <a:latin typeface="Arial Unicode MS" pitchFamily="34" charset="-128"/>
              <a:ea typeface="Arial Unicode MS" pitchFamily="34" charset="-128"/>
              <a:cs typeface="Arial Unicode MS" pitchFamily="34" charset="-128"/>
            </a:endParaRPr>
          </a:p>
          <a:p>
            <a:pPr algn="ctr" eaLnBrk="0" hangingPunct="0"/>
            <a:r>
              <a:rPr lang="es-ES" sz="2800" b="1">
                <a:solidFill>
                  <a:srgbClr val="660033"/>
                </a:solidFill>
                <a:latin typeface="Arial Unicode MS" pitchFamily="34" charset="-128"/>
                <a:ea typeface="Arial Unicode MS" pitchFamily="34" charset="-128"/>
                <a:cs typeface="Arial Unicode MS" pitchFamily="34" charset="-128"/>
              </a:rPr>
              <a:t>DE</a:t>
            </a:r>
            <a:r>
              <a:rPr lang="es-ES_tradnl" sz="2800" b="1">
                <a:solidFill>
                  <a:srgbClr val="660033"/>
                </a:solidFill>
                <a:latin typeface="Arial Unicode MS" pitchFamily="34" charset="-128"/>
                <a:ea typeface="Arial Unicode MS" pitchFamily="34" charset="-128"/>
                <a:cs typeface="Arial Unicode MS" pitchFamily="34" charset="-128"/>
              </a:rPr>
              <a:t>  </a:t>
            </a:r>
            <a:r>
              <a:rPr lang="es-ES" sz="2800" b="1">
                <a:solidFill>
                  <a:srgbClr val="660033"/>
                </a:solidFill>
                <a:cs typeface="Times New Roman" pitchFamily="18" charset="0"/>
              </a:rPr>
              <a:t>MORBIS</a:t>
            </a:r>
          </a:p>
          <a:p>
            <a:pPr algn="ctr" eaLnBrk="0" hangingPunct="0"/>
            <a:r>
              <a:rPr lang="es-MX" sz="2800" b="1">
                <a:solidFill>
                  <a:srgbClr val="660033"/>
                </a:solidFill>
                <a:cs typeface="Times New Roman" pitchFamily="18" charset="0"/>
              </a:rPr>
              <a:t>ARTIFICUM</a:t>
            </a:r>
          </a:p>
          <a:p>
            <a:pPr algn="ctr"/>
            <a:r>
              <a:rPr lang="es-ES" sz="1200" b="1">
                <a:solidFill>
                  <a:srgbClr val="660033"/>
                </a:solidFill>
                <a:cs typeface="Times New Roman" pitchFamily="18" charset="0"/>
              </a:rPr>
              <a:t>BERNARDINI RAMAZZINI</a:t>
            </a:r>
          </a:p>
          <a:p>
            <a:pPr algn="ctr" eaLnBrk="0" hangingPunct="0"/>
            <a:r>
              <a:rPr lang="es-ES_tradnl" sz="1000" b="1">
                <a:solidFill>
                  <a:srgbClr val="660033"/>
                </a:solidFill>
                <a:latin typeface="Arial Unicode MS" pitchFamily="34" charset="-128"/>
                <a:ea typeface="Arial Unicode MS" pitchFamily="34" charset="-128"/>
                <a:cs typeface="Arial Unicode MS" pitchFamily="34" charset="-128"/>
              </a:rPr>
              <a:t> </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IN PATAVINO GIMNASIO</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000" b="1">
                <a:solidFill>
                  <a:srgbClr val="660033"/>
                </a:solidFill>
                <a:latin typeface="Arial Unicode MS" pitchFamily="34" charset="-128"/>
                <a:ea typeface="Arial Unicode MS" pitchFamily="34" charset="-128"/>
                <a:cs typeface="Arial Unicode MS" pitchFamily="34" charset="-128"/>
              </a:rPr>
              <a:t> </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PRACTICAE MEDICINAE PROFESORIS</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PRIMARII</a:t>
            </a:r>
          </a:p>
          <a:p>
            <a:pPr algn="ctr"/>
            <a:endParaRPr lang="es-ES" sz="1400" b="1">
              <a:solidFill>
                <a:srgbClr val="660033"/>
              </a:solidFill>
              <a:cs typeface="Times New Roman" pitchFamily="18" charset="0"/>
            </a:endParaRPr>
          </a:p>
          <a:p>
            <a:pPr algn="ctr" eaLnBrk="0" hangingPunct="0"/>
            <a:r>
              <a:rPr lang="es-ES_tradnl" sz="1400" b="1" i="1">
                <a:solidFill>
                  <a:srgbClr val="660033"/>
                </a:solidFill>
                <a:cs typeface="Times New Roman" pitchFamily="18" charset="0"/>
              </a:rPr>
              <a:t>DIATRIBA</a:t>
            </a:r>
            <a:endParaRPr lang="es-ES" sz="1400" b="1">
              <a:solidFill>
                <a:srgbClr val="660033"/>
              </a:solidFill>
              <a:cs typeface="Times New Roman" pitchFamily="18" charset="0"/>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MUTINAE OLIMELITA</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000" b="1">
                <a:solidFill>
                  <a:srgbClr val="660033"/>
                </a:solidFill>
                <a:latin typeface="Arial Unicode MS" pitchFamily="34" charset="-128"/>
                <a:ea typeface="Arial Unicode MS" pitchFamily="34" charset="-128"/>
                <a:cs typeface="Arial Unicode MS" pitchFamily="34" charset="-128"/>
              </a:rPr>
              <a:t> </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n-US" sz="1800" b="1">
                <a:solidFill>
                  <a:srgbClr val="660033"/>
                </a:solidFill>
                <a:latin typeface="Arial Unicode MS" pitchFamily="34" charset="-128"/>
                <a:ea typeface="Arial Unicode MS" pitchFamily="34" charset="-128"/>
                <a:cs typeface="Arial Unicode MS" pitchFamily="34" charset="-128"/>
              </a:rPr>
              <a:t>Nune accedit fupplementum ejufdem</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Argumenti</a:t>
            </a:r>
          </a:p>
          <a:p>
            <a:pPr algn="ctr" eaLnBrk="0" hangingPunct="0"/>
            <a:r>
              <a:rPr lang="es-ES" sz="1400" b="1" i="1">
                <a:solidFill>
                  <a:srgbClr val="660033"/>
                </a:solidFill>
                <a:cs typeface="Times New Roman" pitchFamily="18" charset="0"/>
              </a:rPr>
              <a:t>AC DISERTATIO</a:t>
            </a:r>
            <a:endParaRPr lang="es-ES" sz="1400" b="1">
              <a:solidFill>
                <a:srgbClr val="660033"/>
              </a:solidFill>
              <a:cs typeface="Times New Roman" pitchFamily="18" charset="0"/>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DE</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SACRARUM VIRGINUM</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Valetudine Tuenda</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000" b="1">
                <a:solidFill>
                  <a:srgbClr val="660033"/>
                </a:solidFill>
                <a:latin typeface="Arial Unicode MS" pitchFamily="34" charset="-128"/>
                <a:ea typeface="Arial Unicode MS" pitchFamily="34" charset="-128"/>
                <a:cs typeface="Arial Unicode MS" pitchFamily="34" charset="-128"/>
              </a:rPr>
              <a:t> </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s-ES_tradnl" sz="1800" b="1">
                <a:solidFill>
                  <a:srgbClr val="660033"/>
                </a:solidFill>
                <a:latin typeface="Arial Unicode MS" pitchFamily="34" charset="-128"/>
                <a:ea typeface="Arial Unicode MS" pitchFamily="34" charset="-128"/>
                <a:cs typeface="Arial Unicode MS" pitchFamily="34" charset="-128"/>
              </a:rPr>
              <a:t>PATAVII M.DCC.XIII</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r>
              <a:rPr lang="en-US" sz="1800" b="1">
                <a:solidFill>
                  <a:srgbClr val="660033"/>
                </a:solidFill>
                <a:latin typeface="Arial Unicode MS" pitchFamily="34" charset="-128"/>
                <a:ea typeface="Arial Unicode MS" pitchFamily="34" charset="-128"/>
                <a:cs typeface="Arial Unicode MS" pitchFamily="34" charset="-128"/>
              </a:rPr>
              <a:t>Per Jo: Baptiftam Conzattum</a:t>
            </a:r>
          </a:p>
          <a:p>
            <a:pPr algn="ctr" eaLnBrk="0" hangingPunct="0"/>
            <a:r>
              <a:rPr lang="en-US" sz="1800" b="1" i="1">
                <a:solidFill>
                  <a:srgbClr val="660033"/>
                </a:solidFill>
                <a:latin typeface="Arial Unicode MS" pitchFamily="34" charset="-128"/>
                <a:cs typeface="Times New Roman" pitchFamily="18" charset="0"/>
              </a:rPr>
              <a:t>SVTER TERM AC TRIVIL</a:t>
            </a:r>
            <a:endParaRPr lang="es-ES" sz="1800" b="1">
              <a:solidFill>
                <a:srgbClr val="660033"/>
              </a:solidFill>
              <a:latin typeface="Arial Unicode MS" pitchFamily="34" charset="-128"/>
              <a:cs typeface="Times New Roman" pitchFamily="18" charset="0"/>
            </a:endParaRPr>
          </a:p>
          <a:p>
            <a:pPr algn="ctr" eaLnBrk="0" hangingPunct="0"/>
            <a:r>
              <a:rPr lang="es-ES_tradnl" sz="1800" b="1">
                <a:solidFill>
                  <a:srgbClr val="660033"/>
                </a:solidFill>
                <a:latin typeface="Arial Unicode MS" pitchFamily="34" charset="-128"/>
                <a:cs typeface="Times New Roman" pitchFamily="18" charset="0"/>
              </a:rPr>
              <a:t>Portada de la obra de Morbis Artificum de Bernardino Ramazzini</a:t>
            </a:r>
            <a:r>
              <a:rPr lang="es-ES" sz="1800" b="1">
                <a:solidFill>
                  <a:srgbClr val="660033"/>
                </a:solidFill>
                <a:latin typeface="Arial Unicode MS" pitchFamily="34" charset="-128"/>
                <a:ea typeface="Arial Unicode MS" pitchFamily="34" charset="-128"/>
                <a:cs typeface="Arial Unicode MS" pitchFamily="34" charset="-128"/>
              </a:rPr>
              <a:t> </a:t>
            </a:r>
            <a:endParaRPr lang="es-ES" sz="1200">
              <a:solidFill>
                <a:srgbClr val="660033"/>
              </a:solidFill>
              <a:latin typeface="Arial Unicode MS" pitchFamily="34" charset="-128"/>
              <a:ea typeface="Arial Unicode MS" pitchFamily="34" charset="-128"/>
              <a:cs typeface="Arial Unicode MS" pitchFamily="34" charset="-128"/>
            </a:endParaRPr>
          </a:p>
          <a:p>
            <a:pPr algn="ctr" eaLnBrk="0" hangingPunct="0"/>
            <a:endParaRPr lang="es-ES"/>
          </a:p>
        </p:txBody>
      </p:sp>
      <p:sp>
        <p:nvSpPr>
          <p:cNvPr id="87043" name="Rectangle 5"/>
          <p:cNvSpPr>
            <a:spLocks noChangeArrowheads="1"/>
          </p:cNvSpPr>
          <p:nvPr/>
        </p:nvSpPr>
        <p:spPr bwMode="auto">
          <a:xfrm>
            <a:off x="0" y="1022350"/>
            <a:ext cx="9144000" cy="517525"/>
          </a:xfrm>
          <a:prstGeom prst="rect">
            <a:avLst/>
          </a:prstGeom>
          <a:noFill/>
          <a:ln w="9525">
            <a:noFill/>
            <a:miter lim="800000"/>
            <a:headEnd/>
            <a:tailEnd/>
          </a:ln>
        </p:spPr>
        <p:txBody>
          <a:bodyPr lIns="0" tIns="0" rIns="0" bIns="0">
            <a:spAutoFit/>
          </a:bodyPr>
          <a:lstStyle/>
          <a:p>
            <a:pPr algn="ctr" eaLnBrk="0" hangingPunct="0"/>
            <a:r>
              <a:rPr lang="es-ES_tradnl" sz="1000" b="1">
                <a:latin typeface="Arial Unicode MS" pitchFamily="34" charset="-128"/>
                <a:ea typeface="Arial Unicode MS" pitchFamily="34" charset="-128"/>
                <a:cs typeface="Arial Unicode MS" pitchFamily="34" charset="-128"/>
              </a:rPr>
              <a:t> </a:t>
            </a:r>
            <a:endParaRPr lang="es-ES" sz="1200">
              <a:latin typeface="Arial Unicode MS" pitchFamily="34" charset="-128"/>
              <a:ea typeface="Arial Unicode MS" pitchFamily="34" charset="-128"/>
              <a:cs typeface="Arial Unicode MS" pitchFamily="34" charset="-128"/>
            </a:endParaRPr>
          </a:p>
          <a:p>
            <a:pPr eaLnBrk="0" hangingPunct="0"/>
            <a:endParaRPr lang="es-ES"/>
          </a:p>
        </p:txBody>
      </p:sp>
      <p:sp>
        <p:nvSpPr>
          <p:cNvPr id="87044" name="Rectangle 6"/>
          <p:cNvSpPr>
            <a:spLocks noChangeArrowheads="1"/>
          </p:cNvSpPr>
          <p:nvPr/>
        </p:nvSpPr>
        <p:spPr bwMode="auto">
          <a:xfrm>
            <a:off x="0" y="3033713"/>
            <a:ext cx="9144000" cy="517525"/>
          </a:xfrm>
          <a:prstGeom prst="rect">
            <a:avLst/>
          </a:prstGeom>
          <a:noFill/>
          <a:ln w="9525">
            <a:noFill/>
            <a:miter lim="800000"/>
            <a:headEnd/>
            <a:tailEnd/>
          </a:ln>
        </p:spPr>
        <p:txBody>
          <a:bodyPr lIns="0" tIns="0" rIns="0" bIns="0">
            <a:spAutoFit/>
          </a:bodyPr>
          <a:lstStyle/>
          <a:p>
            <a:pPr algn="just" eaLnBrk="0" hangingPunct="0"/>
            <a:r>
              <a:rPr lang="es-ES_tradnl" sz="1000" b="1">
                <a:latin typeface="Arial Unicode MS" pitchFamily="34" charset="-128"/>
                <a:ea typeface="Arial Unicode MS" pitchFamily="34" charset="-128"/>
                <a:cs typeface="Arial Unicode MS" pitchFamily="34" charset="-128"/>
              </a:rPr>
              <a:t> </a:t>
            </a:r>
            <a:endParaRPr lang="es-ES" sz="1200">
              <a:latin typeface="Arial Unicode MS" pitchFamily="34" charset="-128"/>
              <a:ea typeface="Arial Unicode MS" pitchFamily="34" charset="-128"/>
              <a:cs typeface="Arial Unicode MS" pitchFamily="34" charset="-128"/>
            </a:endParaRPr>
          </a:p>
          <a:p>
            <a:pPr eaLnBrk="0" hangingPunct="0"/>
            <a:endParaRPr lang="es-ES"/>
          </a:p>
        </p:txBody>
      </p:sp>
      <p:sp>
        <p:nvSpPr>
          <p:cNvPr id="87045" name="Rectangle 7"/>
          <p:cNvSpPr>
            <a:spLocks noChangeArrowheads="1"/>
          </p:cNvSpPr>
          <p:nvPr/>
        </p:nvSpPr>
        <p:spPr bwMode="auto">
          <a:xfrm>
            <a:off x="0" y="4953000"/>
            <a:ext cx="9144000" cy="730250"/>
          </a:xfrm>
          <a:prstGeom prst="rect">
            <a:avLst/>
          </a:prstGeom>
          <a:noFill/>
          <a:ln w="9525">
            <a:noFill/>
            <a:miter lim="800000"/>
            <a:headEnd/>
            <a:tailEnd/>
          </a:ln>
        </p:spPr>
        <p:txBody>
          <a:bodyPr lIns="0" tIns="0" rIns="0" bIns="0">
            <a:spAutoFit/>
          </a:bodyPr>
          <a:lstStyle/>
          <a:p>
            <a:pPr algn="ctr"/>
            <a:endParaRPr lang="es-ES" sz="1400" b="1">
              <a:cs typeface="Times New Roman" pitchFamily="18" charset="0"/>
            </a:endParaRPr>
          </a:p>
          <a:p>
            <a:pPr algn="ctr" eaLnBrk="0" hangingPunct="0"/>
            <a:r>
              <a:rPr lang="en-US" sz="1000" b="1">
                <a:latin typeface="Arial Unicode MS" pitchFamily="34" charset="-128"/>
                <a:ea typeface="Arial Unicode MS" pitchFamily="34" charset="-128"/>
                <a:cs typeface="Arial Unicode MS" pitchFamily="34" charset="-128"/>
              </a:rPr>
              <a:t> </a:t>
            </a:r>
            <a:endParaRPr lang="es-ES" sz="1200">
              <a:latin typeface="Arial Unicode MS" pitchFamily="34" charset="-128"/>
              <a:ea typeface="Arial Unicode MS" pitchFamily="34" charset="-128"/>
              <a:cs typeface="Arial Unicode MS" pitchFamily="34" charset="-128"/>
            </a:endParaRPr>
          </a:p>
          <a:p>
            <a:pPr eaLnBrk="0" hangingPunct="0"/>
            <a:endParaRPr lang="es-ES"/>
          </a:p>
        </p:txBody>
      </p:sp>
    </p:spTree>
    <p:extLst>
      <p:ext uri="{BB962C8B-B14F-4D97-AF65-F5344CB8AC3E}">
        <p14:creationId xmlns:p14="http://schemas.microsoft.com/office/powerpoint/2010/main" val="1182943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371600" y="152400"/>
            <a:ext cx="7543800" cy="762000"/>
          </a:xfrm>
        </p:spPr>
        <p:txBody>
          <a:bodyPr rtlCol="0">
            <a:normAutofit fontScale="90000"/>
          </a:bodyPr>
          <a:lstStyle/>
          <a:p>
            <a:pPr eaLnBrk="1" fontAlgn="auto" hangingPunct="1">
              <a:spcAft>
                <a:spcPts val="0"/>
              </a:spcAft>
              <a:defRPr/>
            </a:pPr>
            <a:r>
              <a:rPr lang="es-MX" sz="3200" dirty="0" smtClean="0">
                <a:solidFill>
                  <a:srgbClr val="CC0000"/>
                </a:solidFill>
                <a:latin typeface="Arial Black" pitchFamily="34" charset="0"/>
              </a:rPr>
              <a:t>LA REVOLUCIÓN INDUSTRIAL </a:t>
            </a:r>
            <a:r>
              <a:rPr lang="es-MX" sz="2000" dirty="0" smtClean="0">
                <a:solidFill>
                  <a:srgbClr val="CC0000"/>
                </a:solidFill>
                <a:latin typeface="Arial Black" pitchFamily="34" charset="0"/>
              </a:rPr>
              <a:t>A FINALES DEL SIGLO XVIII.</a:t>
            </a:r>
          </a:p>
        </p:txBody>
      </p:sp>
      <p:sp>
        <p:nvSpPr>
          <p:cNvPr id="88067" name="Rectangle 3"/>
          <p:cNvSpPr>
            <a:spLocks noGrp="1" noChangeArrowheads="1"/>
          </p:cNvSpPr>
          <p:nvPr>
            <p:ph idx="1"/>
          </p:nvPr>
        </p:nvSpPr>
        <p:spPr>
          <a:xfrm>
            <a:off x="179388" y="990600"/>
            <a:ext cx="8839200" cy="5410200"/>
          </a:xfrm>
        </p:spPr>
        <p:txBody>
          <a:bodyPr/>
          <a:lstStyle/>
          <a:p>
            <a:pPr algn="just" eaLnBrk="1" hangingPunct="1"/>
            <a:r>
              <a:rPr lang="es-PA" smtClean="0">
                <a:solidFill>
                  <a:srgbClr val="000066"/>
                </a:solidFill>
                <a:latin typeface="Arial Black" pitchFamily="34" charset="0"/>
              </a:rPr>
              <a:t>SE INTRODUCE EL MAQUINISMO, PRIMERO EN ACTIVIDADES TEXTÍLES Y LUEGO EN SIDEROMETALURGIA.</a:t>
            </a:r>
          </a:p>
          <a:p>
            <a:pPr algn="just" eaLnBrk="1" hangingPunct="1"/>
            <a:r>
              <a:rPr lang="es-PA" smtClean="0">
                <a:solidFill>
                  <a:srgbClr val="660066"/>
                </a:solidFill>
                <a:latin typeface="Arial Black" pitchFamily="34" charset="0"/>
              </a:rPr>
              <a:t>DESDE EL REINO UNIDO EN EL SIGLO XIX SE EXTIENDE A FRANCIA  LUEGO A BELGICA Y ALEMANIA.</a:t>
            </a:r>
          </a:p>
          <a:p>
            <a:pPr algn="just" eaLnBrk="1" hangingPunct="1">
              <a:buFontTx/>
              <a:buNone/>
            </a:pPr>
            <a:endParaRPr lang="es-PA" b="1" smtClean="0">
              <a:solidFill>
                <a:srgbClr val="CC3300"/>
              </a:solidFill>
            </a:endParaRPr>
          </a:p>
          <a:p>
            <a:pPr algn="just" eaLnBrk="1" hangingPunct="1"/>
            <a:endParaRPr lang="es-ES" b="1" smtClean="0">
              <a:solidFill>
                <a:srgbClr val="CC3300"/>
              </a:solidFill>
            </a:endParaRPr>
          </a:p>
        </p:txBody>
      </p:sp>
      <p:pic>
        <p:nvPicPr>
          <p:cNvPr id="88068" name="Picture 4" descr="IN00483_"/>
          <p:cNvPicPr>
            <a:picLocks noChangeAspect="1" noChangeArrowheads="1"/>
          </p:cNvPicPr>
          <p:nvPr/>
        </p:nvPicPr>
        <p:blipFill>
          <a:blip r:embed="rId2" cstate="print"/>
          <a:srcRect/>
          <a:stretch>
            <a:fillRect/>
          </a:stretch>
        </p:blipFill>
        <p:spPr bwMode="auto">
          <a:xfrm>
            <a:off x="3657600" y="4495800"/>
            <a:ext cx="2954338" cy="2411413"/>
          </a:xfrm>
          <a:prstGeom prst="rect">
            <a:avLst/>
          </a:prstGeom>
          <a:noFill/>
          <a:ln w="9525">
            <a:noFill/>
            <a:miter lim="800000"/>
            <a:headEnd/>
            <a:tailEnd/>
          </a:ln>
        </p:spPr>
      </p:pic>
    </p:spTree>
    <p:extLst>
      <p:ext uri="{BB962C8B-B14F-4D97-AF65-F5344CB8AC3E}">
        <p14:creationId xmlns:p14="http://schemas.microsoft.com/office/powerpoint/2010/main" val="21519650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371600" y="152400"/>
            <a:ext cx="7543800" cy="762000"/>
          </a:xfrm>
        </p:spPr>
        <p:txBody>
          <a:bodyPr rtlCol="0">
            <a:normAutofit fontScale="90000"/>
          </a:bodyPr>
          <a:lstStyle/>
          <a:p>
            <a:pPr eaLnBrk="1" fontAlgn="auto" hangingPunct="1">
              <a:spcAft>
                <a:spcPts val="0"/>
              </a:spcAft>
              <a:defRPr/>
            </a:pPr>
            <a:r>
              <a:rPr lang="es-MX" sz="3200" dirty="0" smtClean="0">
                <a:solidFill>
                  <a:srgbClr val="CC0000"/>
                </a:solidFill>
                <a:latin typeface="Arial Black" pitchFamily="34" charset="0"/>
              </a:rPr>
              <a:t>LA REVOLUCIÓN INDUSTRIAL </a:t>
            </a:r>
            <a:r>
              <a:rPr lang="es-MX" sz="2000" dirty="0" smtClean="0">
                <a:solidFill>
                  <a:srgbClr val="CC0000"/>
                </a:solidFill>
                <a:latin typeface="Arial Black" pitchFamily="34" charset="0"/>
              </a:rPr>
              <a:t>A FINALES DEL SIGLO XVIII.</a:t>
            </a:r>
          </a:p>
        </p:txBody>
      </p:sp>
      <p:sp>
        <p:nvSpPr>
          <p:cNvPr id="89091" name="Rectangle 3"/>
          <p:cNvSpPr>
            <a:spLocks noGrp="1" noChangeArrowheads="1"/>
          </p:cNvSpPr>
          <p:nvPr>
            <p:ph idx="1"/>
          </p:nvPr>
        </p:nvSpPr>
        <p:spPr>
          <a:xfrm>
            <a:off x="250825" y="990600"/>
            <a:ext cx="8839200" cy="5410200"/>
          </a:xfrm>
        </p:spPr>
        <p:txBody>
          <a:bodyPr/>
          <a:lstStyle/>
          <a:p>
            <a:pPr algn="just" eaLnBrk="1" hangingPunct="1">
              <a:lnSpc>
                <a:spcPct val="90000"/>
              </a:lnSpc>
            </a:pPr>
            <a:endParaRPr lang="es-PA" smtClean="0">
              <a:solidFill>
                <a:srgbClr val="000066"/>
              </a:solidFill>
              <a:latin typeface="Arial Black" pitchFamily="34" charset="0"/>
            </a:endParaRPr>
          </a:p>
          <a:p>
            <a:pPr algn="just" eaLnBrk="1" hangingPunct="1">
              <a:lnSpc>
                <a:spcPct val="90000"/>
              </a:lnSpc>
            </a:pPr>
            <a:r>
              <a:rPr lang="es-PA" smtClean="0">
                <a:solidFill>
                  <a:srgbClr val="000066"/>
                </a:solidFill>
                <a:latin typeface="Arial Black" pitchFamily="34" charset="0"/>
              </a:rPr>
              <a:t>EN COMBINACIÓN CON LA ECONOMÍA LIBERAL EL AUMENTO DEL COSTO E INSTALACIÓN DE LAS MÁQUINAS SOLO ES POSIBLE A LOS GRANDES CAPITALES Y LOS CONVIERTE EN DUEÑOS DEL TRABAJO Y DEL MERCADO FABRIL. </a:t>
            </a:r>
          </a:p>
          <a:p>
            <a:pPr algn="just" eaLnBrk="1" hangingPunct="1">
              <a:lnSpc>
                <a:spcPct val="90000"/>
              </a:lnSpc>
            </a:pPr>
            <a:r>
              <a:rPr lang="es-PA" sz="3600" smtClean="0">
                <a:solidFill>
                  <a:srgbClr val="CC3300"/>
                </a:solidFill>
                <a:latin typeface="Arial Black" pitchFamily="34" charset="0"/>
              </a:rPr>
              <a:t>EL ARTESANO NO PUEDE COMPETIR CON LA INDUSTRIA, QUE PRODUCE EN SERIE</a:t>
            </a:r>
            <a:r>
              <a:rPr lang="es-PA" sz="3600" b="1" smtClean="0">
                <a:solidFill>
                  <a:srgbClr val="CC3300"/>
                </a:solidFill>
              </a:rPr>
              <a:t>.</a:t>
            </a:r>
            <a:endParaRPr lang="es-ES" sz="3600" b="1" smtClean="0">
              <a:solidFill>
                <a:srgbClr val="CC3300"/>
              </a:solidFill>
            </a:endParaRPr>
          </a:p>
        </p:txBody>
      </p:sp>
      <p:pic>
        <p:nvPicPr>
          <p:cNvPr id="89092" name="Picture 4"/>
          <p:cNvPicPr>
            <a:picLocks noChangeAspect="1" noChangeArrowheads="1"/>
          </p:cNvPicPr>
          <p:nvPr/>
        </p:nvPicPr>
        <p:blipFill>
          <a:blip r:embed="rId2" cstate="print"/>
          <a:srcRect l="1807" r="-789"/>
          <a:stretch>
            <a:fillRect/>
          </a:stretch>
        </p:blipFill>
        <p:spPr bwMode="auto">
          <a:xfrm>
            <a:off x="184150" y="212725"/>
            <a:ext cx="1292225" cy="1416050"/>
          </a:xfrm>
          <a:prstGeom prst="rect">
            <a:avLst/>
          </a:prstGeom>
          <a:noFill/>
          <a:ln w="9525">
            <a:noFill/>
            <a:miter lim="800000"/>
            <a:headEnd/>
            <a:tailEnd/>
          </a:ln>
        </p:spPr>
      </p:pic>
    </p:spTree>
    <p:extLst>
      <p:ext uri="{BB962C8B-B14F-4D97-AF65-F5344CB8AC3E}">
        <p14:creationId xmlns:p14="http://schemas.microsoft.com/office/powerpoint/2010/main" val="70600309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371600" y="76200"/>
            <a:ext cx="7543800" cy="457200"/>
          </a:xfrm>
        </p:spPr>
        <p:txBody>
          <a:bodyPr/>
          <a:lstStyle/>
          <a:p>
            <a:pPr eaLnBrk="1" hangingPunct="1"/>
            <a:r>
              <a:rPr lang="es-ES" sz="2400" smtClean="0">
                <a:solidFill>
                  <a:srgbClr val="CC3300"/>
                </a:solidFill>
                <a:latin typeface="Arial Black" pitchFamily="34" charset="0"/>
              </a:rPr>
              <a:t>ESTADOS DEL DESARROLLO INDUSTRIAL</a:t>
            </a:r>
          </a:p>
        </p:txBody>
      </p:sp>
      <p:sp>
        <p:nvSpPr>
          <p:cNvPr id="90115" name="Rectangle 3"/>
          <p:cNvSpPr>
            <a:spLocks noGrp="1" noChangeArrowheads="1"/>
          </p:cNvSpPr>
          <p:nvPr>
            <p:ph idx="1"/>
          </p:nvPr>
        </p:nvSpPr>
        <p:spPr>
          <a:xfrm>
            <a:off x="250825" y="762000"/>
            <a:ext cx="8591550" cy="5546725"/>
          </a:xfrm>
        </p:spPr>
        <p:txBody>
          <a:bodyPr/>
          <a:lstStyle/>
          <a:p>
            <a:pPr marL="609600" indent="-609600" algn="ctr" eaLnBrk="1" hangingPunct="1">
              <a:buFontTx/>
              <a:buNone/>
            </a:pPr>
            <a:r>
              <a:rPr lang="es-ES" sz="4000" smtClean="0">
                <a:solidFill>
                  <a:srgbClr val="0033CC"/>
                </a:solidFill>
                <a:latin typeface="Arial Black" pitchFamily="34" charset="0"/>
              </a:rPr>
              <a:t>17</a:t>
            </a:r>
            <a:r>
              <a:rPr lang="es-ES_tradnl" sz="4000" smtClean="0">
                <a:solidFill>
                  <a:srgbClr val="0033CC"/>
                </a:solidFill>
                <a:latin typeface="Arial Black" pitchFamily="34" charset="0"/>
              </a:rPr>
              <a:t>6</a:t>
            </a:r>
            <a:r>
              <a:rPr lang="es-ES" sz="4000" smtClean="0">
                <a:solidFill>
                  <a:srgbClr val="0033CC"/>
                </a:solidFill>
                <a:latin typeface="Arial Black" pitchFamily="34" charset="0"/>
              </a:rPr>
              <a:t>0 PRIMERA REVOLUCIÓN INDUSTRIAL</a:t>
            </a:r>
          </a:p>
          <a:p>
            <a:pPr marL="990600" lvl="1" indent="-533400" eaLnBrk="1" hangingPunct="1">
              <a:buFont typeface="Wingdings" pitchFamily="2" charset="2"/>
              <a:buAutoNum type="arabicPeriod"/>
            </a:pPr>
            <a:r>
              <a:rPr lang="es-ES" sz="4000" smtClean="0">
                <a:solidFill>
                  <a:srgbClr val="000066"/>
                </a:solidFill>
                <a:latin typeface="Arial Black" pitchFamily="34" charset="0"/>
              </a:rPr>
              <a:t>1760-1830 	TEXTILES. MÁQUINAS DE VAPOR.</a:t>
            </a:r>
          </a:p>
          <a:p>
            <a:pPr marL="990600" lvl="1" indent="-533400" eaLnBrk="1" hangingPunct="1">
              <a:buFont typeface="Wingdings" pitchFamily="2" charset="2"/>
              <a:buAutoNum type="arabicPeriod"/>
            </a:pPr>
            <a:r>
              <a:rPr lang="es-ES" sz="4000" smtClean="0">
                <a:solidFill>
                  <a:srgbClr val="000066"/>
                </a:solidFill>
                <a:latin typeface="Arial Black" pitchFamily="34" charset="0"/>
              </a:rPr>
              <a:t>1830-1870	EXPANSIÓN DE LAS COMUNICACIONES. ACERO. COMIDA BARATA.</a:t>
            </a:r>
          </a:p>
        </p:txBody>
      </p:sp>
    </p:spTree>
    <p:extLst>
      <p:ext uri="{BB962C8B-B14F-4D97-AF65-F5344CB8AC3E}">
        <p14:creationId xmlns:p14="http://schemas.microsoft.com/office/powerpoint/2010/main" val="105194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152400"/>
            <a:ext cx="7620000" cy="838200"/>
          </a:xfrm>
          <a:ln>
            <a:solidFill>
              <a:srgbClr val="FF6600"/>
            </a:solidFill>
          </a:ln>
        </p:spPr>
        <p:txBody>
          <a:bodyPr/>
          <a:lstStyle/>
          <a:p>
            <a:pPr eaLnBrk="1" hangingPunct="1">
              <a:lnSpc>
                <a:spcPct val="75000"/>
              </a:lnSpc>
            </a:pPr>
            <a:r>
              <a:rPr lang="es-MX" sz="2800" smtClean="0">
                <a:solidFill>
                  <a:srgbClr val="FF0066"/>
                </a:solidFill>
                <a:latin typeface="Arial Black" pitchFamily="34" charset="0"/>
              </a:rPr>
              <a:t>ATENCIÓN INTEGRAL DE LA SALUD DE LOS TRABAJADORES</a:t>
            </a:r>
          </a:p>
        </p:txBody>
      </p:sp>
      <p:sp>
        <p:nvSpPr>
          <p:cNvPr id="46083" name="Rectangle 3"/>
          <p:cNvSpPr>
            <a:spLocks noGrp="1" noChangeArrowheads="1"/>
          </p:cNvSpPr>
          <p:nvPr>
            <p:ph idx="1"/>
          </p:nvPr>
        </p:nvSpPr>
        <p:spPr>
          <a:xfrm>
            <a:off x="228600" y="1219200"/>
            <a:ext cx="8534400" cy="5257800"/>
          </a:xfrm>
          <a:ln>
            <a:solidFill>
              <a:srgbClr val="FF9900"/>
            </a:solidFill>
          </a:ln>
        </p:spPr>
        <p:txBody>
          <a:bodyPr/>
          <a:lstStyle/>
          <a:p>
            <a:pPr algn="ctr" eaLnBrk="1" hangingPunct="1">
              <a:lnSpc>
                <a:spcPct val="90000"/>
              </a:lnSpc>
              <a:buFontTx/>
              <a:buNone/>
            </a:pPr>
            <a:r>
              <a:rPr lang="es-MX" sz="2800" smtClean="0">
                <a:solidFill>
                  <a:srgbClr val="020AA2"/>
                </a:solidFill>
                <a:latin typeface="Arial Black" pitchFamily="34" charset="0"/>
              </a:rPr>
              <a:t>SALUD OCUPACIONAL</a:t>
            </a:r>
          </a:p>
          <a:p>
            <a:pPr algn="ctr" eaLnBrk="1" hangingPunct="1">
              <a:lnSpc>
                <a:spcPct val="90000"/>
              </a:lnSpc>
              <a:buFontTx/>
              <a:buNone/>
            </a:pPr>
            <a:r>
              <a:rPr lang="es-MX" sz="1200" smtClean="0">
                <a:solidFill>
                  <a:srgbClr val="010671"/>
                </a:solidFill>
                <a:latin typeface="Arial Black" pitchFamily="34" charset="0"/>
              </a:rPr>
              <a:t>CONCEPTO “COMITÉ DE EXPERTOS OPS.OIT.OMS”</a:t>
            </a:r>
          </a:p>
          <a:p>
            <a:pPr algn="just" eaLnBrk="1" hangingPunct="1">
              <a:lnSpc>
                <a:spcPct val="115000"/>
              </a:lnSpc>
            </a:pPr>
            <a:r>
              <a:rPr lang="es-MX" sz="3600" smtClean="0">
                <a:solidFill>
                  <a:srgbClr val="000066"/>
                </a:solidFill>
                <a:latin typeface="Arial Black" pitchFamily="34" charset="0"/>
              </a:rPr>
              <a:t>PREVENIR</a:t>
            </a:r>
            <a:r>
              <a:rPr lang="es-MX" sz="2800" smtClean="0">
                <a:solidFill>
                  <a:srgbClr val="000066"/>
                </a:solidFill>
                <a:latin typeface="Arial Black" pitchFamily="34" charset="0"/>
              </a:rPr>
              <a:t> </a:t>
            </a:r>
            <a:r>
              <a:rPr lang="es-MX" sz="2800" smtClean="0">
                <a:solidFill>
                  <a:srgbClr val="CC3300"/>
                </a:solidFill>
                <a:latin typeface="Arial Black" pitchFamily="34" charset="0"/>
              </a:rPr>
              <a:t>TODO DAÑO A LA SALUD CAUSADO POR LAS CONDICIONES DE TRABAJO. </a:t>
            </a:r>
          </a:p>
          <a:p>
            <a:pPr algn="just" eaLnBrk="1" hangingPunct="1">
              <a:lnSpc>
                <a:spcPct val="115000"/>
              </a:lnSpc>
            </a:pPr>
            <a:r>
              <a:rPr lang="es-MX" sz="4000" smtClean="0">
                <a:solidFill>
                  <a:srgbClr val="000066"/>
                </a:solidFill>
                <a:latin typeface="Arial Black" pitchFamily="34" charset="0"/>
              </a:rPr>
              <a:t>PROTEGERLOS</a:t>
            </a:r>
            <a:r>
              <a:rPr lang="es-MX" sz="2800" smtClean="0">
                <a:solidFill>
                  <a:srgbClr val="840218"/>
                </a:solidFill>
                <a:latin typeface="Arial Black" pitchFamily="34" charset="0"/>
              </a:rPr>
              <a:t> </a:t>
            </a:r>
            <a:r>
              <a:rPr lang="es-MX" sz="2800" smtClean="0">
                <a:solidFill>
                  <a:srgbClr val="CC3300"/>
                </a:solidFill>
                <a:latin typeface="Arial Black" pitchFamily="34" charset="0"/>
              </a:rPr>
              <a:t>EN SUS EMPLEOS DE RIESGOS POR LA PRESENCIA DE AGENTES PERJUDICIALES A LA SALUD</a:t>
            </a:r>
            <a:r>
              <a:rPr lang="es-MX" sz="2800" b="1" smtClean="0">
                <a:solidFill>
                  <a:srgbClr val="840218"/>
                </a:solidFill>
                <a:latin typeface="Arial Black" pitchFamily="34" charset="0"/>
              </a:rPr>
              <a:t>.</a:t>
            </a:r>
            <a:endParaRPr lang="es-MX" sz="2800" b="1" smtClean="0">
              <a:solidFill>
                <a:srgbClr val="000066"/>
              </a:solidFill>
              <a:latin typeface="Arial Black" pitchFamily="34" charset="0"/>
            </a:endParaRPr>
          </a:p>
          <a:p>
            <a:pPr algn="just" eaLnBrk="1" hangingPunct="1">
              <a:buFontTx/>
              <a:buNone/>
            </a:pPr>
            <a:endParaRPr lang="es-ES" sz="2800" b="1" smtClean="0">
              <a:solidFill>
                <a:srgbClr val="000066"/>
              </a:solidFill>
            </a:endParaRPr>
          </a:p>
        </p:txBody>
      </p:sp>
    </p:spTree>
    <p:extLst>
      <p:ext uri="{BB962C8B-B14F-4D97-AF65-F5344CB8AC3E}">
        <p14:creationId xmlns:p14="http://schemas.microsoft.com/office/powerpoint/2010/main" val="335192133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990600" y="76200"/>
            <a:ext cx="7543800" cy="457200"/>
          </a:xfrm>
        </p:spPr>
        <p:txBody>
          <a:bodyPr/>
          <a:lstStyle/>
          <a:p>
            <a:pPr eaLnBrk="1" hangingPunct="1"/>
            <a:r>
              <a:rPr lang="es-ES" sz="2400" smtClean="0">
                <a:solidFill>
                  <a:srgbClr val="CC3300"/>
                </a:solidFill>
                <a:latin typeface="Arial Black" pitchFamily="34" charset="0"/>
              </a:rPr>
              <a:t>ESTADOS DEL DESARROLLO INDUSTRIAL</a:t>
            </a:r>
          </a:p>
        </p:txBody>
      </p:sp>
      <p:sp>
        <p:nvSpPr>
          <p:cNvPr id="91139" name="Rectangle 3"/>
          <p:cNvSpPr>
            <a:spLocks noGrp="1" noChangeArrowheads="1"/>
          </p:cNvSpPr>
          <p:nvPr>
            <p:ph idx="1"/>
          </p:nvPr>
        </p:nvSpPr>
        <p:spPr>
          <a:xfrm>
            <a:off x="381000" y="762000"/>
            <a:ext cx="8458200" cy="4800600"/>
          </a:xfrm>
        </p:spPr>
        <p:txBody>
          <a:bodyPr/>
          <a:lstStyle/>
          <a:p>
            <a:pPr marL="609600" indent="-609600" algn="ctr" eaLnBrk="1" hangingPunct="1">
              <a:buFontTx/>
              <a:buNone/>
            </a:pPr>
            <a:r>
              <a:rPr lang="es-ES" sz="4000" smtClean="0">
                <a:solidFill>
                  <a:srgbClr val="0033CC"/>
                </a:solidFill>
                <a:latin typeface="Arial Black" pitchFamily="34" charset="0"/>
              </a:rPr>
              <a:t>SEGUNDA REVOLUCIÓN INDUSTRIAL</a:t>
            </a:r>
          </a:p>
          <a:p>
            <a:pPr marL="990600" lvl="1" indent="-533400" eaLnBrk="1" hangingPunct="1">
              <a:buFont typeface="Wingdings" pitchFamily="2" charset="2"/>
              <a:buAutoNum type="arabicPeriod"/>
            </a:pPr>
            <a:r>
              <a:rPr lang="es-ES" sz="4000" smtClean="0">
                <a:solidFill>
                  <a:srgbClr val="000066"/>
                </a:solidFill>
                <a:latin typeface="Arial Black" pitchFamily="34" charset="0"/>
              </a:rPr>
              <a:t>1880-1970: ELECTRICIDAD. TELEFONOS. PETROQUÍMICOS. PRODUCCIÓN EN LINEAS</a:t>
            </a:r>
          </a:p>
        </p:txBody>
      </p:sp>
    </p:spTree>
    <p:extLst>
      <p:ext uri="{BB962C8B-B14F-4D97-AF65-F5344CB8AC3E}">
        <p14:creationId xmlns:p14="http://schemas.microsoft.com/office/powerpoint/2010/main" val="7839928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990600" y="76200"/>
            <a:ext cx="7543800" cy="457200"/>
          </a:xfrm>
        </p:spPr>
        <p:txBody>
          <a:bodyPr/>
          <a:lstStyle/>
          <a:p>
            <a:pPr eaLnBrk="1" hangingPunct="1"/>
            <a:r>
              <a:rPr lang="es-ES" sz="2400" smtClean="0">
                <a:solidFill>
                  <a:srgbClr val="CC3300"/>
                </a:solidFill>
                <a:latin typeface="Arial Black" pitchFamily="34" charset="0"/>
              </a:rPr>
              <a:t>ESTADOS DEL DESARROLLO INDUSTRIAL</a:t>
            </a:r>
          </a:p>
        </p:txBody>
      </p:sp>
      <p:sp>
        <p:nvSpPr>
          <p:cNvPr id="92163" name="Rectangle 3"/>
          <p:cNvSpPr>
            <a:spLocks noGrp="1" noChangeArrowheads="1"/>
          </p:cNvSpPr>
          <p:nvPr>
            <p:ph idx="1"/>
          </p:nvPr>
        </p:nvSpPr>
        <p:spPr>
          <a:xfrm>
            <a:off x="323850" y="762000"/>
            <a:ext cx="8515350" cy="5259388"/>
          </a:xfrm>
        </p:spPr>
        <p:txBody>
          <a:bodyPr/>
          <a:lstStyle/>
          <a:p>
            <a:pPr marL="609600" indent="-609600" algn="ctr" eaLnBrk="1" hangingPunct="1">
              <a:buFontTx/>
              <a:buNone/>
            </a:pPr>
            <a:r>
              <a:rPr lang="es-ES" sz="4000" smtClean="0">
                <a:solidFill>
                  <a:srgbClr val="0033CC"/>
                </a:solidFill>
                <a:latin typeface="Arial Black" pitchFamily="34" charset="0"/>
              </a:rPr>
              <a:t>SEGUNDA REVOLUCIÓN INDUSTRIAL</a:t>
            </a:r>
          </a:p>
          <a:p>
            <a:pPr marL="990600" lvl="1" indent="-533400" eaLnBrk="1" hangingPunct="1">
              <a:buFont typeface="Wingdings" pitchFamily="2" charset="2"/>
              <a:buNone/>
            </a:pPr>
            <a:r>
              <a:rPr lang="es-ES" sz="4000" smtClean="0">
                <a:solidFill>
                  <a:srgbClr val="000066"/>
                </a:solidFill>
                <a:latin typeface="Arial Black" pitchFamily="34" charset="0"/>
              </a:rPr>
              <a:t>2. 1940-1970	</a:t>
            </a:r>
          </a:p>
          <a:p>
            <a:pPr marL="990600" lvl="1" indent="-533400" eaLnBrk="1" hangingPunct="1">
              <a:buFont typeface="Wingdings" pitchFamily="2" charset="2"/>
              <a:buNone/>
            </a:pPr>
            <a:r>
              <a:rPr lang="es-ES" sz="4000" smtClean="0">
                <a:solidFill>
                  <a:srgbClr val="000066"/>
                </a:solidFill>
                <a:latin typeface="Arial Black" pitchFamily="34" charset="0"/>
              </a:rPr>
              <a:t>	PLÁSTICOS. FIBRAS SINTÉTICAS. MEDIOS MASIVOS. CORPORACIONES. JET. MULTINACIONALES.</a:t>
            </a:r>
          </a:p>
        </p:txBody>
      </p:sp>
    </p:spTree>
    <p:extLst>
      <p:ext uri="{BB962C8B-B14F-4D97-AF65-F5344CB8AC3E}">
        <p14:creationId xmlns:p14="http://schemas.microsoft.com/office/powerpoint/2010/main" val="23100165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066800" y="76200"/>
            <a:ext cx="7543800" cy="457200"/>
          </a:xfrm>
        </p:spPr>
        <p:txBody>
          <a:bodyPr/>
          <a:lstStyle/>
          <a:p>
            <a:pPr eaLnBrk="1" hangingPunct="1"/>
            <a:r>
              <a:rPr lang="es-ES" sz="2400" smtClean="0">
                <a:solidFill>
                  <a:srgbClr val="CC3300"/>
                </a:solidFill>
                <a:latin typeface="Arial Black" pitchFamily="34" charset="0"/>
              </a:rPr>
              <a:t>ESTADOS DEL DESARROLLO INDUSTRIAL</a:t>
            </a:r>
          </a:p>
        </p:txBody>
      </p:sp>
      <p:sp>
        <p:nvSpPr>
          <p:cNvPr id="93187" name="Rectangle 3"/>
          <p:cNvSpPr>
            <a:spLocks noGrp="1" noChangeArrowheads="1"/>
          </p:cNvSpPr>
          <p:nvPr>
            <p:ph idx="1"/>
          </p:nvPr>
        </p:nvSpPr>
        <p:spPr>
          <a:xfrm>
            <a:off x="138113" y="762000"/>
            <a:ext cx="8610600" cy="5691188"/>
          </a:xfrm>
        </p:spPr>
        <p:txBody>
          <a:bodyPr/>
          <a:lstStyle/>
          <a:p>
            <a:pPr marL="609600" indent="-609600" algn="ctr" eaLnBrk="1" hangingPunct="1"/>
            <a:r>
              <a:rPr lang="es-ES" sz="4000" dirty="0" smtClean="0">
                <a:solidFill>
                  <a:srgbClr val="0033CC"/>
                </a:solidFill>
                <a:latin typeface="Arial Black" pitchFamily="34" charset="0"/>
              </a:rPr>
              <a:t>19</a:t>
            </a:r>
            <a:r>
              <a:rPr lang="es-ES_tradnl" sz="4000" dirty="0" smtClean="0">
                <a:solidFill>
                  <a:srgbClr val="0033CC"/>
                </a:solidFill>
                <a:latin typeface="Arial Black" pitchFamily="34" charset="0"/>
              </a:rPr>
              <a:t>9</a:t>
            </a:r>
            <a:r>
              <a:rPr lang="es-ES" sz="4000" dirty="0" smtClean="0">
                <a:solidFill>
                  <a:srgbClr val="0033CC"/>
                </a:solidFill>
                <a:latin typeface="Arial Black" pitchFamily="34" charset="0"/>
              </a:rPr>
              <a:t>0 	TERCERA REVOLUCIÓN INDUSTRIAL</a:t>
            </a:r>
          </a:p>
          <a:p>
            <a:pPr marL="990600" lvl="1" indent="-533400" eaLnBrk="1" hangingPunct="1">
              <a:buFont typeface="Wingdings" pitchFamily="2" charset="2"/>
              <a:buAutoNum type="arabicPeriod"/>
            </a:pPr>
            <a:r>
              <a:rPr lang="es-ES" sz="4000" dirty="0" smtClean="0">
                <a:solidFill>
                  <a:srgbClr val="000066"/>
                </a:solidFill>
                <a:latin typeface="Arial Black" pitchFamily="34" charset="0"/>
              </a:rPr>
              <a:t>CIENCIA INFORMATICA.</a:t>
            </a:r>
          </a:p>
          <a:p>
            <a:pPr marL="990600" lvl="1" indent="-533400" eaLnBrk="1" hangingPunct="1">
              <a:buFont typeface="Wingdings" pitchFamily="2" charset="2"/>
              <a:buAutoNum type="arabicPeriod"/>
            </a:pPr>
            <a:r>
              <a:rPr lang="es-ES" sz="4000" dirty="0" smtClean="0">
                <a:solidFill>
                  <a:srgbClr val="000066"/>
                </a:solidFill>
                <a:latin typeface="Arial Black" pitchFamily="34" charset="0"/>
              </a:rPr>
              <a:t>BIOTECNOLOGÍA.</a:t>
            </a:r>
          </a:p>
          <a:p>
            <a:pPr marL="990600" lvl="1" indent="-533400" eaLnBrk="1" hangingPunct="1">
              <a:buFont typeface="Wingdings" pitchFamily="2" charset="2"/>
              <a:buAutoNum type="arabicPeriod"/>
            </a:pPr>
            <a:r>
              <a:rPr lang="es-ES" sz="4000" smtClean="0">
                <a:solidFill>
                  <a:srgbClr val="000066"/>
                </a:solidFill>
                <a:latin typeface="Arial Black" pitchFamily="34" charset="0"/>
              </a:rPr>
              <a:t>NUEVOS MATERIALES.</a:t>
            </a:r>
          </a:p>
          <a:p>
            <a:pPr marL="990600" lvl="1" indent="-533400" eaLnBrk="1" hangingPunct="1">
              <a:buFont typeface="Wingdings" pitchFamily="2" charset="2"/>
              <a:buAutoNum type="arabicPeriod"/>
            </a:pPr>
            <a:r>
              <a:rPr lang="es-ES" sz="4000" dirty="0" smtClean="0">
                <a:solidFill>
                  <a:srgbClr val="000066"/>
                </a:solidFill>
                <a:latin typeface="Arial Black" pitchFamily="34" charset="0"/>
              </a:rPr>
              <a:t>EMPRESAS DE NEGOCIOS.</a:t>
            </a:r>
          </a:p>
          <a:p>
            <a:pPr marL="990600" lvl="1" indent="-533400" eaLnBrk="1" hangingPunct="1">
              <a:buFont typeface="Wingdings" pitchFamily="2" charset="2"/>
              <a:buAutoNum type="arabicPeriod"/>
            </a:pPr>
            <a:r>
              <a:rPr lang="es-ES" sz="4000" dirty="0" smtClean="0">
                <a:solidFill>
                  <a:srgbClr val="000066"/>
                </a:solidFill>
                <a:latin typeface="Arial Black" pitchFamily="34" charset="0"/>
              </a:rPr>
              <a:t>PRODUCCIÓN LIMPIA.</a:t>
            </a:r>
            <a:endParaRPr lang="es-ES" sz="4000" dirty="0" smtClean="0">
              <a:solidFill>
                <a:srgbClr val="0033CC"/>
              </a:solidFill>
              <a:latin typeface="Arial Black" pitchFamily="34" charset="0"/>
            </a:endParaRPr>
          </a:p>
        </p:txBody>
      </p:sp>
    </p:spTree>
    <p:extLst>
      <p:ext uri="{BB962C8B-B14F-4D97-AF65-F5344CB8AC3E}">
        <p14:creationId xmlns:p14="http://schemas.microsoft.com/office/powerpoint/2010/main" val="10898044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idx="1"/>
          </p:nvPr>
        </p:nvSpPr>
        <p:spPr>
          <a:xfrm>
            <a:off x="228600" y="381000"/>
            <a:ext cx="8801100" cy="5867400"/>
          </a:xfrm>
        </p:spPr>
        <p:txBody>
          <a:bodyPr/>
          <a:lstStyle/>
          <a:p>
            <a:pPr marL="533400" indent="-533400" algn="ctr" eaLnBrk="1" hangingPunct="1">
              <a:buFontTx/>
              <a:buNone/>
            </a:pPr>
            <a:r>
              <a:rPr lang="es-PA" b="1" smtClean="0">
                <a:solidFill>
                  <a:srgbClr val="FF3300"/>
                </a:solidFill>
                <a:latin typeface="Arial Black" pitchFamily="34" charset="0"/>
                <a:cs typeface="Times New Roman" pitchFamily="18" charset="0"/>
              </a:rPr>
              <a:t>NACIMIENTO DE LA MEDICINA OCUPACIONAL. </a:t>
            </a:r>
            <a:r>
              <a:rPr lang="es-PA" sz="2400" b="1" smtClean="0">
                <a:solidFill>
                  <a:srgbClr val="000066"/>
                </a:solidFill>
                <a:latin typeface="Arial Black" pitchFamily="34" charset="0"/>
                <a:cs typeface="Times New Roman" pitchFamily="18" charset="0"/>
              </a:rPr>
              <a:t>CONT.</a:t>
            </a:r>
          </a:p>
          <a:p>
            <a:pPr marL="533400" indent="-533400" algn="just" eaLnBrk="1" hangingPunct="1"/>
            <a:r>
              <a:rPr lang="es-ES" sz="3600" b="1" smtClean="0">
                <a:solidFill>
                  <a:srgbClr val="993366"/>
                </a:solidFill>
                <a:latin typeface="Arial Black" pitchFamily="34" charset="0"/>
                <a:cs typeface="Times New Roman" pitchFamily="18" charset="0"/>
              </a:rPr>
              <a:t>A FINALES DEL SIGLO XVIII, DURANTE LA REVOLUCIÓN INDUSTRIAL, SE EFECTÚAN EN INGLATERRA LOS PRIMEROS INTENTOS PARA PROTEGER LA SALUD DE LOS TRABAJADORES.</a:t>
            </a:r>
            <a:r>
              <a:rPr lang="es-ES" b="1" smtClean="0">
                <a:solidFill>
                  <a:srgbClr val="993366"/>
                </a:solidFill>
                <a:latin typeface="Arial Black" pitchFamily="34" charset="0"/>
                <a:cs typeface="Times New Roman" pitchFamily="18" charset="0"/>
              </a:rPr>
              <a:t> </a:t>
            </a:r>
            <a:endParaRPr lang="es-ES" smtClean="0">
              <a:latin typeface="Arial Black" pitchFamily="34" charset="0"/>
              <a:cs typeface="Times New Roman" pitchFamily="18" charset="0"/>
            </a:endParaRPr>
          </a:p>
        </p:txBody>
      </p:sp>
    </p:spTree>
    <p:extLst>
      <p:ext uri="{BB962C8B-B14F-4D97-AF65-F5344CB8AC3E}">
        <p14:creationId xmlns:p14="http://schemas.microsoft.com/office/powerpoint/2010/main" val="342310973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idx="1"/>
          </p:nvPr>
        </p:nvSpPr>
        <p:spPr>
          <a:xfrm>
            <a:off x="228600" y="381000"/>
            <a:ext cx="8801100" cy="5867400"/>
          </a:xfrm>
        </p:spPr>
        <p:txBody>
          <a:bodyPr/>
          <a:lstStyle/>
          <a:p>
            <a:pPr marL="533400" indent="-533400" algn="ctr" eaLnBrk="1" hangingPunct="1">
              <a:buFontTx/>
              <a:buNone/>
            </a:pPr>
            <a:r>
              <a:rPr lang="es-PA" b="1" smtClean="0">
                <a:solidFill>
                  <a:srgbClr val="FF3300"/>
                </a:solidFill>
                <a:latin typeface="Arial Black" pitchFamily="34" charset="0"/>
                <a:cs typeface="Times New Roman" pitchFamily="18" charset="0"/>
              </a:rPr>
              <a:t>NACIMIENTO DE LA MEDICINA OCUPACIONAL. </a:t>
            </a:r>
            <a:r>
              <a:rPr lang="es-PA" sz="2400" b="1" smtClean="0">
                <a:solidFill>
                  <a:srgbClr val="000066"/>
                </a:solidFill>
                <a:latin typeface="Arial Black" pitchFamily="34" charset="0"/>
                <a:cs typeface="Times New Roman" pitchFamily="18" charset="0"/>
              </a:rPr>
              <a:t>CONT.</a:t>
            </a:r>
          </a:p>
          <a:p>
            <a:pPr marL="533400" indent="-533400" algn="just" eaLnBrk="1" hangingPunct="1"/>
            <a:r>
              <a:rPr lang="es-ES" sz="4000" b="1" smtClean="0">
                <a:solidFill>
                  <a:srgbClr val="CC0000"/>
                </a:solidFill>
                <a:latin typeface="Arial Black" pitchFamily="34" charset="0"/>
                <a:cs typeface="Times New Roman" pitchFamily="18" charset="0"/>
              </a:rPr>
              <a:t>EN 1802</a:t>
            </a:r>
            <a:r>
              <a:rPr lang="es-ES" sz="4000" b="1" smtClean="0">
                <a:solidFill>
                  <a:srgbClr val="000080"/>
                </a:solidFill>
                <a:latin typeface="Arial Black" pitchFamily="34" charset="0"/>
                <a:cs typeface="Times New Roman" pitchFamily="18" charset="0"/>
              </a:rPr>
              <a:t> SE APRUEBA LA PRIMERA LEY RELATIVA A LA SALUD Y MORAL DE LOS APRENDICES. </a:t>
            </a:r>
            <a:endParaRPr lang="es-ES" sz="4000" smtClean="0">
              <a:latin typeface="Arial Black" pitchFamily="34" charset="0"/>
              <a:cs typeface="Times New Roman" pitchFamily="18" charset="0"/>
            </a:endParaRPr>
          </a:p>
        </p:txBody>
      </p:sp>
    </p:spTree>
    <p:extLst>
      <p:ext uri="{BB962C8B-B14F-4D97-AF65-F5344CB8AC3E}">
        <p14:creationId xmlns:p14="http://schemas.microsoft.com/office/powerpoint/2010/main" val="312183618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609600" y="152400"/>
            <a:ext cx="7772400" cy="5334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sz="2800" dirty="0" smtClean="0">
                <a:solidFill>
                  <a:srgbClr val="CC0000"/>
                </a:solidFill>
                <a:latin typeface="Arial Black" pitchFamily="34" charset="0"/>
              </a:rPr>
              <a:t>MEDIDINA OCUPACIONAL</a:t>
            </a:r>
            <a:endParaRPr lang="es-ES" sz="2800" dirty="0" smtClean="0">
              <a:solidFill>
                <a:srgbClr val="CC0000"/>
              </a:solidFill>
              <a:latin typeface="Arial Black" pitchFamily="34" charset="0"/>
            </a:endParaRPr>
          </a:p>
        </p:txBody>
      </p:sp>
      <p:sp>
        <p:nvSpPr>
          <p:cNvPr id="96259" name="Rectangle 3"/>
          <p:cNvSpPr>
            <a:spLocks noGrp="1" noChangeArrowheads="1"/>
          </p:cNvSpPr>
          <p:nvPr>
            <p:ph idx="1"/>
          </p:nvPr>
        </p:nvSpPr>
        <p:spPr>
          <a:xfrm>
            <a:off x="228600" y="838200"/>
            <a:ext cx="8648700" cy="5486400"/>
          </a:xfrm>
        </p:spPr>
        <p:txBody>
          <a:bodyPr/>
          <a:lstStyle/>
          <a:p>
            <a:pPr algn="just" eaLnBrk="1" hangingPunct="1">
              <a:lnSpc>
                <a:spcPct val="90000"/>
              </a:lnSpc>
            </a:pPr>
            <a:r>
              <a:rPr lang="es-ES" sz="2800" b="1" smtClean="0">
                <a:solidFill>
                  <a:srgbClr val="800000"/>
                </a:solidFill>
                <a:latin typeface="Arial Black" pitchFamily="34" charset="0"/>
                <a:cs typeface="Times New Roman" pitchFamily="18" charset="0"/>
              </a:rPr>
              <a:t>ROBERT OWEN</a:t>
            </a:r>
            <a:r>
              <a:rPr lang="es-ES" sz="2800" b="1" smtClean="0">
                <a:solidFill>
                  <a:srgbClr val="000000"/>
                </a:solidFill>
                <a:latin typeface="Arial Black" pitchFamily="34" charset="0"/>
                <a:cs typeface="Times New Roman" pitchFamily="18" charset="0"/>
              </a:rPr>
              <a:t> (1771-1858),</a:t>
            </a:r>
            <a:r>
              <a:rPr lang="es-PA" sz="2800" b="1" smtClean="0">
                <a:solidFill>
                  <a:srgbClr val="000066"/>
                </a:solidFill>
                <a:latin typeface="Arial Black" pitchFamily="34" charset="0"/>
                <a:cs typeface="Times New Roman" pitchFamily="18" charset="0"/>
              </a:rPr>
              <a:t>“ PADRE DE LA LEGISLACIÓN INDUSTRIAL</a:t>
            </a:r>
            <a:r>
              <a:rPr lang="es-ES" sz="2800" b="1" smtClean="0">
                <a:solidFill>
                  <a:srgbClr val="000066"/>
                </a:solidFill>
                <a:latin typeface="Arial Black" pitchFamily="34" charset="0"/>
              </a:rPr>
              <a:t> </a:t>
            </a:r>
            <a:endParaRPr lang="es-ES_tradnl" sz="2800" b="1" smtClean="0">
              <a:solidFill>
                <a:srgbClr val="000066"/>
              </a:solidFill>
              <a:latin typeface="Arial Black" pitchFamily="34" charset="0"/>
            </a:endParaRPr>
          </a:p>
          <a:p>
            <a:pPr algn="just" eaLnBrk="1" hangingPunct="1">
              <a:lnSpc>
                <a:spcPct val="90000"/>
              </a:lnSpc>
            </a:pPr>
            <a:r>
              <a:rPr lang="es-ES" sz="2800" b="1" smtClean="0">
                <a:solidFill>
                  <a:srgbClr val="000066"/>
                </a:solidFill>
                <a:latin typeface="Arial Black" pitchFamily="34" charset="0"/>
                <a:cs typeface="Times New Roman" pitchFamily="18" charset="0"/>
              </a:rPr>
              <a:t>RICO EMPRESARIO, DUEÑO DE FÁBRICAS, CREÍA EN LA BONDAD NATURAL DEL HOMBRE Y QUE EN ÉL INFLUÍA EL MEDIO AMBIENTE.</a:t>
            </a:r>
            <a:r>
              <a:rPr lang="es-ES" sz="2400" b="1" smtClean="0">
                <a:solidFill>
                  <a:srgbClr val="000066"/>
                </a:solidFill>
                <a:latin typeface="Arial Black" pitchFamily="34" charset="0"/>
                <a:cs typeface="Times New Roman" pitchFamily="18" charset="0"/>
              </a:rPr>
              <a:t> MEJOR</a:t>
            </a:r>
            <a:r>
              <a:rPr lang="es-ES_tradnl" sz="2400" b="1" smtClean="0">
                <a:solidFill>
                  <a:srgbClr val="000066"/>
                </a:solidFill>
                <a:latin typeface="Arial Black" pitchFamily="34" charset="0"/>
                <a:cs typeface="Times New Roman" pitchFamily="18" charset="0"/>
              </a:rPr>
              <a:t>O</a:t>
            </a:r>
            <a:r>
              <a:rPr lang="es-ES" sz="2400" b="1" smtClean="0">
                <a:solidFill>
                  <a:srgbClr val="000066"/>
                </a:solidFill>
                <a:latin typeface="Arial Black" pitchFamily="34" charset="0"/>
                <a:cs typeface="Times New Roman" pitchFamily="18" charset="0"/>
              </a:rPr>
              <a:t> LAS CONDICIONES DE VIDA Y DE TRABAJO DE SUS OBREROS, CREÓ ESCUELAS Y SISTEMAS DE SALUBRIDAD, DISMINUYÓ EL CONSUMO DE ALCOHOL, MODERÓ EL TRABAJO INFANTIL Y MANTUVO SALARIOS ALTOS. COMO SOCIALISTA UTÓPICO SE OPUSO RADICALMENTE AL INDIVIDUALISMO, AL QUE CONSIDERÓ FUENTE DEL MAL SOCIAL.</a:t>
            </a:r>
            <a:r>
              <a:rPr lang="es-ES" sz="2800" b="1" smtClean="0">
                <a:solidFill>
                  <a:srgbClr val="000000"/>
                </a:solidFill>
                <a:latin typeface="Arial Black" pitchFamily="34" charset="0"/>
                <a:cs typeface="Times New Roman" pitchFamily="18" charset="0"/>
              </a:rPr>
              <a:t> </a:t>
            </a:r>
          </a:p>
        </p:txBody>
      </p:sp>
    </p:spTree>
    <p:extLst>
      <p:ext uri="{BB962C8B-B14F-4D97-AF65-F5344CB8AC3E}">
        <p14:creationId xmlns:p14="http://schemas.microsoft.com/office/powerpoint/2010/main" val="8342510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idx="1"/>
          </p:nvPr>
        </p:nvSpPr>
        <p:spPr>
          <a:xfrm>
            <a:off x="228600" y="381000"/>
            <a:ext cx="8801100" cy="5867400"/>
          </a:xfrm>
        </p:spPr>
        <p:txBody>
          <a:bodyPr/>
          <a:lstStyle/>
          <a:p>
            <a:pPr marL="533400" indent="-533400" algn="ctr" eaLnBrk="1" hangingPunct="1">
              <a:lnSpc>
                <a:spcPct val="90000"/>
              </a:lnSpc>
              <a:buFontTx/>
              <a:buNone/>
            </a:pPr>
            <a:r>
              <a:rPr lang="es-PA" b="1" smtClean="0">
                <a:solidFill>
                  <a:srgbClr val="FF3300"/>
                </a:solidFill>
                <a:latin typeface="Arial Black" pitchFamily="34" charset="0"/>
                <a:cs typeface="Times New Roman" pitchFamily="18" charset="0"/>
              </a:rPr>
              <a:t>NACIMIENTO DE LA MEDICINA OCUPACIONAL.</a:t>
            </a:r>
            <a:r>
              <a:rPr lang="es-PA" sz="2400" b="1" smtClean="0">
                <a:solidFill>
                  <a:srgbClr val="000066"/>
                </a:solidFill>
                <a:latin typeface="Arial Black" pitchFamily="34" charset="0"/>
                <a:cs typeface="Times New Roman" pitchFamily="18" charset="0"/>
              </a:rPr>
              <a:t>CONT.</a:t>
            </a:r>
          </a:p>
          <a:p>
            <a:pPr marL="533400" indent="-533400" algn="just" eaLnBrk="1" hangingPunct="1">
              <a:lnSpc>
                <a:spcPct val="90000"/>
              </a:lnSpc>
            </a:pPr>
            <a:r>
              <a:rPr lang="es-ES" b="1" smtClean="0">
                <a:solidFill>
                  <a:srgbClr val="993366"/>
                </a:solidFill>
                <a:latin typeface="Arial Black" pitchFamily="34" charset="0"/>
                <a:cs typeface="Times New Roman" pitchFamily="18" charset="0"/>
              </a:rPr>
              <a:t> </a:t>
            </a:r>
            <a:r>
              <a:rPr lang="es-ES" b="1" smtClean="0">
                <a:solidFill>
                  <a:srgbClr val="0000CC"/>
                </a:solidFill>
                <a:latin typeface="Arial Black" pitchFamily="34" charset="0"/>
                <a:cs typeface="Times New Roman" pitchFamily="18" charset="0"/>
              </a:rPr>
              <a:t>OTTO VON BISMARCK-SCHÖNHAUSEN</a:t>
            </a:r>
            <a:r>
              <a:rPr lang="es-ES" b="1" smtClean="0">
                <a:solidFill>
                  <a:srgbClr val="0000CC"/>
                </a:solidFill>
                <a:cs typeface="Arial" charset="0"/>
              </a:rPr>
              <a:t>,</a:t>
            </a:r>
            <a:r>
              <a:rPr lang="es-ES" b="1" smtClean="0">
                <a:solidFill>
                  <a:srgbClr val="0000CC"/>
                </a:solidFill>
                <a:latin typeface="Arial Black" pitchFamily="34" charset="0"/>
                <a:cs typeface="Times New Roman" pitchFamily="18" charset="0"/>
              </a:rPr>
              <a:t>  (1815- 1898),</a:t>
            </a:r>
            <a:r>
              <a:rPr lang="es-ES" b="1" smtClean="0">
                <a:solidFill>
                  <a:srgbClr val="000000"/>
                </a:solidFill>
                <a:latin typeface="Arial Black" pitchFamily="34" charset="0"/>
                <a:cs typeface="Times New Roman" pitchFamily="18" charset="0"/>
              </a:rPr>
              <a:t> </a:t>
            </a:r>
            <a:r>
              <a:rPr lang="es-ES" b="1" smtClean="0">
                <a:solidFill>
                  <a:srgbClr val="993366"/>
                </a:solidFill>
                <a:latin typeface="Arial Black" pitchFamily="34" charset="0"/>
                <a:cs typeface="Times New Roman" pitchFamily="18" charset="0"/>
              </a:rPr>
              <a:t>UN </a:t>
            </a:r>
            <a:r>
              <a:rPr lang="es-ES" b="1" smtClean="0">
                <a:solidFill>
                  <a:srgbClr val="000000"/>
                </a:solidFill>
                <a:latin typeface="Arial Black" pitchFamily="34" charset="0"/>
                <a:cs typeface="Times New Roman" pitchFamily="18" charset="0"/>
              </a:rPr>
              <a:t>POLÍTICO </a:t>
            </a:r>
            <a:r>
              <a:rPr lang="es-ES" b="1" smtClean="0">
                <a:solidFill>
                  <a:srgbClr val="993366"/>
                </a:solidFill>
                <a:latin typeface="Arial Black" pitchFamily="34" charset="0"/>
                <a:cs typeface="Times New Roman" pitchFamily="18" charset="0"/>
              </a:rPr>
              <a:t>MILITAR </a:t>
            </a:r>
            <a:r>
              <a:rPr lang="es-ES" b="1" smtClean="0">
                <a:solidFill>
                  <a:srgbClr val="000000"/>
                </a:solidFill>
                <a:latin typeface="Arial Black" pitchFamily="34" charset="0"/>
                <a:cs typeface="Times New Roman" pitchFamily="18" charset="0"/>
              </a:rPr>
              <a:t>PRUSIANO, </a:t>
            </a:r>
            <a:r>
              <a:rPr lang="es-ES" b="1" smtClean="0">
                <a:solidFill>
                  <a:srgbClr val="000066"/>
                </a:solidFill>
                <a:latin typeface="Arial Black" pitchFamily="34" charset="0"/>
                <a:cs typeface="Times New Roman" pitchFamily="18" charset="0"/>
              </a:rPr>
              <a:t>“EL CANCILLER DE HIERRO”,  SE LE DEBE LA LEY DE SEGURO DE ACCIDENTES (1881), LA LEY DE ENFERMEDAD (1883), LA LEY DE SEGURO DE INVALIDEZ Y VEJEZ (1889); SENTANDO ASÍ LAS BASES DEL SEGURO SOCIAL</a:t>
            </a:r>
            <a:r>
              <a:rPr lang="es-MX" b="1" smtClean="0">
                <a:solidFill>
                  <a:srgbClr val="000066"/>
                </a:solidFill>
                <a:latin typeface="Arial Black" pitchFamily="34" charset="0"/>
                <a:cs typeface="Times New Roman" pitchFamily="18" charset="0"/>
              </a:rPr>
              <a:t>.</a:t>
            </a:r>
            <a:r>
              <a:rPr lang="es-ES" b="1" smtClean="0">
                <a:solidFill>
                  <a:srgbClr val="993366"/>
                </a:solidFill>
                <a:latin typeface="Arial Black" pitchFamily="34" charset="0"/>
                <a:cs typeface="Times New Roman" pitchFamily="18" charset="0"/>
              </a:rPr>
              <a:t> </a:t>
            </a:r>
          </a:p>
        </p:txBody>
      </p:sp>
    </p:spTree>
    <p:extLst>
      <p:ext uri="{BB962C8B-B14F-4D97-AF65-F5344CB8AC3E}">
        <p14:creationId xmlns:p14="http://schemas.microsoft.com/office/powerpoint/2010/main" val="392937214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23850" y="457200"/>
            <a:ext cx="8634413"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a:t>
            </a:r>
            <a:r>
              <a:rPr lang="es-PA" b="1" dirty="0" smtClean="0">
                <a:solidFill>
                  <a:srgbClr val="CC0000"/>
                </a:solidFill>
                <a:latin typeface="Arial Black" pitchFamily="34" charset="0"/>
              </a:rPr>
              <a:t> OCUPACIONAL</a:t>
            </a:r>
            <a:endParaRPr lang="es-ES" b="1" dirty="0" smtClean="0">
              <a:solidFill>
                <a:srgbClr val="CC0000"/>
              </a:solidFill>
              <a:latin typeface="Arial Black" pitchFamily="34" charset="0"/>
            </a:endParaRPr>
          </a:p>
        </p:txBody>
      </p:sp>
      <p:sp>
        <p:nvSpPr>
          <p:cNvPr id="7172" name="Rectangle 3"/>
          <p:cNvSpPr>
            <a:spLocks noGrp="1" noChangeArrowheads="1"/>
          </p:cNvSpPr>
          <p:nvPr>
            <p:ph idx="1"/>
          </p:nvPr>
        </p:nvSpPr>
        <p:spPr>
          <a:xfrm>
            <a:off x="228600" y="1295400"/>
            <a:ext cx="8686800" cy="4572000"/>
          </a:xfrm>
        </p:spPr>
        <p:txBody>
          <a:bodyPr/>
          <a:lstStyle/>
          <a:p>
            <a:pPr algn="just" eaLnBrk="1" hangingPunct="1"/>
            <a:r>
              <a:rPr lang="es-PA" sz="3600" b="1" smtClean="0">
                <a:solidFill>
                  <a:srgbClr val="660066"/>
                </a:solidFill>
                <a:latin typeface="Arial Black" pitchFamily="34" charset="0"/>
              </a:rPr>
              <a:t>1822.</a:t>
            </a:r>
            <a:r>
              <a:rPr lang="es-PA" sz="3600" smtClean="0">
                <a:latin typeface="Arial Black" pitchFamily="34" charset="0"/>
              </a:rPr>
              <a:t> </a:t>
            </a:r>
            <a:r>
              <a:rPr lang="es-PA" sz="3600" b="1" smtClean="0">
                <a:solidFill>
                  <a:srgbClr val="000066"/>
                </a:solidFill>
                <a:latin typeface="Arial Black" pitchFamily="34" charset="0"/>
              </a:rPr>
              <a:t>APARECE EN FRANCIA LA PRIMERA REVISTA QUE SE OCUPA DE LA MEDICINA INDUSTRIAL JUNTO A LA TOXICOLOGÍA Y LA MEDICINA SOCIAL.</a:t>
            </a:r>
          </a:p>
          <a:p>
            <a:pPr algn="just" eaLnBrk="1" hangingPunct="1"/>
            <a:endParaRPr lang="es-PA" b="1" smtClean="0">
              <a:solidFill>
                <a:srgbClr val="000066"/>
              </a:solidFill>
            </a:endParaRPr>
          </a:p>
        </p:txBody>
      </p:sp>
      <p:graphicFrame>
        <p:nvGraphicFramePr>
          <p:cNvPr id="7170" name="Object 2"/>
          <p:cNvGraphicFramePr>
            <a:graphicFrameLocks noChangeAspect="1"/>
          </p:cNvGraphicFramePr>
          <p:nvPr/>
        </p:nvGraphicFramePr>
        <p:xfrm>
          <a:off x="6172200" y="4062413"/>
          <a:ext cx="1981200" cy="1728787"/>
        </p:xfrm>
        <a:graphic>
          <a:graphicData uri="http://schemas.openxmlformats.org/presentationml/2006/ole">
            <mc:AlternateContent xmlns:mc="http://schemas.openxmlformats.org/markup-compatibility/2006">
              <mc:Choice xmlns:v="urn:schemas-microsoft-com:vml" Requires="v">
                <p:oleObj spid="_x0000_s1032" name="Clip" r:id="rId3" imgW="3974400" imgH="3468960" progId="">
                  <p:embed/>
                </p:oleObj>
              </mc:Choice>
              <mc:Fallback>
                <p:oleObj name="Clip" r:id="rId3" imgW="3974400" imgH="34689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4062413"/>
                        <a:ext cx="1981200"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9504506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50825" y="304800"/>
            <a:ext cx="8634413" cy="609600"/>
          </a:xfrm>
        </p:spPr>
        <p:txBody>
          <a:bodyPr rtlCol="0">
            <a:normAutofit fontScale="90000"/>
          </a:bodyPr>
          <a:lstStyle/>
          <a:p>
            <a:pPr eaLnBrk="1" fontAlgn="auto" hangingPunct="1">
              <a:spcAft>
                <a:spcPts val="0"/>
              </a:spcAft>
              <a:defRPr/>
            </a:pP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98307" name="Rectangle 3"/>
          <p:cNvSpPr>
            <a:spLocks noGrp="1" noChangeArrowheads="1"/>
          </p:cNvSpPr>
          <p:nvPr>
            <p:ph idx="1"/>
          </p:nvPr>
        </p:nvSpPr>
        <p:spPr>
          <a:xfrm>
            <a:off x="304800" y="1066800"/>
            <a:ext cx="8382000" cy="5486400"/>
          </a:xfrm>
        </p:spPr>
        <p:txBody>
          <a:bodyPr/>
          <a:lstStyle/>
          <a:p>
            <a:pPr algn="just" eaLnBrk="1" hangingPunct="1"/>
            <a:r>
              <a:rPr lang="es-PA" b="1" smtClean="0">
                <a:solidFill>
                  <a:srgbClr val="000066"/>
                </a:solidFill>
                <a:latin typeface="Arial Black" pitchFamily="34" charset="0"/>
              </a:rPr>
              <a:t>1831</a:t>
            </a:r>
            <a:r>
              <a:rPr lang="es-PA" smtClean="0">
                <a:latin typeface="Arial Black" pitchFamily="34" charset="0"/>
              </a:rPr>
              <a:t>. </a:t>
            </a:r>
            <a:r>
              <a:rPr lang="en-US" sz="3600" smtClean="0">
                <a:solidFill>
                  <a:srgbClr val="000066"/>
                </a:solidFill>
                <a:latin typeface="Arial Black" pitchFamily="34" charset="0"/>
              </a:rPr>
              <a:t>CHARLES</a:t>
            </a:r>
            <a:r>
              <a:rPr lang="es-ES" sz="3600" smtClean="0">
                <a:solidFill>
                  <a:srgbClr val="000066"/>
                </a:solidFill>
                <a:latin typeface="Arial Black" pitchFamily="34" charset="0"/>
              </a:rPr>
              <a:t> </a:t>
            </a:r>
            <a:r>
              <a:rPr lang="es-PA" sz="3600" smtClean="0">
                <a:solidFill>
                  <a:srgbClr val="000066"/>
                </a:solidFill>
                <a:latin typeface="Arial Black" pitchFamily="34" charset="0"/>
              </a:rPr>
              <a:t>TURNER THACKRAH (1795-1833).</a:t>
            </a:r>
            <a:r>
              <a:rPr lang="es-PA" smtClean="0">
                <a:latin typeface="Arial Black" pitchFamily="34" charset="0"/>
              </a:rPr>
              <a:t> </a:t>
            </a:r>
          </a:p>
          <a:p>
            <a:pPr algn="just" eaLnBrk="1" hangingPunct="1"/>
            <a:endParaRPr lang="es-ES" b="1" smtClean="0">
              <a:solidFill>
                <a:srgbClr val="000066"/>
              </a:solidFill>
              <a:latin typeface="Arial Black" pitchFamily="34" charset="0"/>
            </a:endParaRPr>
          </a:p>
        </p:txBody>
      </p:sp>
      <p:pic>
        <p:nvPicPr>
          <p:cNvPr id="98308" name="Picture 4" descr="Thackrah"/>
          <p:cNvPicPr>
            <a:picLocks noChangeAspect="1" noChangeArrowheads="1"/>
          </p:cNvPicPr>
          <p:nvPr/>
        </p:nvPicPr>
        <p:blipFill>
          <a:blip r:embed="rId2" cstate="print">
            <a:lum contrast="-10000"/>
          </a:blip>
          <a:srcRect/>
          <a:stretch>
            <a:fillRect/>
          </a:stretch>
        </p:blipFill>
        <p:spPr bwMode="auto">
          <a:xfrm>
            <a:off x="900113" y="2209800"/>
            <a:ext cx="3302000" cy="4267200"/>
          </a:xfrm>
          <a:prstGeom prst="rect">
            <a:avLst/>
          </a:prstGeom>
          <a:noFill/>
          <a:ln w="9525">
            <a:noFill/>
            <a:miter lim="800000"/>
            <a:headEnd/>
            <a:tailEnd/>
          </a:ln>
        </p:spPr>
      </p:pic>
      <p:sp>
        <p:nvSpPr>
          <p:cNvPr id="98309" name="Text Box 5"/>
          <p:cNvSpPr txBox="1">
            <a:spLocks noChangeArrowheads="1"/>
          </p:cNvSpPr>
          <p:nvPr/>
        </p:nvSpPr>
        <p:spPr bwMode="auto">
          <a:xfrm>
            <a:off x="4859338" y="2565400"/>
            <a:ext cx="3673475" cy="3990975"/>
          </a:xfrm>
          <a:prstGeom prst="rect">
            <a:avLst/>
          </a:prstGeom>
          <a:noFill/>
          <a:ln w="9525">
            <a:noFill/>
            <a:miter lim="800000"/>
            <a:headEnd/>
            <a:tailEnd/>
          </a:ln>
        </p:spPr>
        <p:txBody>
          <a:bodyPr>
            <a:spAutoFit/>
          </a:bodyPr>
          <a:lstStyle/>
          <a:p>
            <a:pPr>
              <a:spcBef>
                <a:spcPct val="50000"/>
              </a:spcBef>
            </a:pPr>
            <a:r>
              <a:rPr lang="en-US" sz="3200" b="1">
                <a:solidFill>
                  <a:srgbClr val="660066"/>
                </a:solidFill>
                <a:latin typeface="Arial Black" pitchFamily="34" charset="0"/>
              </a:rPr>
              <a:t>OBRA: "THE EFFECTS OF ARTS, TRADES AND PROFESSIONS ON HEALTH AND LONGEVITY"</a:t>
            </a:r>
            <a:r>
              <a:rPr lang="en-US" sz="3200">
                <a:latin typeface="Arial Black" pitchFamily="34" charset="0"/>
              </a:rPr>
              <a:t> </a:t>
            </a:r>
            <a:endParaRPr lang="es-ES" sz="3200">
              <a:latin typeface="Arial Black" pitchFamily="34" charset="0"/>
            </a:endParaRPr>
          </a:p>
        </p:txBody>
      </p:sp>
    </p:spTree>
    <p:extLst>
      <p:ext uri="{BB962C8B-B14F-4D97-AF65-F5344CB8AC3E}">
        <p14:creationId xmlns:p14="http://schemas.microsoft.com/office/powerpoint/2010/main" val="255242760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79388" y="304800"/>
            <a:ext cx="8705850"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99331" name="Rectangle 3"/>
          <p:cNvSpPr>
            <a:spLocks noGrp="1" noChangeArrowheads="1"/>
          </p:cNvSpPr>
          <p:nvPr>
            <p:ph idx="1"/>
          </p:nvPr>
        </p:nvSpPr>
        <p:spPr>
          <a:xfrm>
            <a:off x="304800" y="1066800"/>
            <a:ext cx="8382000" cy="5486400"/>
          </a:xfrm>
        </p:spPr>
        <p:txBody>
          <a:bodyPr/>
          <a:lstStyle/>
          <a:p>
            <a:pPr algn="just" eaLnBrk="1" hangingPunct="1"/>
            <a:r>
              <a:rPr lang="es-PA" b="1" smtClean="0">
                <a:solidFill>
                  <a:srgbClr val="000066"/>
                </a:solidFill>
                <a:latin typeface="Arial Black" pitchFamily="34" charset="0"/>
              </a:rPr>
              <a:t>1831</a:t>
            </a:r>
            <a:r>
              <a:rPr lang="es-PA" smtClean="0">
                <a:latin typeface="Arial Black" pitchFamily="34" charset="0"/>
              </a:rPr>
              <a:t>. </a:t>
            </a:r>
            <a:r>
              <a:rPr lang="en-US" sz="3600" smtClean="0">
                <a:solidFill>
                  <a:srgbClr val="000066"/>
                </a:solidFill>
                <a:latin typeface="Arial Black" pitchFamily="34" charset="0"/>
              </a:rPr>
              <a:t>CHARLES</a:t>
            </a:r>
            <a:r>
              <a:rPr lang="es-ES" sz="3600" smtClean="0">
                <a:solidFill>
                  <a:srgbClr val="000066"/>
                </a:solidFill>
                <a:latin typeface="Arial Black" pitchFamily="34" charset="0"/>
              </a:rPr>
              <a:t> </a:t>
            </a:r>
            <a:r>
              <a:rPr lang="es-PA" sz="3600" smtClean="0">
                <a:solidFill>
                  <a:srgbClr val="000066"/>
                </a:solidFill>
                <a:latin typeface="Arial Black" pitchFamily="34" charset="0"/>
              </a:rPr>
              <a:t>TURNER THACKRAH (1795-1833).</a:t>
            </a:r>
            <a:r>
              <a:rPr lang="es-PA" smtClean="0">
                <a:latin typeface="Arial Black" pitchFamily="34" charset="0"/>
              </a:rPr>
              <a:t> </a:t>
            </a:r>
            <a:r>
              <a:rPr lang="es-PA" b="1" smtClean="0">
                <a:solidFill>
                  <a:srgbClr val="000066"/>
                </a:solidFill>
                <a:latin typeface="Arial Black" pitchFamily="34" charset="0"/>
              </a:rPr>
              <a:t>ESCRIBE SOBRE LOS EFECTOS DE LAS PRINCIPALES ARTES, OFICIOS, Y PROFESIONES DE LOS ESTADOS CÍVICOS Y DE LOS HÁBITOS DE VIDA SOBRE LA SALUD Y LA LONGEVIDAD. TRATADO MÁS AMPLIO QUE EL DE RAMAZZINI.</a:t>
            </a:r>
            <a:endParaRPr lang="es-ES" b="1" smtClean="0">
              <a:solidFill>
                <a:srgbClr val="000066"/>
              </a:solidFill>
              <a:latin typeface="Arial Black" pitchFamily="34" charset="0"/>
            </a:endParaRPr>
          </a:p>
        </p:txBody>
      </p:sp>
    </p:spTree>
    <p:extLst>
      <p:ext uri="{BB962C8B-B14F-4D97-AF65-F5344CB8AC3E}">
        <p14:creationId xmlns:p14="http://schemas.microsoft.com/office/powerpoint/2010/main" val="394126820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95400" y="152400"/>
            <a:ext cx="7620000" cy="838200"/>
          </a:xfrm>
          <a:ln>
            <a:solidFill>
              <a:srgbClr val="FF6600"/>
            </a:solidFill>
          </a:ln>
        </p:spPr>
        <p:txBody>
          <a:bodyPr/>
          <a:lstStyle/>
          <a:p>
            <a:pPr eaLnBrk="1" hangingPunct="1">
              <a:lnSpc>
                <a:spcPct val="75000"/>
              </a:lnSpc>
            </a:pPr>
            <a:r>
              <a:rPr lang="es-MX" sz="2800" smtClean="0">
                <a:solidFill>
                  <a:srgbClr val="FF0066"/>
                </a:solidFill>
                <a:latin typeface="Arial Black" pitchFamily="34" charset="0"/>
              </a:rPr>
              <a:t>ATENCIÓN INTEGRAL DE LA SALUD DE LOS TRABAJADORES</a:t>
            </a:r>
          </a:p>
        </p:txBody>
      </p:sp>
      <p:sp>
        <p:nvSpPr>
          <p:cNvPr id="47107" name="Rectangle 3"/>
          <p:cNvSpPr>
            <a:spLocks noGrp="1" noChangeArrowheads="1"/>
          </p:cNvSpPr>
          <p:nvPr>
            <p:ph idx="1"/>
          </p:nvPr>
        </p:nvSpPr>
        <p:spPr>
          <a:xfrm>
            <a:off x="228600" y="1219200"/>
            <a:ext cx="8610600" cy="5257800"/>
          </a:xfrm>
          <a:ln>
            <a:solidFill>
              <a:srgbClr val="FF9900"/>
            </a:solidFill>
          </a:ln>
        </p:spPr>
        <p:txBody>
          <a:bodyPr/>
          <a:lstStyle/>
          <a:p>
            <a:pPr marL="609600" indent="-609600" algn="ctr" eaLnBrk="1" hangingPunct="1">
              <a:lnSpc>
                <a:spcPct val="80000"/>
              </a:lnSpc>
              <a:buFontTx/>
              <a:buNone/>
            </a:pPr>
            <a:r>
              <a:rPr lang="es-MX" sz="3600" smtClean="0">
                <a:solidFill>
                  <a:srgbClr val="020AA2"/>
                </a:solidFill>
                <a:latin typeface="Arial Black" pitchFamily="34" charset="0"/>
              </a:rPr>
              <a:t>SALUD OCUPACIONAL</a:t>
            </a:r>
          </a:p>
          <a:p>
            <a:pPr marL="609600" indent="-609600" algn="ctr" eaLnBrk="1" hangingPunct="1">
              <a:lnSpc>
                <a:spcPct val="80000"/>
              </a:lnSpc>
              <a:buFontTx/>
              <a:buNone/>
            </a:pPr>
            <a:r>
              <a:rPr lang="es-MX" sz="1600" smtClean="0">
                <a:solidFill>
                  <a:srgbClr val="010671"/>
                </a:solidFill>
                <a:latin typeface="Arial Black" pitchFamily="34" charset="0"/>
              </a:rPr>
              <a:t>CONCEPTO “COMITÉ DE EXPERTOS OPS.OIT.OMS”</a:t>
            </a:r>
          </a:p>
          <a:p>
            <a:pPr marL="609600" indent="-609600" algn="just" eaLnBrk="1" hangingPunct="1">
              <a:lnSpc>
                <a:spcPct val="115000"/>
              </a:lnSpc>
            </a:pPr>
            <a:r>
              <a:rPr lang="es-ES" sz="4000" smtClean="0">
                <a:solidFill>
                  <a:srgbClr val="000066"/>
                </a:solidFill>
                <a:latin typeface="Arial Black" pitchFamily="34" charset="0"/>
                <a:cs typeface="Times New Roman" pitchFamily="18" charset="0"/>
              </a:rPr>
              <a:t>COLOCAR Y MANTENER</a:t>
            </a:r>
            <a:r>
              <a:rPr lang="es-ES" sz="3600" b="1" smtClean="0">
                <a:solidFill>
                  <a:srgbClr val="000000"/>
                </a:solidFill>
                <a:cs typeface="Times New Roman" pitchFamily="18" charset="0"/>
              </a:rPr>
              <a:t> </a:t>
            </a:r>
            <a:r>
              <a:rPr lang="es-ES" smtClean="0">
                <a:solidFill>
                  <a:srgbClr val="CC3300"/>
                </a:solidFill>
                <a:latin typeface="Arial Black" pitchFamily="34" charset="0"/>
                <a:cs typeface="Times New Roman" pitchFamily="18" charset="0"/>
              </a:rPr>
              <a:t>AL TRABAJADOR EN UN EMPLEO CONVENIENTE  A SUS APTITUDES FISIOLÓGICAS Y PSICOLÓGICAS;</a:t>
            </a:r>
            <a:endParaRPr lang="es-MX" smtClean="0">
              <a:solidFill>
                <a:srgbClr val="CC3300"/>
              </a:solidFill>
              <a:latin typeface="Arial Black" pitchFamily="34" charset="0"/>
              <a:cs typeface="Times New Roman" pitchFamily="18" charset="0"/>
            </a:endParaRPr>
          </a:p>
          <a:p>
            <a:pPr marL="609600" indent="-609600" algn="just" eaLnBrk="1" hangingPunct="1">
              <a:lnSpc>
                <a:spcPct val="115000"/>
              </a:lnSpc>
            </a:pPr>
            <a:r>
              <a:rPr lang="es-ES" sz="4000" smtClean="0">
                <a:solidFill>
                  <a:srgbClr val="000066"/>
                </a:solidFill>
                <a:latin typeface="Arial Black" pitchFamily="34" charset="0"/>
                <a:cs typeface="Times New Roman" pitchFamily="18" charset="0"/>
              </a:rPr>
              <a:t>ADAPTAR</a:t>
            </a:r>
            <a:r>
              <a:rPr lang="es-ES" smtClean="0">
                <a:solidFill>
                  <a:srgbClr val="CC3300"/>
                </a:solidFill>
                <a:latin typeface="Arial Black" pitchFamily="34" charset="0"/>
                <a:cs typeface="Times New Roman" pitchFamily="18" charset="0"/>
              </a:rPr>
              <a:t> EL TRABAJO AL HOMBRE Y EL HOMBRE A SU TRABAJO.”</a:t>
            </a:r>
          </a:p>
          <a:p>
            <a:pPr marL="609600" indent="-609600" algn="just" eaLnBrk="1" hangingPunct="1">
              <a:lnSpc>
                <a:spcPct val="115000"/>
              </a:lnSpc>
            </a:pPr>
            <a:endParaRPr lang="es-ES" smtClean="0">
              <a:solidFill>
                <a:srgbClr val="CC3300"/>
              </a:solidFill>
              <a:latin typeface="Arial Black" pitchFamily="34" charset="0"/>
            </a:endParaRPr>
          </a:p>
        </p:txBody>
      </p:sp>
    </p:spTree>
    <p:extLst>
      <p:ext uri="{BB962C8B-B14F-4D97-AF65-F5344CB8AC3E}">
        <p14:creationId xmlns:p14="http://schemas.microsoft.com/office/powerpoint/2010/main" val="201966092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idx="1"/>
          </p:nvPr>
        </p:nvSpPr>
        <p:spPr>
          <a:xfrm>
            <a:off x="304800" y="381000"/>
            <a:ext cx="8382000" cy="5943600"/>
          </a:xfrm>
        </p:spPr>
        <p:txBody>
          <a:bodyPr/>
          <a:lstStyle/>
          <a:p>
            <a:pPr algn="ctr" eaLnBrk="1" hangingPunct="1">
              <a:buFontTx/>
              <a:buNone/>
            </a:pPr>
            <a:r>
              <a:rPr lang="es-PA" smtClean="0">
                <a:solidFill>
                  <a:srgbClr val="FF3300"/>
                </a:solidFill>
                <a:latin typeface="Arial Black" pitchFamily="34" charset="0"/>
                <a:cs typeface="Times New Roman" pitchFamily="18" charset="0"/>
              </a:rPr>
              <a:t>NACIMIENTO DE LA MEDICINA OCUPACIONAL.</a:t>
            </a:r>
            <a:r>
              <a:rPr lang="es-PA" sz="2400" smtClean="0">
                <a:solidFill>
                  <a:srgbClr val="000066"/>
                </a:solidFill>
                <a:latin typeface="Arial Black" pitchFamily="34" charset="0"/>
                <a:cs typeface="Times New Roman" pitchFamily="18" charset="0"/>
              </a:rPr>
              <a:t>CONT.</a:t>
            </a:r>
          </a:p>
          <a:p>
            <a:pPr algn="just" eaLnBrk="1" hangingPunct="1">
              <a:buFontTx/>
              <a:buNone/>
            </a:pPr>
            <a:r>
              <a:rPr lang="es-PA" smtClean="0">
                <a:solidFill>
                  <a:srgbClr val="333399"/>
                </a:solidFill>
                <a:latin typeface="Arial Black" pitchFamily="34" charset="0"/>
                <a:cs typeface="Times New Roman" pitchFamily="18" charset="0"/>
              </a:rPr>
              <a:t>	</a:t>
            </a:r>
            <a:r>
              <a:rPr lang="es-ES" smtClean="0">
                <a:solidFill>
                  <a:srgbClr val="333399"/>
                </a:solidFill>
                <a:latin typeface="Arial Black" pitchFamily="34" charset="0"/>
                <a:cs typeface="Times New Roman" pitchFamily="18" charset="0"/>
              </a:rPr>
              <a:t>EN LA INGLATERRA DEL </a:t>
            </a:r>
            <a:r>
              <a:rPr lang="es-ES" smtClean="0">
                <a:solidFill>
                  <a:schemeClr val="accent2"/>
                </a:solidFill>
                <a:latin typeface="Arial Black" pitchFamily="34" charset="0"/>
                <a:cs typeface="Times New Roman" pitchFamily="18" charset="0"/>
              </a:rPr>
              <a:t>AÑO 1850</a:t>
            </a:r>
            <a:r>
              <a:rPr lang="es-ES" smtClean="0">
                <a:solidFill>
                  <a:srgbClr val="333399"/>
                </a:solidFill>
                <a:latin typeface="Arial Black" pitchFamily="34" charset="0"/>
                <a:cs typeface="Times New Roman" pitchFamily="18" charset="0"/>
              </a:rPr>
              <a:t> SE INICIA EL PROCESO DE LA INSPECCIÓN DE TRABAJOS EN MINAS. INGLATERRA SE CONVIERTE ASÍ EN UN FACTOR IMPORTANTE, EN LOS CAMBIOS QUE SE DAN A PARTIR DEL SIGLO XX, EN MATERIA DE SEGURIDAD OCUPACIONAL.</a:t>
            </a:r>
            <a:r>
              <a:rPr lang="es-ES" b="1" smtClean="0">
                <a:solidFill>
                  <a:srgbClr val="333399"/>
                </a:solidFill>
                <a:cs typeface="Times New Roman" pitchFamily="18" charset="0"/>
              </a:rPr>
              <a:t> </a:t>
            </a:r>
            <a:endParaRPr lang="es-ES" smtClean="0">
              <a:cs typeface="Times New Roman" pitchFamily="18" charset="0"/>
            </a:endParaRPr>
          </a:p>
        </p:txBody>
      </p:sp>
    </p:spTree>
    <p:extLst>
      <p:ext uri="{BB962C8B-B14F-4D97-AF65-F5344CB8AC3E}">
        <p14:creationId xmlns:p14="http://schemas.microsoft.com/office/powerpoint/2010/main" val="8934670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50825" y="228600"/>
            <a:ext cx="8705850"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1379" name="Rectangle 3"/>
          <p:cNvSpPr>
            <a:spLocks noGrp="1" noChangeArrowheads="1"/>
          </p:cNvSpPr>
          <p:nvPr>
            <p:ph idx="1"/>
          </p:nvPr>
        </p:nvSpPr>
        <p:spPr>
          <a:xfrm>
            <a:off x="228600" y="1066800"/>
            <a:ext cx="8648700" cy="5486400"/>
          </a:xfrm>
        </p:spPr>
        <p:txBody>
          <a:bodyPr/>
          <a:lstStyle/>
          <a:p>
            <a:pPr algn="just" eaLnBrk="1" hangingPunct="1"/>
            <a:r>
              <a:rPr lang="es-PA" b="1" smtClean="0">
                <a:solidFill>
                  <a:srgbClr val="CC3300"/>
                </a:solidFill>
                <a:latin typeface="Arial Black" pitchFamily="34" charset="0"/>
              </a:rPr>
              <a:t>ALBERT PEEL</a:t>
            </a:r>
            <a:r>
              <a:rPr lang="es-PA" b="1" smtClean="0">
                <a:solidFill>
                  <a:srgbClr val="003399"/>
                </a:solidFill>
                <a:latin typeface="Arial Black" pitchFamily="34" charset="0"/>
              </a:rPr>
              <a:t>. </a:t>
            </a:r>
          </a:p>
          <a:p>
            <a:pPr algn="just" eaLnBrk="1" hangingPunct="1">
              <a:buFontTx/>
              <a:buNone/>
            </a:pPr>
            <a:r>
              <a:rPr lang="es-PA" b="1" smtClean="0">
                <a:solidFill>
                  <a:srgbClr val="003399"/>
                </a:solidFill>
                <a:latin typeface="Arial Black" pitchFamily="34" charset="0"/>
              </a:rPr>
              <a:t>	M. SADLER. EDWIN CHANDWICK 1800-1890.</a:t>
            </a:r>
            <a:r>
              <a:rPr lang="es-PA" smtClean="0">
                <a:latin typeface="Arial Black" pitchFamily="34" charset="0"/>
              </a:rPr>
              <a:t> </a:t>
            </a:r>
            <a:r>
              <a:rPr lang="es-PA" b="1" smtClean="0">
                <a:solidFill>
                  <a:srgbClr val="000066"/>
                </a:solidFill>
                <a:latin typeface="Arial Black" pitchFamily="34" charset="0"/>
              </a:rPr>
              <a:t>IMPUSIERON LIMITACIONES A LA JORNADA LABORAL Y A LA EDAD MINIMA PARA TRABAJAR LOS NIÑOS. ASÍ COMO A LA INSPECCIÓN DE FÁBRICAS JUNTO A MEDIDAS DE SALUBRIDAD URBANA.</a:t>
            </a:r>
            <a:endParaRPr lang="es-ES" b="1" smtClean="0">
              <a:solidFill>
                <a:srgbClr val="000066"/>
              </a:solidFill>
              <a:latin typeface="Arial Black" pitchFamily="34" charset="0"/>
            </a:endParaRPr>
          </a:p>
        </p:txBody>
      </p:sp>
    </p:spTree>
    <p:extLst>
      <p:ext uri="{BB962C8B-B14F-4D97-AF65-F5344CB8AC3E}">
        <p14:creationId xmlns:p14="http://schemas.microsoft.com/office/powerpoint/2010/main" val="70997149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ctrTitle"/>
          </p:nvPr>
        </p:nvSpPr>
        <p:spPr>
          <a:xfrm>
            <a:off x="304800" y="304800"/>
            <a:ext cx="8686800" cy="914400"/>
          </a:xfrm>
        </p:spPr>
        <p:txBody>
          <a:bodyPr rtlCol="0">
            <a:normAutofit fontScale="90000"/>
          </a:bodyPr>
          <a:lstStyle/>
          <a:p>
            <a:pPr eaLnBrk="1" fontAlgn="auto" hangingPunct="1">
              <a:spcAft>
                <a:spcPts val="0"/>
              </a:spcAft>
              <a:defRPr/>
            </a:pPr>
            <a:r>
              <a:rPr lang="es-PA" sz="3200" dirty="0" smtClean="0">
                <a:solidFill>
                  <a:srgbClr val="660066"/>
                </a:solidFill>
                <a:latin typeface="Arial Black" pitchFamily="34" charset="0"/>
              </a:rPr>
              <a:t>EVOLUCION DEL DERECHO DEL TRABAJADOR EN ESPAÑA Y EUROPA:</a:t>
            </a:r>
            <a:endParaRPr lang="es-ES" sz="3200" dirty="0" smtClean="0">
              <a:solidFill>
                <a:srgbClr val="660066"/>
              </a:solidFill>
              <a:latin typeface="Arial Black" pitchFamily="34" charset="0"/>
            </a:endParaRPr>
          </a:p>
        </p:txBody>
      </p:sp>
      <p:sp>
        <p:nvSpPr>
          <p:cNvPr id="102403" name="Rectangle 3"/>
          <p:cNvSpPr>
            <a:spLocks noGrp="1" noChangeArrowheads="1"/>
          </p:cNvSpPr>
          <p:nvPr>
            <p:ph type="subTitle" idx="1"/>
          </p:nvPr>
        </p:nvSpPr>
        <p:spPr>
          <a:xfrm>
            <a:off x="304800" y="1447800"/>
            <a:ext cx="8534400" cy="5029200"/>
          </a:xfrm>
        </p:spPr>
        <p:txBody>
          <a:bodyPr/>
          <a:lstStyle/>
          <a:p>
            <a:pPr algn="just" eaLnBrk="1" hangingPunct="1"/>
            <a:r>
              <a:rPr lang="es-PA" sz="4000" b="1" smtClean="0">
                <a:solidFill>
                  <a:srgbClr val="000066"/>
                </a:solidFill>
                <a:latin typeface="Arial Black" pitchFamily="34" charset="0"/>
              </a:rPr>
              <a:t>LA LEY BENOT DE 24/07/1873, QUE LIMITABA LA EDAD PARA TRABAJAR A 10 AÑOS.</a:t>
            </a:r>
            <a:r>
              <a:rPr lang="es-PA" sz="4000" smtClean="0">
                <a:solidFill>
                  <a:srgbClr val="000066"/>
                </a:solidFill>
                <a:latin typeface="Arial Black" pitchFamily="34" charset="0"/>
              </a:rPr>
              <a:t> </a:t>
            </a:r>
          </a:p>
          <a:p>
            <a:pPr algn="just" eaLnBrk="1" hangingPunct="1"/>
            <a:endParaRPr lang="es-PA" sz="4000" b="1" smtClean="0">
              <a:solidFill>
                <a:srgbClr val="000066"/>
              </a:solidFill>
              <a:latin typeface="Arial Black" pitchFamily="34" charset="0"/>
            </a:endParaRPr>
          </a:p>
          <a:p>
            <a:pPr algn="just" eaLnBrk="1" hangingPunct="1"/>
            <a:endParaRPr lang="es-ES" sz="4000" b="1" smtClean="0">
              <a:solidFill>
                <a:srgbClr val="000066"/>
              </a:solidFill>
              <a:latin typeface="Arial Black" pitchFamily="34" charset="0"/>
            </a:endParaRPr>
          </a:p>
        </p:txBody>
      </p:sp>
    </p:spTree>
    <p:extLst>
      <p:ext uri="{BB962C8B-B14F-4D97-AF65-F5344CB8AC3E}">
        <p14:creationId xmlns:p14="http://schemas.microsoft.com/office/powerpoint/2010/main" val="14871037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323850" y="228600"/>
            <a:ext cx="8561388"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3427" name="Rectangle 3"/>
          <p:cNvSpPr>
            <a:spLocks noGrp="1" noChangeArrowheads="1"/>
          </p:cNvSpPr>
          <p:nvPr>
            <p:ph idx="1"/>
          </p:nvPr>
        </p:nvSpPr>
        <p:spPr>
          <a:xfrm>
            <a:off x="228600" y="914400"/>
            <a:ext cx="8801100" cy="5486400"/>
          </a:xfrm>
        </p:spPr>
        <p:txBody>
          <a:bodyPr/>
          <a:lstStyle/>
          <a:p>
            <a:pPr algn="just" eaLnBrk="1" hangingPunct="1"/>
            <a:r>
              <a:rPr lang="es-ES" smtClean="0">
                <a:solidFill>
                  <a:srgbClr val="000066"/>
                </a:solidFill>
                <a:latin typeface="Arial Black" pitchFamily="34" charset="0"/>
                <a:cs typeface="Arial" charset="0"/>
              </a:rPr>
              <a:t>EL DICCIONARIO DE LA REAL ACADEMIA DE LA LENGUA:</a:t>
            </a:r>
            <a:r>
              <a:rPr lang="es-ES_tradnl" smtClean="0">
                <a:solidFill>
                  <a:srgbClr val="000066"/>
                </a:solidFill>
                <a:latin typeface="Arial Black" pitchFamily="34" charset="0"/>
                <a:cs typeface="Arial" charset="0"/>
              </a:rPr>
              <a:t> DEFINE</a:t>
            </a:r>
            <a:r>
              <a:rPr lang="es-ES" smtClean="0">
                <a:solidFill>
                  <a:srgbClr val="000066"/>
                </a:solidFill>
                <a:latin typeface="Arial Black" pitchFamily="34" charset="0"/>
                <a:cs typeface="Arial" charset="0"/>
              </a:rPr>
              <a:t> </a:t>
            </a:r>
            <a:r>
              <a:rPr lang="es-ES" smtClean="0">
                <a:solidFill>
                  <a:srgbClr val="660066"/>
                </a:solidFill>
                <a:latin typeface="Arial Black" pitchFamily="34" charset="0"/>
                <a:cs typeface="Times New Roman" pitchFamily="18" charset="0"/>
              </a:rPr>
              <a:t>FEMINISMO</a:t>
            </a:r>
            <a:r>
              <a:rPr lang="es-ES_tradnl" smtClean="0">
                <a:solidFill>
                  <a:srgbClr val="000066"/>
                </a:solidFill>
                <a:latin typeface="Arial Black" pitchFamily="34" charset="0"/>
                <a:cs typeface="Times New Roman" pitchFamily="18" charset="0"/>
              </a:rPr>
              <a:t> COMO</a:t>
            </a:r>
            <a:r>
              <a:rPr lang="es-ES" smtClean="0">
                <a:solidFill>
                  <a:srgbClr val="000066"/>
                </a:solidFill>
                <a:latin typeface="Arial Black" pitchFamily="34" charset="0"/>
                <a:cs typeface="Times New Roman" pitchFamily="18" charset="0"/>
              </a:rPr>
              <a:t>, </a:t>
            </a:r>
            <a:r>
              <a:rPr lang="es-ES" smtClean="0">
                <a:solidFill>
                  <a:srgbClr val="000066"/>
                </a:solidFill>
                <a:latin typeface="Arial Black" pitchFamily="34" charset="0"/>
                <a:cs typeface="Arial" charset="0"/>
              </a:rPr>
              <a:t>“DOCTRINA SOCIAL FAVORABLE A LA CONDICIÓN DE LA MUJER, A QUIEN CONCEDE CAPACIDAD Y DERECHOS RESERVADOS HASTA AHORA A LOS HOMBRES”.</a:t>
            </a:r>
            <a:endParaRPr lang="es-ES" sz="2400" smtClean="0">
              <a:solidFill>
                <a:srgbClr val="000066"/>
              </a:solidFill>
              <a:latin typeface="Arial Black" pitchFamily="34" charset="0"/>
              <a:cs typeface="Times New Roman" pitchFamily="18" charset="0"/>
            </a:endParaRPr>
          </a:p>
          <a:p>
            <a:pPr algn="just" eaLnBrk="1" hangingPunct="1"/>
            <a:endParaRPr lang="es-ES" sz="2400" smtClean="0">
              <a:solidFill>
                <a:srgbClr val="000066"/>
              </a:solidFill>
              <a:latin typeface="Arial Black" pitchFamily="34" charset="0"/>
            </a:endParaRPr>
          </a:p>
        </p:txBody>
      </p:sp>
      <p:pic>
        <p:nvPicPr>
          <p:cNvPr id="103428" name="Picture 4" descr="lapizmuj"/>
          <p:cNvPicPr>
            <a:picLocks noChangeAspect="1" noChangeArrowheads="1"/>
          </p:cNvPicPr>
          <p:nvPr/>
        </p:nvPicPr>
        <p:blipFill>
          <a:blip r:embed="rId2" cstate="print"/>
          <a:srcRect/>
          <a:stretch>
            <a:fillRect/>
          </a:stretch>
        </p:blipFill>
        <p:spPr bwMode="auto">
          <a:xfrm>
            <a:off x="5715000" y="4225925"/>
            <a:ext cx="2576513" cy="2708275"/>
          </a:xfrm>
          <a:prstGeom prst="rect">
            <a:avLst/>
          </a:prstGeom>
          <a:noFill/>
          <a:ln w="9525">
            <a:noFill/>
            <a:miter lim="800000"/>
            <a:headEnd/>
            <a:tailEnd/>
          </a:ln>
        </p:spPr>
      </p:pic>
    </p:spTree>
    <p:extLst>
      <p:ext uri="{BB962C8B-B14F-4D97-AF65-F5344CB8AC3E}">
        <p14:creationId xmlns:p14="http://schemas.microsoft.com/office/powerpoint/2010/main" val="50213208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0825" y="228600"/>
            <a:ext cx="8705850"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4451" name="Rectangle 3"/>
          <p:cNvSpPr>
            <a:spLocks noGrp="1" noChangeArrowheads="1"/>
          </p:cNvSpPr>
          <p:nvPr>
            <p:ph idx="1"/>
          </p:nvPr>
        </p:nvSpPr>
        <p:spPr>
          <a:xfrm>
            <a:off x="304800" y="914400"/>
            <a:ext cx="8572500" cy="5486400"/>
          </a:xfrm>
        </p:spPr>
        <p:txBody>
          <a:bodyPr/>
          <a:lstStyle/>
          <a:p>
            <a:pPr algn="just" eaLnBrk="1" hangingPunct="1"/>
            <a:r>
              <a:rPr lang="es-ES" sz="3600" smtClean="0">
                <a:solidFill>
                  <a:srgbClr val="993366"/>
                </a:solidFill>
                <a:latin typeface="Arial Black" pitchFamily="34" charset="0"/>
                <a:cs typeface="Times New Roman" pitchFamily="18" charset="0"/>
              </a:rPr>
              <a:t>EN 19</a:t>
            </a:r>
            <a:r>
              <a:rPr lang="es-ES_tradnl" sz="3600" smtClean="0">
                <a:solidFill>
                  <a:srgbClr val="993366"/>
                </a:solidFill>
                <a:latin typeface="Arial Black" pitchFamily="34" charset="0"/>
                <a:cs typeface="Times New Roman" pitchFamily="18" charset="0"/>
              </a:rPr>
              <a:t>00</a:t>
            </a:r>
            <a:r>
              <a:rPr lang="es-ES" sz="3600" smtClean="0">
                <a:solidFill>
                  <a:srgbClr val="993366"/>
                </a:solidFill>
                <a:latin typeface="Arial Black" pitchFamily="34" charset="0"/>
                <a:cs typeface="Times New Roman" pitchFamily="18" charset="0"/>
              </a:rPr>
              <a:t> SE APRUEBA LA PRIMERA LEY QUE PROTEGE A LAS MUJERES EN EL TRABAJO.</a:t>
            </a:r>
          </a:p>
          <a:p>
            <a:pPr algn="just" eaLnBrk="1" hangingPunct="1"/>
            <a:r>
              <a:rPr lang="es-PA" smtClean="0">
                <a:solidFill>
                  <a:srgbClr val="000066"/>
                </a:solidFill>
                <a:latin typeface="Arial Black" pitchFamily="34" charset="0"/>
              </a:rPr>
              <a:t>LEY 13/3/1900, SOBRE TRABAJO DE MENORES Y EL DESCANSO POR LACTANCIA Y POS PARTO DE LA MUJER TRABAJADORA.</a:t>
            </a:r>
            <a:endParaRPr lang="es-ES" sz="3600" smtClean="0">
              <a:solidFill>
                <a:srgbClr val="000066"/>
              </a:solidFill>
              <a:latin typeface="Arial Black" pitchFamily="34" charset="0"/>
            </a:endParaRPr>
          </a:p>
        </p:txBody>
      </p:sp>
    </p:spTree>
    <p:extLst>
      <p:ext uri="{BB962C8B-B14F-4D97-AF65-F5344CB8AC3E}">
        <p14:creationId xmlns:p14="http://schemas.microsoft.com/office/powerpoint/2010/main" val="396463053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50825" y="228600"/>
            <a:ext cx="8634413"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5475" name="Rectangle 3"/>
          <p:cNvSpPr>
            <a:spLocks noGrp="1" noChangeArrowheads="1"/>
          </p:cNvSpPr>
          <p:nvPr>
            <p:ph idx="1"/>
          </p:nvPr>
        </p:nvSpPr>
        <p:spPr>
          <a:xfrm>
            <a:off x="304800" y="914400"/>
            <a:ext cx="8572500" cy="5486400"/>
          </a:xfrm>
        </p:spPr>
        <p:txBody>
          <a:bodyPr/>
          <a:lstStyle/>
          <a:p>
            <a:pPr algn="just" eaLnBrk="1" hangingPunct="1"/>
            <a:r>
              <a:rPr lang="es-ES" sz="3600" smtClean="0">
                <a:solidFill>
                  <a:srgbClr val="993366"/>
                </a:solidFill>
                <a:latin typeface="Arial Black" pitchFamily="34" charset="0"/>
                <a:cs typeface="Times New Roman" pitchFamily="18" charset="0"/>
              </a:rPr>
              <a:t>EN 1</a:t>
            </a:r>
            <a:r>
              <a:rPr lang="es-ES_tradnl" sz="3600" smtClean="0">
                <a:solidFill>
                  <a:srgbClr val="993366"/>
                </a:solidFill>
                <a:latin typeface="Arial Black" pitchFamily="34" charset="0"/>
                <a:cs typeface="Times New Roman" pitchFamily="18" charset="0"/>
              </a:rPr>
              <a:t>9</a:t>
            </a:r>
            <a:r>
              <a:rPr lang="es-ES" sz="3600" smtClean="0">
                <a:solidFill>
                  <a:srgbClr val="993366"/>
                </a:solidFill>
                <a:latin typeface="Arial Black" pitchFamily="34" charset="0"/>
                <a:cs typeface="Times New Roman" pitchFamily="18" charset="0"/>
              </a:rPr>
              <a:t>12 SE APRUEBA LA: </a:t>
            </a:r>
          </a:p>
          <a:p>
            <a:pPr algn="just" eaLnBrk="1" hangingPunct="1"/>
            <a:r>
              <a:rPr lang="es-PA" sz="3600" smtClean="0">
                <a:solidFill>
                  <a:srgbClr val="000066"/>
                </a:solidFill>
                <a:latin typeface="Arial Black" pitchFamily="34" charset="0"/>
              </a:rPr>
              <a:t>"LEY DE LA SILLA", ESTABLECÍA EL DESCANSO DE LAS MUJERES EMPLEADAS EN UN ESTABLECIMIENTO NO FABRIL POR LO QUE DEBÍAN DE DISPONER DE UN ASIENTO.</a:t>
            </a:r>
            <a:endParaRPr lang="es-ES" sz="3600" smtClean="0">
              <a:solidFill>
                <a:srgbClr val="000066"/>
              </a:solidFill>
              <a:latin typeface="Arial Black" pitchFamily="34" charset="0"/>
              <a:cs typeface="Times New Roman" pitchFamily="18" charset="0"/>
            </a:endParaRPr>
          </a:p>
          <a:p>
            <a:pPr algn="just" eaLnBrk="1" hangingPunct="1"/>
            <a:endParaRPr lang="es-ES" sz="3600" smtClean="0">
              <a:solidFill>
                <a:srgbClr val="000066"/>
              </a:solidFill>
              <a:latin typeface="Arial Black" pitchFamily="34" charset="0"/>
            </a:endParaRPr>
          </a:p>
        </p:txBody>
      </p:sp>
    </p:spTree>
    <p:extLst>
      <p:ext uri="{BB962C8B-B14F-4D97-AF65-F5344CB8AC3E}">
        <p14:creationId xmlns:p14="http://schemas.microsoft.com/office/powerpoint/2010/main" val="85798878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23850" y="228600"/>
            <a:ext cx="8561388"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6499" name="Rectangle 3"/>
          <p:cNvSpPr>
            <a:spLocks noGrp="1" noChangeArrowheads="1"/>
          </p:cNvSpPr>
          <p:nvPr>
            <p:ph idx="1"/>
          </p:nvPr>
        </p:nvSpPr>
        <p:spPr>
          <a:xfrm>
            <a:off x="228600" y="914400"/>
            <a:ext cx="8801100" cy="5486400"/>
          </a:xfrm>
        </p:spPr>
        <p:txBody>
          <a:bodyPr/>
          <a:lstStyle/>
          <a:p>
            <a:pPr algn="just" eaLnBrk="1" hangingPunct="1"/>
            <a:r>
              <a:rPr lang="es-ES" sz="2800" smtClean="0">
                <a:solidFill>
                  <a:srgbClr val="993366"/>
                </a:solidFill>
                <a:latin typeface="Arial Black" pitchFamily="34" charset="0"/>
                <a:cs typeface="Times New Roman" pitchFamily="18" charset="0"/>
              </a:rPr>
              <a:t>EN 1919, </a:t>
            </a:r>
            <a:r>
              <a:rPr lang="es-ES" sz="2800" smtClean="0">
                <a:solidFill>
                  <a:srgbClr val="660066"/>
                </a:solidFill>
                <a:latin typeface="Arial Black" pitchFamily="34" charset="0"/>
                <a:cs typeface="Times New Roman" pitchFamily="18" charset="0"/>
              </a:rPr>
              <a:t>MARGARITA NELKEN</a:t>
            </a:r>
            <a:r>
              <a:rPr lang="es-ES" sz="2800" smtClean="0">
                <a:solidFill>
                  <a:srgbClr val="993366"/>
                </a:solidFill>
                <a:latin typeface="Arial Black" pitchFamily="34" charset="0"/>
                <a:cs typeface="Times New Roman" pitchFamily="18" charset="0"/>
              </a:rPr>
              <a:t>  DENUNCIA LOS PARTOS EN LA FÁBRICA, LA ESCLAVITUD EN EL TRABAJO Y EL POCO RESPETO A LAS LEYES APROBADAS</a:t>
            </a:r>
            <a:r>
              <a:rPr lang="es-ES" sz="2800" smtClean="0">
                <a:solidFill>
                  <a:srgbClr val="000066"/>
                </a:solidFill>
                <a:latin typeface="Arial Black" pitchFamily="34" charset="0"/>
                <a:cs typeface="Times New Roman" pitchFamily="18" charset="0"/>
              </a:rPr>
              <a:t>. </a:t>
            </a:r>
            <a:r>
              <a:rPr lang="es-ES" sz="2400" smtClean="0">
                <a:solidFill>
                  <a:srgbClr val="000066"/>
                </a:solidFill>
                <a:latin typeface="Arial Black" pitchFamily="34" charset="0"/>
                <a:cs typeface="Times New Roman" pitchFamily="18" charset="0"/>
              </a:rPr>
              <a:t>EN LA SEGUNDA DÉCADA DEL SIGLO: EN 1915 SE CREA LA WOMEN´S LEAGUE FOR PEACE AND FREEDOM, EN 1918 NACE LA ASSOCIATION NATIONALE DES FEMMES .</a:t>
            </a:r>
          </a:p>
          <a:p>
            <a:pPr algn="just" eaLnBrk="1" hangingPunct="1"/>
            <a:endParaRPr lang="es-ES" sz="2400" smtClean="0">
              <a:solidFill>
                <a:srgbClr val="000066"/>
              </a:solidFill>
              <a:latin typeface="Arial Black" pitchFamily="34" charset="0"/>
            </a:endParaRPr>
          </a:p>
        </p:txBody>
      </p:sp>
      <p:pic>
        <p:nvPicPr>
          <p:cNvPr id="106500" name="Picture 4" descr="lapizmuj"/>
          <p:cNvPicPr>
            <a:picLocks noChangeAspect="1" noChangeArrowheads="1"/>
          </p:cNvPicPr>
          <p:nvPr/>
        </p:nvPicPr>
        <p:blipFill>
          <a:blip r:embed="rId2" cstate="print"/>
          <a:srcRect/>
          <a:stretch>
            <a:fillRect/>
          </a:stretch>
        </p:blipFill>
        <p:spPr bwMode="auto">
          <a:xfrm>
            <a:off x="6119813" y="3997325"/>
            <a:ext cx="2576512" cy="2708275"/>
          </a:xfrm>
          <a:prstGeom prst="rect">
            <a:avLst/>
          </a:prstGeom>
          <a:noFill/>
          <a:ln w="9525">
            <a:noFill/>
            <a:miter lim="800000"/>
            <a:headEnd/>
            <a:tailEnd/>
          </a:ln>
        </p:spPr>
      </p:pic>
    </p:spTree>
    <p:extLst>
      <p:ext uri="{BB962C8B-B14F-4D97-AF65-F5344CB8AC3E}">
        <p14:creationId xmlns:p14="http://schemas.microsoft.com/office/powerpoint/2010/main" val="369867336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23850" y="304800"/>
            <a:ext cx="8561388" cy="609600"/>
          </a:xfrm>
        </p:spPr>
        <p:txBody>
          <a:bodyPr rtlCol="0">
            <a:normAutofit fontScale="90000"/>
          </a:bodyPr>
          <a:lstStyle/>
          <a:p>
            <a:pPr eaLnBrk="1" fontAlgn="auto" hangingPunct="1">
              <a:spcAft>
                <a:spcPts val="0"/>
              </a:spcAft>
              <a:defRPr/>
            </a:pPr>
            <a:r>
              <a:rPr lang="es-PA" b="1" dirty="0" smtClean="0">
                <a:solidFill>
                  <a:srgbClr val="CC0000"/>
                </a:solidFill>
              </a:rPr>
              <a:t> </a:t>
            </a:r>
            <a:r>
              <a:rPr lang="es-PA" dirty="0" smtClean="0">
                <a:solidFill>
                  <a:srgbClr val="CC0000"/>
                </a:solidFill>
                <a:latin typeface="Arial Black" pitchFamily="34" charset="0"/>
              </a:rPr>
              <a:t>MEDICINA OCUPACIONAL</a:t>
            </a:r>
            <a:endParaRPr lang="es-ES" dirty="0" smtClean="0">
              <a:solidFill>
                <a:srgbClr val="CC0000"/>
              </a:solidFill>
              <a:latin typeface="Arial Black" pitchFamily="34" charset="0"/>
            </a:endParaRPr>
          </a:p>
        </p:txBody>
      </p:sp>
      <p:sp>
        <p:nvSpPr>
          <p:cNvPr id="107523" name="Rectangle 3"/>
          <p:cNvSpPr>
            <a:spLocks noGrp="1" noChangeArrowheads="1"/>
          </p:cNvSpPr>
          <p:nvPr>
            <p:ph idx="1"/>
          </p:nvPr>
        </p:nvSpPr>
        <p:spPr>
          <a:xfrm>
            <a:off x="304800" y="1143000"/>
            <a:ext cx="8153400" cy="5105400"/>
          </a:xfrm>
        </p:spPr>
        <p:txBody>
          <a:bodyPr/>
          <a:lstStyle/>
          <a:p>
            <a:pPr algn="just" eaLnBrk="1" hangingPunct="1"/>
            <a:r>
              <a:rPr lang="es-PA" smtClean="0">
                <a:solidFill>
                  <a:srgbClr val="000066"/>
                </a:solidFill>
                <a:latin typeface="Arial Black" pitchFamily="34" charset="0"/>
              </a:rPr>
              <a:t>ITALIA. </a:t>
            </a:r>
            <a:r>
              <a:rPr lang="es-PA" smtClean="0">
                <a:solidFill>
                  <a:srgbClr val="CC3300"/>
                </a:solidFill>
                <a:latin typeface="Arial Black" pitchFamily="34" charset="0"/>
              </a:rPr>
              <a:t>LUIGGI DEVOTO</a:t>
            </a:r>
            <a:r>
              <a:rPr lang="es-PA" smtClean="0">
                <a:solidFill>
                  <a:srgbClr val="000066"/>
                </a:solidFill>
                <a:latin typeface="Arial Black" pitchFamily="34" charset="0"/>
              </a:rPr>
              <a:t> 1864-1936. ENSEÑA MEDICINA DEL TRABAJO Y PUBLICA DESDE 1901 LA REVISTA </a:t>
            </a:r>
            <a:r>
              <a:rPr lang="es-PA" smtClean="0">
                <a:solidFill>
                  <a:srgbClr val="800000"/>
                </a:solidFill>
                <a:latin typeface="Arial Black" pitchFamily="34" charset="0"/>
              </a:rPr>
              <a:t>“MEDICINA DEL LAVORO”.</a:t>
            </a:r>
          </a:p>
          <a:p>
            <a:pPr algn="just" eaLnBrk="1" hangingPunct="1"/>
            <a:r>
              <a:rPr lang="es-PA" smtClean="0">
                <a:solidFill>
                  <a:srgbClr val="000066"/>
                </a:solidFill>
                <a:latin typeface="Arial Black" pitchFamily="34" charset="0"/>
              </a:rPr>
              <a:t>1919 SE DAN LOS PRIMEROS PASOS PARA CONSTITUIR LA </a:t>
            </a:r>
            <a:r>
              <a:rPr lang="es-PA" smtClean="0">
                <a:solidFill>
                  <a:srgbClr val="CC0000"/>
                </a:solidFill>
                <a:latin typeface="Arial Black" pitchFamily="34" charset="0"/>
              </a:rPr>
              <a:t>ORGANIZACIÓN INTERNACIONAL DEL TRABAJO</a:t>
            </a:r>
            <a:r>
              <a:rPr lang="es-PA" smtClean="0">
                <a:solidFill>
                  <a:srgbClr val="000066"/>
                </a:solidFill>
                <a:latin typeface="Arial Black" pitchFamily="34" charset="0"/>
              </a:rPr>
              <a:t> “OIT”.</a:t>
            </a:r>
            <a:endParaRPr lang="es-ES" smtClean="0">
              <a:solidFill>
                <a:srgbClr val="000066"/>
              </a:solidFill>
              <a:latin typeface="Arial Black" pitchFamily="34" charset="0"/>
            </a:endParaRPr>
          </a:p>
        </p:txBody>
      </p:sp>
    </p:spTree>
    <p:extLst>
      <p:ext uri="{BB962C8B-B14F-4D97-AF65-F5344CB8AC3E}">
        <p14:creationId xmlns:p14="http://schemas.microsoft.com/office/powerpoint/2010/main" val="340036986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755650" y="228600"/>
            <a:ext cx="7772400" cy="990600"/>
          </a:xfrm>
        </p:spPr>
        <p:txBody>
          <a:bodyPr/>
          <a:lstStyle/>
          <a:p>
            <a:pPr eaLnBrk="1" hangingPunct="1"/>
            <a:r>
              <a:rPr lang="es-PA" sz="4000" smtClean="0">
                <a:solidFill>
                  <a:srgbClr val="CC0000"/>
                </a:solidFill>
                <a:latin typeface="Arial Black" pitchFamily="34" charset="0"/>
              </a:rPr>
              <a:t>MEDICINA OCUPACIONAL</a:t>
            </a:r>
            <a:endParaRPr lang="es-ES" sz="4000" smtClean="0">
              <a:solidFill>
                <a:srgbClr val="CC0000"/>
              </a:solidFill>
              <a:latin typeface="Arial Black" pitchFamily="34" charset="0"/>
            </a:endParaRPr>
          </a:p>
        </p:txBody>
      </p:sp>
      <p:sp>
        <p:nvSpPr>
          <p:cNvPr id="108547" name="Rectangle 3"/>
          <p:cNvSpPr>
            <a:spLocks noGrp="1" noChangeArrowheads="1"/>
          </p:cNvSpPr>
          <p:nvPr>
            <p:ph idx="1"/>
          </p:nvPr>
        </p:nvSpPr>
        <p:spPr>
          <a:xfrm>
            <a:off x="228600" y="1295400"/>
            <a:ext cx="8648700" cy="5029200"/>
          </a:xfrm>
        </p:spPr>
        <p:txBody>
          <a:bodyPr/>
          <a:lstStyle/>
          <a:p>
            <a:pPr algn="just" eaLnBrk="1" hangingPunct="1">
              <a:lnSpc>
                <a:spcPct val="90000"/>
              </a:lnSpc>
              <a:buFontTx/>
              <a:buNone/>
            </a:pPr>
            <a:r>
              <a:rPr lang="es-MX" sz="4000" smtClean="0">
                <a:solidFill>
                  <a:srgbClr val="000080"/>
                </a:solidFill>
                <a:latin typeface="Arial Black" pitchFamily="34" charset="0"/>
                <a:cs typeface="Times New Roman" pitchFamily="18" charset="0"/>
              </a:rPr>
              <a:t>	</a:t>
            </a:r>
            <a:r>
              <a:rPr lang="es-ES" sz="4000" smtClean="0">
                <a:solidFill>
                  <a:srgbClr val="000080"/>
                </a:solidFill>
                <a:latin typeface="Arial Black" pitchFamily="34" charset="0"/>
                <a:cs typeface="Times New Roman" pitchFamily="18" charset="0"/>
              </a:rPr>
              <a:t>EN 19</a:t>
            </a:r>
            <a:r>
              <a:rPr lang="es-MX" sz="4000" smtClean="0">
                <a:solidFill>
                  <a:srgbClr val="000080"/>
                </a:solidFill>
                <a:latin typeface="Arial Black" pitchFamily="34" charset="0"/>
                <a:cs typeface="Times New Roman" pitchFamily="18" charset="0"/>
              </a:rPr>
              <a:t>3</a:t>
            </a:r>
            <a:r>
              <a:rPr lang="es-ES" sz="4000" smtClean="0">
                <a:solidFill>
                  <a:srgbClr val="000080"/>
                </a:solidFill>
                <a:latin typeface="Arial Black" pitchFamily="34" charset="0"/>
                <a:cs typeface="Times New Roman" pitchFamily="18" charset="0"/>
              </a:rPr>
              <a:t>9 AL FINAL DE LA SEGUNDA GUERRA MUNDIAL, SE INICIAN LOS TRABAJOS PARA ELABORAR LAS LEYES DE PROTECCIÓN AL TRABAJADOR CONTRA LAS ENFERMEDADES OCUPACIONALES.</a:t>
            </a:r>
            <a:r>
              <a:rPr lang="es-ES" b="1" smtClean="0">
                <a:solidFill>
                  <a:srgbClr val="000080"/>
                </a:solidFill>
                <a:latin typeface="Arial Black" pitchFamily="34" charset="0"/>
                <a:cs typeface="Times New Roman" pitchFamily="18" charset="0"/>
              </a:rPr>
              <a:t> </a:t>
            </a:r>
            <a:endParaRPr lang="es-ES" smtClean="0">
              <a:latin typeface="Arial Black" pitchFamily="34" charset="0"/>
              <a:cs typeface="Times New Roman" pitchFamily="18" charset="0"/>
            </a:endParaRPr>
          </a:p>
          <a:p>
            <a:pPr algn="just" eaLnBrk="1" hangingPunct="1">
              <a:lnSpc>
                <a:spcPct val="90000"/>
              </a:lnSpc>
              <a:buFontTx/>
              <a:buNone/>
            </a:pPr>
            <a:r>
              <a:rPr lang="es-ES" b="1" smtClean="0">
                <a:solidFill>
                  <a:srgbClr val="993366"/>
                </a:solidFill>
                <a:latin typeface="Arial Black" pitchFamily="34" charset="0"/>
                <a:cs typeface="Times New Roman" pitchFamily="18" charset="0"/>
              </a:rPr>
              <a:t> </a:t>
            </a:r>
            <a:endParaRPr lang="es-ES" smtClean="0">
              <a:latin typeface="Arial Black" pitchFamily="34" charset="0"/>
              <a:cs typeface="Times New Roman" pitchFamily="18" charset="0"/>
            </a:endParaRPr>
          </a:p>
        </p:txBody>
      </p:sp>
    </p:spTree>
    <p:extLst>
      <p:ext uri="{BB962C8B-B14F-4D97-AF65-F5344CB8AC3E}">
        <p14:creationId xmlns:p14="http://schemas.microsoft.com/office/powerpoint/2010/main" val="42321056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755650" y="228600"/>
            <a:ext cx="7772400" cy="990600"/>
          </a:xfrm>
        </p:spPr>
        <p:txBody>
          <a:bodyPr/>
          <a:lstStyle/>
          <a:p>
            <a:pPr eaLnBrk="1" hangingPunct="1"/>
            <a:r>
              <a:rPr lang="es-PA" sz="4000" smtClean="0">
                <a:solidFill>
                  <a:srgbClr val="CC0000"/>
                </a:solidFill>
                <a:latin typeface="Arial Black" pitchFamily="34" charset="0"/>
              </a:rPr>
              <a:t>MEDICINA OCUPACIONAL</a:t>
            </a:r>
            <a:endParaRPr lang="es-ES" sz="4000" smtClean="0">
              <a:solidFill>
                <a:srgbClr val="CC0000"/>
              </a:solidFill>
              <a:latin typeface="Arial Black" pitchFamily="34" charset="0"/>
            </a:endParaRPr>
          </a:p>
        </p:txBody>
      </p:sp>
      <p:sp>
        <p:nvSpPr>
          <p:cNvPr id="109571" name="Rectangle 3"/>
          <p:cNvSpPr>
            <a:spLocks noGrp="1" noChangeArrowheads="1"/>
          </p:cNvSpPr>
          <p:nvPr>
            <p:ph idx="1"/>
          </p:nvPr>
        </p:nvSpPr>
        <p:spPr>
          <a:xfrm>
            <a:off x="304800" y="1295400"/>
            <a:ext cx="8724900" cy="5029200"/>
          </a:xfrm>
        </p:spPr>
        <p:txBody>
          <a:bodyPr/>
          <a:lstStyle/>
          <a:p>
            <a:pPr algn="just" eaLnBrk="1" hangingPunct="1">
              <a:buFontTx/>
              <a:buNone/>
            </a:pPr>
            <a:endParaRPr lang="es-ES" sz="2800" smtClean="0">
              <a:latin typeface="Arial Black" pitchFamily="34" charset="0"/>
              <a:cs typeface="Times New Roman" pitchFamily="18" charset="0"/>
            </a:endParaRPr>
          </a:p>
          <a:p>
            <a:pPr algn="just" eaLnBrk="1" hangingPunct="1"/>
            <a:r>
              <a:rPr lang="es-ES" sz="3600" b="1" smtClean="0">
                <a:solidFill>
                  <a:srgbClr val="993366"/>
                </a:solidFill>
                <a:latin typeface="Arial Black" pitchFamily="34" charset="0"/>
                <a:cs typeface="Times New Roman" pitchFamily="18" charset="0"/>
              </a:rPr>
              <a:t>EN 1953, SE EMITE POR LA O.I.T. LA </a:t>
            </a:r>
            <a:r>
              <a:rPr lang="es-ES" sz="3600" b="1" smtClean="0">
                <a:solidFill>
                  <a:srgbClr val="000066"/>
                </a:solidFill>
                <a:latin typeface="Arial Black" pitchFamily="34" charset="0"/>
                <a:cs typeface="Times New Roman" pitchFamily="18" charset="0"/>
              </a:rPr>
              <a:t>RECOMENDACIÓN N° 97</a:t>
            </a:r>
            <a:r>
              <a:rPr lang="es-ES" sz="3600" b="1" smtClean="0">
                <a:solidFill>
                  <a:srgbClr val="993366"/>
                </a:solidFill>
                <a:latin typeface="Arial Black" pitchFamily="34" charset="0"/>
                <a:cs typeface="Times New Roman" pitchFamily="18" charset="0"/>
              </a:rPr>
              <a:t>, EN LA QUE SE ACONSEJA ADOPTAR EN FORMA OBLIGATORIA LOS SERVICIOS DE MEDICINA OCUPACIONAL EN LAS EMPRESAS.</a:t>
            </a:r>
            <a:r>
              <a:rPr lang="es-ES" sz="2800" b="1" smtClean="0">
                <a:solidFill>
                  <a:srgbClr val="993366"/>
                </a:solidFill>
                <a:latin typeface="Arial Black" pitchFamily="34" charset="0"/>
                <a:cs typeface="Times New Roman" pitchFamily="18" charset="0"/>
              </a:rPr>
              <a:t>  </a:t>
            </a:r>
            <a:endParaRPr lang="es-ES" sz="2800" smtClean="0">
              <a:latin typeface="Arial Black" pitchFamily="34" charset="0"/>
              <a:cs typeface="Times New Roman" pitchFamily="18" charset="0"/>
            </a:endParaRPr>
          </a:p>
        </p:txBody>
      </p:sp>
    </p:spTree>
    <p:extLst>
      <p:ext uri="{BB962C8B-B14F-4D97-AF65-F5344CB8AC3E}">
        <p14:creationId xmlns:p14="http://schemas.microsoft.com/office/powerpoint/2010/main" val="378843065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76200"/>
            <a:ext cx="7543800" cy="914400"/>
          </a:xfrm>
        </p:spPr>
        <p:txBody>
          <a:bodyPr rtlCol="0">
            <a:normAutofit fontScale="90000"/>
          </a:bodyPr>
          <a:lstStyle/>
          <a:p>
            <a:pPr eaLnBrk="1" fontAlgn="auto" hangingPunct="1">
              <a:spcAft>
                <a:spcPts val="0"/>
              </a:spcAft>
              <a:defRPr/>
            </a:pPr>
            <a:r>
              <a:rPr lang="es-ES_tradnl" sz="3200" b="1" dirty="0" smtClean="0">
                <a:solidFill>
                  <a:srgbClr val="CC3300"/>
                </a:solidFill>
                <a:latin typeface="Arial Black" pitchFamily="34" charset="0"/>
                <a:cs typeface="Times New Roman" pitchFamily="18" charset="0"/>
              </a:rPr>
              <a:t>SALUD OCUPACIONAL</a:t>
            </a:r>
            <a:br>
              <a:rPr lang="es-ES_tradnl" sz="3200" b="1" dirty="0" smtClean="0">
                <a:solidFill>
                  <a:srgbClr val="CC3300"/>
                </a:solidFill>
                <a:latin typeface="Arial Black" pitchFamily="34" charset="0"/>
                <a:cs typeface="Times New Roman" pitchFamily="18" charset="0"/>
              </a:rPr>
            </a:br>
            <a:r>
              <a:rPr lang="es-ES_tradnl" sz="3200" b="1" dirty="0" smtClean="0">
                <a:solidFill>
                  <a:srgbClr val="CC3300"/>
                </a:solidFill>
                <a:latin typeface="Arial Black" pitchFamily="34" charset="0"/>
                <a:cs typeface="Times New Roman" pitchFamily="18" charset="0"/>
              </a:rPr>
              <a:t>DISCIPLINAS</a:t>
            </a:r>
            <a:endParaRPr lang="es-MX" sz="3200" b="1" dirty="0" smtClean="0">
              <a:solidFill>
                <a:srgbClr val="CC3300"/>
              </a:solidFill>
              <a:latin typeface="Arial Black" pitchFamily="34" charset="0"/>
              <a:cs typeface="Times New Roman" pitchFamily="18" charset="0"/>
            </a:endParaRPr>
          </a:p>
        </p:txBody>
      </p:sp>
      <p:sp>
        <p:nvSpPr>
          <p:cNvPr id="48131" name="Rectangle 3"/>
          <p:cNvSpPr>
            <a:spLocks noGrp="1" noChangeArrowheads="1"/>
          </p:cNvSpPr>
          <p:nvPr>
            <p:ph idx="1"/>
          </p:nvPr>
        </p:nvSpPr>
        <p:spPr>
          <a:xfrm>
            <a:off x="304800" y="1143000"/>
            <a:ext cx="8686800" cy="5410200"/>
          </a:xfrm>
        </p:spPr>
        <p:txBody>
          <a:bodyPr/>
          <a:lstStyle/>
          <a:p>
            <a:pPr eaLnBrk="1" hangingPunct="1"/>
            <a:r>
              <a:rPr lang="es-ES" sz="2800" b="1" smtClean="0">
                <a:solidFill>
                  <a:srgbClr val="300274"/>
                </a:solidFill>
                <a:latin typeface="Arial Black" pitchFamily="34" charset="0"/>
                <a:cs typeface="Times New Roman" pitchFamily="18" charset="0"/>
              </a:rPr>
              <a:t>MEDIC</a:t>
            </a:r>
            <a:r>
              <a:rPr lang="es-MX" sz="2800" b="1" smtClean="0">
                <a:solidFill>
                  <a:srgbClr val="300274"/>
                </a:solidFill>
                <a:latin typeface="Arial Black" pitchFamily="34" charset="0"/>
                <a:cs typeface="Times New Roman" pitchFamily="18" charset="0"/>
              </a:rPr>
              <a:t>.</a:t>
            </a:r>
            <a:r>
              <a:rPr lang="es-ES" sz="2800" b="1" smtClean="0">
                <a:solidFill>
                  <a:srgbClr val="300274"/>
                </a:solidFill>
                <a:latin typeface="Arial Black" pitchFamily="34" charset="0"/>
                <a:cs typeface="Times New Roman" pitchFamily="18" charset="0"/>
              </a:rPr>
              <a:t> DEL TRABAJO</a:t>
            </a:r>
            <a:r>
              <a:rPr lang="es-MX" sz="2800" b="1" smtClean="0">
                <a:solidFill>
                  <a:srgbClr val="300274"/>
                </a:solidFill>
                <a:latin typeface="Arial Black" pitchFamily="34" charset="0"/>
                <a:cs typeface="Times New Roman" pitchFamily="18" charset="0"/>
              </a:rPr>
              <a:t> U OCUPACIONAL</a:t>
            </a:r>
            <a:r>
              <a:rPr lang="es-ES" sz="2800" b="1" smtClean="0">
                <a:solidFill>
                  <a:srgbClr val="300274"/>
                </a:solidFill>
                <a:latin typeface="Arial Black" pitchFamily="34" charset="0"/>
                <a:cs typeface="Times New Roman" pitchFamily="18" charset="0"/>
              </a:rPr>
              <a:t>.</a:t>
            </a:r>
          </a:p>
          <a:p>
            <a:pPr eaLnBrk="1" hangingPunct="1"/>
            <a:r>
              <a:rPr lang="es-ES" sz="2800" b="1" smtClean="0">
                <a:solidFill>
                  <a:srgbClr val="300274"/>
                </a:solidFill>
                <a:latin typeface="Arial Black" pitchFamily="34" charset="0"/>
                <a:cs typeface="Times New Roman" pitchFamily="18" charset="0"/>
              </a:rPr>
              <a:t>HIGIENE  </a:t>
            </a:r>
            <a:r>
              <a:rPr lang="es-MX" sz="2800" b="1" smtClean="0">
                <a:solidFill>
                  <a:srgbClr val="300274"/>
                </a:solidFill>
                <a:latin typeface="Arial Black" pitchFamily="34" charset="0"/>
                <a:cs typeface="Times New Roman" pitchFamily="18" charset="0"/>
              </a:rPr>
              <a:t>OCUPAC</a:t>
            </a:r>
            <a:r>
              <a:rPr lang="es-ES" sz="2800" b="1" smtClean="0">
                <a:solidFill>
                  <a:srgbClr val="300274"/>
                </a:solidFill>
                <a:latin typeface="Arial Black" pitchFamily="34" charset="0"/>
                <a:cs typeface="Times New Roman" pitchFamily="18" charset="0"/>
              </a:rPr>
              <a:t>I</a:t>
            </a:r>
            <a:r>
              <a:rPr lang="es-MX" sz="2800" b="1" smtClean="0">
                <a:solidFill>
                  <a:srgbClr val="300274"/>
                </a:solidFill>
                <a:latin typeface="Arial Black" pitchFamily="34" charset="0"/>
                <a:cs typeface="Times New Roman" pitchFamily="18" charset="0"/>
              </a:rPr>
              <a:t>ON</a:t>
            </a:r>
            <a:r>
              <a:rPr lang="es-ES" sz="2800" b="1" smtClean="0">
                <a:solidFill>
                  <a:srgbClr val="300274"/>
                </a:solidFill>
                <a:latin typeface="Arial Black" pitchFamily="34" charset="0"/>
                <a:cs typeface="Times New Roman" pitchFamily="18" charset="0"/>
              </a:rPr>
              <a:t>AL.</a:t>
            </a:r>
          </a:p>
          <a:p>
            <a:pPr eaLnBrk="1" hangingPunct="1"/>
            <a:r>
              <a:rPr lang="es-ES" sz="2800" b="1" smtClean="0">
                <a:solidFill>
                  <a:srgbClr val="300274"/>
                </a:solidFill>
                <a:latin typeface="Arial Black" pitchFamily="34" charset="0"/>
                <a:cs typeface="Times New Roman" pitchFamily="18" charset="0"/>
              </a:rPr>
              <a:t>PSICO</a:t>
            </a:r>
            <a:r>
              <a:rPr lang="es-PA" sz="2800" b="1" smtClean="0">
                <a:solidFill>
                  <a:srgbClr val="300274"/>
                </a:solidFill>
                <a:latin typeface="Arial Black" pitchFamily="34" charset="0"/>
                <a:cs typeface="Times New Roman" pitchFamily="18" charset="0"/>
              </a:rPr>
              <a:t>LOGÍA DEL TRABAJO.</a:t>
            </a:r>
          </a:p>
          <a:p>
            <a:pPr eaLnBrk="1" hangingPunct="1"/>
            <a:r>
              <a:rPr lang="es-ES" sz="2800" b="1" smtClean="0">
                <a:solidFill>
                  <a:srgbClr val="300274"/>
                </a:solidFill>
                <a:latin typeface="Arial Black" pitchFamily="34" charset="0"/>
                <a:cs typeface="Times New Roman" pitchFamily="18" charset="0"/>
              </a:rPr>
              <a:t>SEGURIDAD </a:t>
            </a:r>
            <a:r>
              <a:rPr lang="es-MX" sz="2800" b="1" smtClean="0">
                <a:solidFill>
                  <a:srgbClr val="300274"/>
                </a:solidFill>
                <a:latin typeface="Arial Black" pitchFamily="34" charset="0"/>
                <a:cs typeface="Times New Roman" pitchFamily="18" charset="0"/>
              </a:rPr>
              <a:t>OCUPAC</a:t>
            </a:r>
            <a:r>
              <a:rPr lang="es-ES" sz="2800" b="1" smtClean="0">
                <a:solidFill>
                  <a:srgbClr val="300274"/>
                </a:solidFill>
                <a:latin typeface="Arial Black" pitchFamily="34" charset="0"/>
                <a:cs typeface="Times New Roman" pitchFamily="18" charset="0"/>
              </a:rPr>
              <a:t>I</a:t>
            </a:r>
            <a:r>
              <a:rPr lang="es-MX" sz="2800" b="1" smtClean="0">
                <a:solidFill>
                  <a:srgbClr val="300274"/>
                </a:solidFill>
                <a:latin typeface="Arial Black" pitchFamily="34" charset="0"/>
                <a:cs typeface="Times New Roman" pitchFamily="18" charset="0"/>
              </a:rPr>
              <a:t>ON</a:t>
            </a:r>
            <a:r>
              <a:rPr lang="es-ES" sz="2800" b="1" smtClean="0">
                <a:solidFill>
                  <a:srgbClr val="300274"/>
                </a:solidFill>
                <a:latin typeface="Arial Black" pitchFamily="34" charset="0"/>
                <a:cs typeface="Times New Roman" pitchFamily="18" charset="0"/>
              </a:rPr>
              <a:t>AL.</a:t>
            </a:r>
          </a:p>
          <a:p>
            <a:pPr eaLnBrk="1" hangingPunct="1"/>
            <a:r>
              <a:rPr lang="es-ES" sz="2800" b="1" smtClean="0">
                <a:solidFill>
                  <a:srgbClr val="300274"/>
                </a:solidFill>
                <a:latin typeface="Arial Black" pitchFamily="34" charset="0"/>
                <a:cs typeface="Times New Roman" pitchFamily="18" charset="0"/>
              </a:rPr>
              <a:t>ERGONOMÍA</a:t>
            </a:r>
            <a:r>
              <a:rPr lang="es-MX" sz="2800" b="1" smtClean="0">
                <a:solidFill>
                  <a:srgbClr val="300274"/>
                </a:solidFill>
                <a:latin typeface="Arial Black" pitchFamily="34" charset="0"/>
                <a:cs typeface="Times New Roman" pitchFamily="18" charset="0"/>
              </a:rPr>
              <a:t> Y FISIOLOGIA LABORAL.</a:t>
            </a:r>
            <a:endParaRPr lang="es-ES" sz="2800" b="1" smtClean="0">
              <a:solidFill>
                <a:srgbClr val="300274"/>
              </a:solidFill>
              <a:latin typeface="Arial Black" pitchFamily="34" charset="0"/>
              <a:cs typeface="Times New Roman" pitchFamily="18" charset="0"/>
            </a:endParaRPr>
          </a:p>
          <a:p>
            <a:pPr eaLnBrk="1" hangingPunct="1"/>
            <a:r>
              <a:rPr lang="es-ES" sz="2800" b="1" smtClean="0">
                <a:solidFill>
                  <a:srgbClr val="300274"/>
                </a:solidFill>
                <a:latin typeface="Arial Black" pitchFamily="34" charset="0"/>
                <a:cs typeface="Times New Roman" pitchFamily="18" charset="0"/>
              </a:rPr>
              <a:t>SOCIOLOGÍA DEL TRABAJO.</a:t>
            </a:r>
          </a:p>
          <a:p>
            <a:pPr eaLnBrk="1" hangingPunct="1"/>
            <a:r>
              <a:rPr lang="es-ES" sz="2800" b="1" smtClean="0">
                <a:solidFill>
                  <a:srgbClr val="300274"/>
                </a:solidFill>
                <a:latin typeface="Arial Black" pitchFamily="34" charset="0"/>
                <a:cs typeface="Times New Roman" pitchFamily="18" charset="0"/>
              </a:rPr>
              <a:t>ENFERMERÍA OCUPACIONAL.</a:t>
            </a:r>
            <a:endParaRPr lang="es-MX" sz="2800" b="1" smtClean="0">
              <a:solidFill>
                <a:srgbClr val="300274"/>
              </a:solidFill>
              <a:latin typeface="Arial Black" pitchFamily="34" charset="0"/>
              <a:cs typeface="Times New Roman" pitchFamily="18" charset="0"/>
            </a:endParaRPr>
          </a:p>
          <a:p>
            <a:pPr eaLnBrk="1" hangingPunct="1"/>
            <a:r>
              <a:rPr lang="es-MX" sz="2800" b="1" smtClean="0">
                <a:solidFill>
                  <a:srgbClr val="300274"/>
                </a:solidFill>
                <a:latin typeface="Arial Black" pitchFamily="34" charset="0"/>
                <a:cs typeface="Times New Roman" pitchFamily="18" charset="0"/>
              </a:rPr>
              <a:t>PROMOCIÓN Y </a:t>
            </a:r>
            <a:r>
              <a:rPr lang="es-ES" sz="2800" b="1" smtClean="0">
                <a:solidFill>
                  <a:srgbClr val="300274"/>
                </a:solidFill>
                <a:latin typeface="Arial Black" pitchFamily="34" charset="0"/>
                <a:cs typeface="Times New Roman" pitchFamily="18" charset="0"/>
              </a:rPr>
              <a:t>EDUCACIÓN LABORAL.</a:t>
            </a:r>
            <a:endParaRPr lang="es-PA" sz="2800" b="1" smtClean="0">
              <a:solidFill>
                <a:srgbClr val="300274"/>
              </a:solidFill>
              <a:latin typeface="Arial Black" pitchFamily="34" charset="0"/>
              <a:cs typeface="Times New Roman" pitchFamily="18" charset="0"/>
            </a:endParaRPr>
          </a:p>
          <a:p>
            <a:pPr eaLnBrk="1" hangingPunct="1"/>
            <a:r>
              <a:rPr lang="es-MX" sz="2800" b="1" smtClean="0">
                <a:solidFill>
                  <a:srgbClr val="300274"/>
                </a:solidFill>
                <a:cs typeface="Times New Roman" pitchFamily="18" charset="0"/>
              </a:rPr>
              <a:t> </a:t>
            </a:r>
            <a:r>
              <a:rPr lang="es-MX" sz="2800" smtClean="0">
                <a:solidFill>
                  <a:srgbClr val="300274"/>
                </a:solidFill>
                <a:latin typeface="Arial Black" pitchFamily="34" charset="0"/>
                <a:cs typeface="Times New Roman" pitchFamily="18" charset="0"/>
              </a:rPr>
              <a:t>OTRAS</a:t>
            </a:r>
            <a:endParaRPr lang="es-ES" sz="2800" b="1" smtClean="0"/>
          </a:p>
        </p:txBody>
      </p:sp>
    </p:spTree>
    <p:extLst>
      <p:ext uri="{BB962C8B-B14F-4D97-AF65-F5344CB8AC3E}">
        <p14:creationId xmlns:p14="http://schemas.microsoft.com/office/powerpoint/2010/main" val="316199527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371600" y="0"/>
            <a:ext cx="7543800" cy="990600"/>
          </a:xfrm>
        </p:spPr>
        <p:txBody>
          <a:bodyPr/>
          <a:lstStyle/>
          <a:p>
            <a:pPr eaLnBrk="1" hangingPunct="1"/>
            <a:r>
              <a:rPr lang="es-ES" sz="2800" smtClean="0">
                <a:solidFill>
                  <a:srgbClr val="660066"/>
                </a:solidFill>
                <a:latin typeface="Arial Black" pitchFamily="34" charset="0"/>
                <a:cs typeface="Times New Roman" pitchFamily="18" charset="0"/>
              </a:rPr>
              <a:t>Promulgación de Leyes Sobre Seguridad en Los Países </a:t>
            </a:r>
            <a:r>
              <a:rPr lang="es-PA" sz="2800" smtClean="0">
                <a:solidFill>
                  <a:srgbClr val="660066"/>
                </a:solidFill>
                <a:latin typeface="Arial Black" pitchFamily="34" charset="0"/>
                <a:cs typeface="Times New Roman" pitchFamily="18" charset="0"/>
              </a:rPr>
              <a:t>d</a:t>
            </a:r>
            <a:r>
              <a:rPr lang="es-ES" sz="2800" smtClean="0">
                <a:solidFill>
                  <a:srgbClr val="660066"/>
                </a:solidFill>
                <a:latin typeface="Arial Black" pitchFamily="34" charset="0"/>
                <a:cs typeface="Times New Roman" pitchFamily="18" charset="0"/>
              </a:rPr>
              <a:t>e América.</a:t>
            </a:r>
            <a:endParaRPr lang="es-MX" sz="2800" smtClean="0">
              <a:solidFill>
                <a:srgbClr val="660066"/>
              </a:solidFill>
              <a:latin typeface="Arial Black" pitchFamily="34" charset="0"/>
              <a:cs typeface="Times New Roman" pitchFamily="18" charset="0"/>
            </a:endParaRPr>
          </a:p>
        </p:txBody>
      </p:sp>
      <p:graphicFrame>
        <p:nvGraphicFramePr>
          <p:cNvPr id="90115" name="Group 3"/>
          <p:cNvGraphicFramePr>
            <a:graphicFrameLocks noGrp="1"/>
          </p:cNvGraphicFramePr>
          <p:nvPr/>
        </p:nvGraphicFramePr>
        <p:xfrm>
          <a:off x="533400" y="1073150"/>
          <a:ext cx="8305800" cy="5619115"/>
        </p:xfrm>
        <a:graphic>
          <a:graphicData uri="http://schemas.openxmlformats.org/drawingml/2006/table">
            <a:tbl>
              <a:tblPr/>
              <a:tblGrid>
                <a:gridCol w="1112838"/>
                <a:gridCol w="2397125"/>
                <a:gridCol w="1187450"/>
                <a:gridCol w="3608387"/>
              </a:tblGrid>
              <a:tr h="406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CC3300"/>
                          </a:solidFill>
                          <a:effectLst/>
                          <a:latin typeface="Times New Roman" pitchFamily="18" charset="0"/>
                        </a:rPr>
                        <a:t>AÑO</a:t>
                      </a:r>
                      <a:endParaRPr kumimoji="0" lang="es-ES" sz="2800" b="1" i="0" u="none" strike="noStrike" cap="none" normalizeH="0" baseline="0" dirty="0" smtClean="0">
                        <a:ln>
                          <a:noFill/>
                        </a:ln>
                        <a:solidFill>
                          <a:srgbClr val="CC33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CC3300"/>
                          </a:solidFill>
                          <a:effectLst/>
                          <a:latin typeface="Times New Roman" pitchFamily="18" charset="0"/>
                        </a:rPr>
                        <a:t>PAIS</a:t>
                      </a:r>
                      <a:endParaRPr kumimoji="0" lang="es-ES" sz="2800" b="1" i="0" u="none" strike="noStrike" cap="none" normalizeH="0" baseline="0" dirty="0" smtClean="0">
                        <a:ln>
                          <a:noFill/>
                        </a:ln>
                        <a:solidFill>
                          <a:srgbClr val="CC330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CC3300"/>
                          </a:solidFill>
                          <a:effectLst/>
                          <a:latin typeface="Times New Roman" pitchFamily="18" charset="0"/>
                        </a:rPr>
                        <a:t>AÑO</a:t>
                      </a:r>
                      <a:endParaRPr kumimoji="0" lang="es-ES" sz="2800" b="1" i="0" u="none" strike="noStrike" cap="none" normalizeH="0" baseline="0" dirty="0" smtClean="0">
                        <a:ln>
                          <a:noFill/>
                        </a:ln>
                        <a:solidFill>
                          <a:srgbClr val="CC330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CC3300"/>
                          </a:solidFill>
                          <a:effectLst/>
                          <a:latin typeface="Times New Roman" pitchFamily="18" charset="0"/>
                        </a:rPr>
                        <a:t>PAIS</a:t>
                      </a:r>
                      <a:endParaRPr kumimoji="0" lang="es-ES" sz="2800" b="1" i="0" u="none" strike="noStrike" cap="none" normalizeH="0" baseline="0" dirty="0" smtClean="0">
                        <a:ln>
                          <a:noFill/>
                        </a:ln>
                        <a:solidFill>
                          <a:srgbClr val="CC3300"/>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1910</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E.</a:t>
                      </a: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E</a:t>
                      </a: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.U.</a:t>
                      </a: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U</a:t>
                      </a: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1921</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Ecuador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5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19</a:t>
                      </a: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1</a:t>
                      </a: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El </a:t>
                      </a: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S</a:t>
                      </a: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alvador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ES" sz="2800" b="1" i="0" u="none" strike="noStrike" cap="none" normalizeH="0" baseline="0" dirty="0" smtClean="0">
                          <a:ln>
                            <a:noFill/>
                          </a:ln>
                          <a:solidFill>
                            <a:srgbClr val="000066"/>
                          </a:solidFill>
                          <a:effectLst/>
                          <a:latin typeface="Times New Roman" pitchFamily="18" charset="0"/>
                          <a:cs typeface="Times New Roman" pitchFamily="18" charset="0"/>
                        </a:rPr>
                        <a:t>1923</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Venezuela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5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1911</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Perú</a:t>
                      </a:r>
                      <a:endParaRPr kumimoji="0" lang="es-ES" sz="2800" b="1"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1924</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Bolivia y Costa Rica.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1914</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cs typeface="Times New Roman" pitchFamily="18" charset="0"/>
                        </a:rPr>
                        <a:t>Uruguay</a:t>
                      </a:r>
                      <a:endParaRPr kumimoji="0" lang="es-ES" sz="2800" b="1" i="0" u="none" strike="noStrike" cap="none" normalizeH="0" baseline="0" dirty="0" smtClean="0">
                        <a:ln>
                          <a:noFill/>
                        </a:ln>
                        <a:solidFill>
                          <a:srgbClr val="000066"/>
                        </a:solidFill>
                        <a:effectLst/>
                        <a:latin typeface="Times New Roman" pitchFamily="18"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1927</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Paraguay</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1915</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Argentina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1930</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Nicaragua.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1916</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Chile</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1931</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México.</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1916</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Colombia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1932</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Rep. Dominicana</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000" b="0" i="0" u="none" strike="noStrike" cap="none" normalizeH="0" baseline="0" dirty="0" smtClean="0">
                          <a:ln>
                            <a:noFill/>
                          </a:ln>
                          <a:solidFill>
                            <a:srgbClr val="0000CC"/>
                          </a:solidFill>
                          <a:effectLst/>
                          <a:latin typeface="Arial Black" pitchFamily="34" charset="0"/>
                        </a:rPr>
                        <a:t>1916</a:t>
                      </a:r>
                      <a:endParaRPr kumimoji="0" lang="es-ES" sz="2000" b="0" i="0" u="none" strike="noStrike" cap="none" normalizeH="0" baseline="0" dirty="0" smtClean="0">
                        <a:ln>
                          <a:noFill/>
                        </a:ln>
                        <a:solidFill>
                          <a:srgbClr val="0000CC"/>
                        </a:solidFill>
                        <a:effectLst/>
                        <a:latin typeface="Arial Black"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400" b="0" i="0" u="none" strike="noStrike" cap="none" normalizeH="0" baseline="0" dirty="0" smtClean="0">
                          <a:ln>
                            <a:noFill/>
                          </a:ln>
                          <a:solidFill>
                            <a:srgbClr val="0000CC"/>
                          </a:solidFill>
                          <a:effectLst/>
                          <a:latin typeface="Arial Black" pitchFamily="34" charset="0"/>
                        </a:rPr>
                        <a:t>Panamá</a:t>
                      </a:r>
                      <a:endParaRPr kumimoji="0" lang="es-ES" sz="2400" b="0" i="0" u="none" strike="noStrike" cap="none" normalizeH="0" baseline="0" dirty="0" smtClean="0">
                        <a:ln>
                          <a:noFill/>
                        </a:ln>
                        <a:solidFill>
                          <a:srgbClr val="0000CC"/>
                        </a:solidFill>
                        <a:effectLst/>
                        <a:latin typeface="Arial Black"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1946</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Guatemala </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6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1919</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Brasil</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1952</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PA" sz="2800" b="1" i="0" u="none" strike="noStrike" cap="none" normalizeH="0" baseline="0" dirty="0" smtClean="0">
                          <a:ln>
                            <a:noFill/>
                          </a:ln>
                          <a:solidFill>
                            <a:srgbClr val="000066"/>
                          </a:solidFill>
                          <a:effectLst/>
                          <a:latin typeface="Times New Roman" pitchFamily="18" charset="0"/>
                        </a:rPr>
                        <a:t>Honduras</a:t>
                      </a:r>
                      <a:endParaRPr kumimoji="0" lang="es-ES" sz="2800" b="1" i="0" u="none" strike="noStrike" cap="none" normalizeH="0" baseline="0" dirty="0" smtClean="0">
                        <a:ln>
                          <a:noFill/>
                        </a:ln>
                        <a:solidFill>
                          <a:srgbClr val="000066"/>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06518652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257300" y="457200"/>
            <a:ext cx="7772400" cy="990600"/>
          </a:xfrm>
        </p:spPr>
        <p:txBody>
          <a:bodyPr/>
          <a:lstStyle/>
          <a:p>
            <a:pPr eaLnBrk="1" hangingPunct="1"/>
            <a:r>
              <a:rPr lang="es-PA" sz="2800" smtClean="0">
                <a:solidFill>
                  <a:srgbClr val="FF3300"/>
                </a:solidFill>
                <a:latin typeface="Arial Black" pitchFamily="34" charset="0"/>
                <a:cs typeface="Times New Roman" pitchFamily="18" charset="0"/>
              </a:rPr>
              <a:t>NACIMIENTO DE LA MEDICINA OCUPACIONAL. </a:t>
            </a:r>
            <a:r>
              <a:rPr lang="es-PA" sz="2800" smtClean="0">
                <a:solidFill>
                  <a:srgbClr val="000066"/>
                </a:solidFill>
                <a:latin typeface="Arial Black" pitchFamily="34" charset="0"/>
                <a:cs typeface="Times New Roman" pitchFamily="18" charset="0"/>
              </a:rPr>
              <a:t>CONT</a:t>
            </a:r>
            <a:endParaRPr lang="es-ES" sz="2800" smtClean="0">
              <a:solidFill>
                <a:srgbClr val="000066"/>
              </a:solidFill>
              <a:latin typeface="Arial Black" pitchFamily="34" charset="0"/>
              <a:cs typeface="Times New Roman" pitchFamily="18" charset="0"/>
            </a:endParaRPr>
          </a:p>
        </p:txBody>
      </p:sp>
      <p:sp>
        <p:nvSpPr>
          <p:cNvPr id="111619" name="Rectangle 3"/>
          <p:cNvSpPr>
            <a:spLocks noGrp="1" noChangeArrowheads="1"/>
          </p:cNvSpPr>
          <p:nvPr>
            <p:ph idx="1"/>
          </p:nvPr>
        </p:nvSpPr>
        <p:spPr>
          <a:xfrm>
            <a:off x="152400" y="1524000"/>
            <a:ext cx="8724900" cy="5029200"/>
          </a:xfrm>
        </p:spPr>
        <p:txBody>
          <a:bodyPr/>
          <a:lstStyle/>
          <a:p>
            <a:pPr algn="just" eaLnBrk="1" hangingPunct="1"/>
            <a:r>
              <a:rPr lang="es-ES" sz="4000" smtClean="0">
                <a:solidFill>
                  <a:srgbClr val="000080"/>
                </a:solidFill>
                <a:latin typeface="Arial Black" pitchFamily="34" charset="0"/>
                <a:cs typeface="Times New Roman" pitchFamily="18" charset="0"/>
              </a:rPr>
              <a:t>EN 1959 SE EMITE LA RESOLUCIÓN 112, QUE ESTABLECE LAS CARACTERÍSTICAS DE LOS SERVICIOS DE SALUD EN LAS EMPRESAS.</a:t>
            </a:r>
            <a:r>
              <a:rPr lang="es-ES" sz="4000" smtClean="0">
                <a:latin typeface="Arial Black" pitchFamily="34" charset="0"/>
              </a:rPr>
              <a:t> </a:t>
            </a:r>
          </a:p>
        </p:txBody>
      </p:sp>
    </p:spTree>
    <p:extLst>
      <p:ext uri="{BB962C8B-B14F-4D97-AF65-F5344CB8AC3E}">
        <p14:creationId xmlns:p14="http://schemas.microsoft.com/office/powerpoint/2010/main" val="295980628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304800" y="152400"/>
            <a:ext cx="8405813" cy="3751263"/>
          </a:xfrm>
          <a:prstGeom prst="rect">
            <a:avLst/>
          </a:prstGeom>
          <a:noFill/>
          <a:ln w="12700" cap="sq">
            <a:noFill/>
            <a:miter lim="800000"/>
            <a:headEnd type="none" w="sm" len="sm"/>
            <a:tailEnd type="none" w="sm" len="sm"/>
          </a:ln>
        </p:spPr>
        <p:txBody>
          <a:bodyPr>
            <a:spAutoFit/>
          </a:bodyPr>
          <a:lstStyle/>
          <a:p>
            <a:pPr algn="ctr">
              <a:spcBef>
                <a:spcPct val="50000"/>
              </a:spcBef>
            </a:pPr>
            <a:r>
              <a:rPr lang="es-MX" sz="4800">
                <a:latin typeface="Arial Black" pitchFamily="34" charset="0"/>
              </a:rPr>
              <a:t>LA SALUD PÚBLICA Y  LA SALUD OCUPACIONAL EN LA CONSTRUCCIÓN DEL CANAL DE PANAMÁ</a:t>
            </a:r>
            <a:endParaRPr lang="es-ES" sz="4800">
              <a:latin typeface="Arial Black" pitchFamily="34" charset="0"/>
            </a:endParaRPr>
          </a:p>
        </p:txBody>
      </p:sp>
      <p:pic>
        <p:nvPicPr>
          <p:cNvPr id="113667" name="Picture 3" descr="PE01832_"/>
          <p:cNvPicPr>
            <a:picLocks noChangeAspect="1" noChangeArrowheads="1"/>
          </p:cNvPicPr>
          <p:nvPr/>
        </p:nvPicPr>
        <p:blipFill>
          <a:blip r:embed="rId2" cstate="print"/>
          <a:srcRect/>
          <a:stretch>
            <a:fillRect/>
          </a:stretch>
        </p:blipFill>
        <p:spPr bwMode="auto">
          <a:xfrm>
            <a:off x="6189663" y="3657600"/>
            <a:ext cx="2954337" cy="2924175"/>
          </a:xfrm>
          <a:prstGeom prst="rect">
            <a:avLst/>
          </a:prstGeom>
          <a:noFill/>
          <a:ln w="9525">
            <a:noFill/>
            <a:miter lim="800000"/>
            <a:headEnd/>
            <a:tailEnd/>
          </a:ln>
        </p:spPr>
      </p:pic>
    </p:spTree>
    <p:extLst>
      <p:ext uri="{BB962C8B-B14F-4D97-AF65-F5344CB8AC3E}">
        <p14:creationId xmlns:p14="http://schemas.microsoft.com/office/powerpoint/2010/main" val="34696525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2130425" y="0"/>
          <a:ext cx="5676900" cy="6858000"/>
        </p:xfrm>
        <a:graphic>
          <a:graphicData uri="http://schemas.openxmlformats.org/presentationml/2006/ole">
            <mc:AlternateContent xmlns:mc="http://schemas.openxmlformats.org/markup-compatibility/2006">
              <mc:Choice xmlns:v="urn:schemas-microsoft-com:vml" Requires="v">
                <p:oleObj spid="_x0000_s2056" name="Fotografía de Photo Editor" r:id="rId3" imgW="4029637" imgH="4334480" progId="">
                  <p:embed/>
                </p:oleObj>
              </mc:Choice>
              <mc:Fallback>
                <p:oleObj name="Fotografía de Photo Editor" r:id="rId3" imgW="4029637" imgH="43344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719" r="827"/>
                      <a:stretch>
                        <a:fillRect/>
                      </a:stretch>
                    </p:blipFill>
                    <p:spPr bwMode="auto">
                      <a:xfrm>
                        <a:off x="2130425" y="0"/>
                        <a:ext cx="56769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839179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685800" y="0"/>
          <a:ext cx="7948613" cy="6259513"/>
        </p:xfrm>
        <a:graphic>
          <a:graphicData uri="http://schemas.openxmlformats.org/presentationml/2006/ole">
            <mc:AlternateContent xmlns:mc="http://schemas.openxmlformats.org/markup-compatibility/2006">
              <mc:Choice xmlns:v="urn:schemas-microsoft-com:vml" Requires="v">
                <p:oleObj spid="_x0000_s3080" name="Fotografía de Photo Editor" r:id="rId3" imgW="4734586" imgH="4048690" progId="">
                  <p:embed/>
                </p:oleObj>
              </mc:Choice>
              <mc:Fallback>
                <p:oleObj name="Fotografía de Photo Editor" r:id="rId3" imgW="4734586" imgH="40486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0"/>
                        <a:ext cx="7948613" cy="625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9" name="Line 3"/>
          <p:cNvSpPr>
            <a:spLocks noChangeShapeType="1"/>
          </p:cNvSpPr>
          <p:nvPr/>
        </p:nvSpPr>
        <p:spPr bwMode="auto">
          <a:xfrm>
            <a:off x="8686800" y="0"/>
            <a:ext cx="0" cy="6172200"/>
          </a:xfrm>
          <a:prstGeom prst="line">
            <a:avLst/>
          </a:prstGeom>
          <a:noFill/>
          <a:ln w="76200" cap="sq">
            <a:solidFill>
              <a:schemeClr val="tx1"/>
            </a:solidFill>
            <a:round/>
            <a:headEnd type="none" w="sm" len="sm"/>
            <a:tailEnd type="none" w="sm" len="sm"/>
          </a:ln>
        </p:spPr>
        <p:txBody>
          <a:bodyPr wrap="none"/>
          <a:lstStyle/>
          <a:p>
            <a:endParaRPr lang="es-ES"/>
          </a:p>
        </p:txBody>
      </p:sp>
      <p:sp>
        <p:nvSpPr>
          <p:cNvPr id="9220" name="Text Box 4"/>
          <p:cNvSpPr txBox="1">
            <a:spLocks noChangeArrowheads="1"/>
          </p:cNvSpPr>
          <p:nvPr/>
        </p:nvSpPr>
        <p:spPr bwMode="auto">
          <a:xfrm>
            <a:off x="1547813" y="6248400"/>
            <a:ext cx="6962775" cy="396875"/>
          </a:xfrm>
          <a:prstGeom prst="rect">
            <a:avLst/>
          </a:prstGeom>
          <a:noFill/>
          <a:ln w="12700" cap="sq">
            <a:noFill/>
            <a:miter lim="800000"/>
            <a:headEnd type="none" w="sm" len="sm"/>
            <a:tailEnd type="none" w="sm" len="sm"/>
          </a:ln>
        </p:spPr>
        <p:txBody>
          <a:bodyPr>
            <a:spAutoFit/>
          </a:bodyPr>
          <a:lstStyle/>
          <a:p>
            <a:pPr algn="ctr">
              <a:spcBef>
                <a:spcPct val="50000"/>
              </a:spcBef>
            </a:pPr>
            <a:r>
              <a:rPr lang="es-MX" sz="2000">
                <a:latin typeface="Arial Black" pitchFamily="34" charset="0"/>
              </a:rPr>
              <a:t>DE LESSEPS Y SU EQUIPO DE INGENIEROS</a:t>
            </a:r>
            <a:endParaRPr lang="es-ES" sz="2000">
              <a:latin typeface="Arial Black" pitchFamily="34" charset="0"/>
            </a:endParaRPr>
          </a:p>
        </p:txBody>
      </p:sp>
    </p:spTree>
    <p:extLst>
      <p:ext uri="{BB962C8B-B14F-4D97-AF65-F5344CB8AC3E}">
        <p14:creationId xmlns:p14="http://schemas.microsoft.com/office/powerpoint/2010/main" val="12710594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ChangeArrowheads="1"/>
          </p:cNvSpPr>
          <p:nvPr/>
        </p:nvSpPr>
        <p:spPr bwMode="auto">
          <a:xfrm>
            <a:off x="3613150" y="2709863"/>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0242" name="Object 2"/>
          <p:cNvGraphicFramePr>
            <a:graphicFrameLocks noChangeAspect="1"/>
          </p:cNvGraphicFramePr>
          <p:nvPr/>
        </p:nvGraphicFramePr>
        <p:xfrm>
          <a:off x="914400" y="703263"/>
          <a:ext cx="7848600" cy="5437187"/>
        </p:xfrm>
        <a:graphic>
          <a:graphicData uri="http://schemas.openxmlformats.org/presentationml/2006/ole">
            <mc:AlternateContent xmlns:mc="http://schemas.openxmlformats.org/markup-compatibility/2006">
              <mc:Choice xmlns:v="urn:schemas-microsoft-com:vml" Requires="v">
                <p:oleObj spid="_x0000_s4104" r:id="rId3" imgW="2076740" imgH="1438095" progId="">
                  <p:embed/>
                </p:oleObj>
              </mc:Choice>
              <mc:Fallback>
                <p:oleObj r:id="rId3" imgW="2076740" imgH="143809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703263"/>
                        <a:ext cx="7848600" cy="543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4" name="Text Box 4"/>
          <p:cNvSpPr txBox="1">
            <a:spLocks noChangeArrowheads="1"/>
          </p:cNvSpPr>
          <p:nvPr/>
        </p:nvSpPr>
        <p:spPr bwMode="auto">
          <a:xfrm>
            <a:off x="1406525" y="5638800"/>
            <a:ext cx="7526338" cy="579438"/>
          </a:xfrm>
          <a:prstGeom prst="rect">
            <a:avLst/>
          </a:prstGeom>
          <a:noFill/>
          <a:ln w="12700" cap="sq">
            <a:noFill/>
            <a:miter lim="800000"/>
            <a:headEnd type="none" w="sm" len="sm"/>
            <a:tailEnd type="none" w="sm" len="sm"/>
          </a:ln>
        </p:spPr>
        <p:txBody>
          <a:bodyPr>
            <a:spAutoFit/>
          </a:bodyPr>
          <a:lstStyle/>
          <a:p>
            <a:pPr algn="ctr">
              <a:spcBef>
                <a:spcPct val="50000"/>
              </a:spcBef>
            </a:pPr>
            <a:r>
              <a:rPr lang="es-MX" sz="3200">
                <a:latin typeface="Arial Black" pitchFamily="34" charset="0"/>
              </a:rPr>
              <a:t>MALARIA</a:t>
            </a:r>
            <a:endParaRPr lang="es-ES" sz="3200">
              <a:latin typeface="Arial Black" pitchFamily="34" charset="0"/>
            </a:endParaRPr>
          </a:p>
        </p:txBody>
      </p:sp>
    </p:spTree>
    <p:extLst>
      <p:ext uri="{BB962C8B-B14F-4D97-AF65-F5344CB8AC3E}">
        <p14:creationId xmlns:p14="http://schemas.microsoft.com/office/powerpoint/2010/main" val="37533909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195388" y="152400"/>
            <a:ext cx="7834312" cy="1066800"/>
          </a:xfrm>
        </p:spPr>
        <p:txBody>
          <a:bodyPr/>
          <a:lstStyle/>
          <a:p>
            <a:pPr eaLnBrk="1" hangingPunct="1"/>
            <a:r>
              <a:rPr lang="es-MX" sz="3200" smtClean="0">
                <a:solidFill>
                  <a:srgbClr val="990000"/>
                </a:solidFill>
                <a:latin typeface="Arial Black" pitchFamily="34" charset="0"/>
              </a:rPr>
              <a:t>FIEBRE AMARILLA Y DENGUE</a:t>
            </a:r>
            <a:br>
              <a:rPr lang="es-MX" sz="3200" smtClean="0">
                <a:solidFill>
                  <a:srgbClr val="990000"/>
                </a:solidFill>
                <a:latin typeface="Arial Black" pitchFamily="34" charset="0"/>
              </a:rPr>
            </a:br>
            <a:r>
              <a:rPr lang="es-MX" sz="3200" smtClean="0">
                <a:solidFill>
                  <a:srgbClr val="990000"/>
                </a:solidFill>
                <a:latin typeface="Arial Black" pitchFamily="34" charset="0"/>
              </a:rPr>
              <a:t>POR AEDES AEGYPTI</a:t>
            </a:r>
            <a:endParaRPr lang="es-ES" sz="3200" smtClean="0">
              <a:solidFill>
                <a:srgbClr val="990000"/>
              </a:solidFill>
              <a:latin typeface="Arial Black" pitchFamily="34" charset="0"/>
            </a:endParaRPr>
          </a:p>
        </p:txBody>
      </p:sp>
      <p:sp>
        <p:nvSpPr>
          <p:cNvPr id="114691" name="Rectangle 3"/>
          <p:cNvSpPr>
            <a:spLocks noGrp="1" noChangeArrowheads="1"/>
          </p:cNvSpPr>
          <p:nvPr>
            <p:ph idx="1"/>
          </p:nvPr>
        </p:nvSpPr>
        <p:spPr>
          <a:xfrm>
            <a:off x="1257300" y="1295400"/>
            <a:ext cx="7772400" cy="5257800"/>
          </a:xfrm>
        </p:spPr>
        <p:txBody>
          <a:bodyPr/>
          <a:lstStyle/>
          <a:p>
            <a:pPr algn="ctr" eaLnBrk="1" hangingPunct="1">
              <a:buFontTx/>
              <a:buNone/>
            </a:pPr>
            <a:endParaRPr lang="es-ES" sz="3600" b="1" smtClean="0">
              <a:solidFill>
                <a:srgbClr val="000000"/>
              </a:solidFill>
              <a:ea typeface="Arial Unicode MS" pitchFamily="34" charset="-128"/>
              <a:cs typeface="Arial Unicode MS" pitchFamily="34" charset="-128"/>
            </a:endParaRPr>
          </a:p>
          <a:p>
            <a:pPr algn="ctr" eaLnBrk="1" hangingPunct="1">
              <a:buFontTx/>
              <a:buNone/>
            </a:pPr>
            <a:endParaRPr lang="es-ES" sz="4800" b="1" smtClean="0">
              <a:solidFill>
                <a:srgbClr val="FF0066"/>
              </a:solidFill>
            </a:endParaRPr>
          </a:p>
        </p:txBody>
      </p:sp>
      <p:pic>
        <p:nvPicPr>
          <p:cNvPr id="114692" name="Picture 4" descr="Mosquito adulto alimentándose de la piel"/>
          <p:cNvPicPr>
            <a:picLocks noChangeAspect="1" noChangeArrowheads="1"/>
          </p:cNvPicPr>
          <p:nvPr/>
        </p:nvPicPr>
        <p:blipFill>
          <a:blip r:embed="rId2" r:link="rId3" cstate="print"/>
          <a:srcRect b="8362"/>
          <a:stretch>
            <a:fillRect/>
          </a:stretch>
        </p:blipFill>
        <p:spPr bwMode="auto">
          <a:xfrm>
            <a:off x="990600" y="1371600"/>
            <a:ext cx="7526338" cy="5091113"/>
          </a:xfrm>
          <a:prstGeom prst="rect">
            <a:avLst/>
          </a:prstGeom>
          <a:noFill/>
          <a:ln w="9525">
            <a:noFill/>
            <a:miter lim="800000"/>
            <a:headEnd/>
            <a:tailEnd/>
          </a:ln>
        </p:spPr>
      </p:pic>
    </p:spTree>
    <p:extLst>
      <p:ext uri="{BB962C8B-B14F-4D97-AF65-F5344CB8AC3E}">
        <p14:creationId xmlns:p14="http://schemas.microsoft.com/office/powerpoint/2010/main" val="35206237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idx="1"/>
          </p:nvPr>
        </p:nvSpPr>
        <p:spPr>
          <a:xfrm>
            <a:off x="1257300" y="457200"/>
            <a:ext cx="7772400" cy="6172200"/>
          </a:xfrm>
        </p:spPr>
        <p:txBody>
          <a:bodyPr/>
          <a:lstStyle/>
          <a:p>
            <a:pPr eaLnBrk="1" hangingPunct="1"/>
            <a:r>
              <a:rPr lang="es-MX" smtClean="0">
                <a:solidFill>
                  <a:srgbClr val="990000"/>
                </a:solidFill>
                <a:latin typeface="Arial Black" pitchFamily="34" charset="0"/>
              </a:rPr>
              <a:t>LEISHMANIASIS</a:t>
            </a:r>
            <a:endParaRPr lang="es-ES" smtClean="0">
              <a:solidFill>
                <a:srgbClr val="990000"/>
              </a:solidFill>
              <a:latin typeface="Arial Black" pitchFamily="34" charset="0"/>
            </a:endParaRPr>
          </a:p>
        </p:txBody>
      </p:sp>
      <p:sp>
        <p:nvSpPr>
          <p:cNvPr id="115715" name="Rectangle 3"/>
          <p:cNvSpPr>
            <a:spLocks noChangeArrowheads="1"/>
          </p:cNvSpPr>
          <p:nvPr/>
        </p:nvSpPr>
        <p:spPr bwMode="auto">
          <a:xfrm>
            <a:off x="2019300" y="1704975"/>
            <a:ext cx="9144000" cy="0"/>
          </a:xfrm>
          <a:prstGeom prst="rect">
            <a:avLst/>
          </a:prstGeom>
          <a:noFill/>
          <a:ln w="9525">
            <a:noFill/>
            <a:miter lim="800000"/>
            <a:headEnd/>
            <a:tailEnd/>
          </a:ln>
        </p:spPr>
        <p:txBody>
          <a:bodyPr>
            <a:spAutoFit/>
          </a:bodyPr>
          <a:lstStyle/>
          <a:p>
            <a:endParaRPr lang="es-ES"/>
          </a:p>
        </p:txBody>
      </p:sp>
      <p:pic>
        <p:nvPicPr>
          <p:cNvPr id="115716" name="Picture 4" descr="http://www.geocities.com/ralv7/infecciosas/leish2.jpg"/>
          <p:cNvPicPr>
            <a:picLocks noChangeAspect="1" noChangeArrowheads="1"/>
          </p:cNvPicPr>
          <p:nvPr/>
        </p:nvPicPr>
        <p:blipFill>
          <a:blip r:embed="rId2" r:link="rId3" cstate="print"/>
          <a:srcRect/>
          <a:stretch>
            <a:fillRect/>
          </a:stretch>
        </p:blipFill>
        <p:spPr bwMode="auto">
          <a:xfrm>
            <a:off x="457200" y="1066800"/>
            <a:ext cx="7877175" cy="5368925"/>
          </a:xfrm>
          <a:prstGeom prst="rect">
            <a:avLst/>
          </a:prstGeom>
          <a:noFill/>
          <a:ln w="9525">
            <a:noFill/>
            <a:miter lim="800000"/>
            <a:headEnd/>
            <a:tailEnd/>
          </a:ln>
        </p:spPr>
      </p:pic>
    </p:spTree>
    <p:extLst>
      <p:ext uri="{BB962C8B-B14F-4D97-AF65-F5344CB8AC3E}">
        <p14:creationId xmlns:p14="http://schemas.microsoft.com/office/powerpoint/2010/main" val="26839052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idx="1"/>
          </p:nvPr>
        </p:nvSpPr>
        <p:spPr>
          <a:xfrm>
            <a:off x="1257300" y="457200"/>
            <a:ext cx="7772400" cy="6172200"/>
          </a:xfrm>
        </p:spPr>
        <p:txBody>
          <a:bodyPr/>
          <a:lstStyle/>
          <a:p>
            <a:pPr eaLnBrk="1" hangingPunct="1"/>
            <a:r>
              <a:rPr lang="es-MX" smtClean="0">
                <a:solidFill>
                  <a:srgbClr val="990000"/>
                </a:solidFill>
                <a:latin typeface="Arial Black" pitchFamily="34" charset="0"/>
              </a:rPr>
              <a:t>LEISHMANIASIS</a:t>
            </a:r>
            <a:endParaRPr lang="es-ES" smtClean="0">
              <a:solidFill>
                <a:srgbClr val="990000"/>
              </a:solidFill>
              <a:latin typeface="Arial Black" pitchFamily="34" charset="0"/>
            </a:endParaRPr>
          </a:p>
        </p:txBody>
      </p:sp>
      <p:sp>
        <p:nvSpPr>
          <p:cNvPr id="116739" name="Rectangle 3"/>
          <p:cNvSpPr>
            <a:spLocks noChangeArrowheads="1"/>
          </p:cNvSpPr>
          <p:nvPr/>
        </p:nvSpPr>
        <p:spPr bwMode="auto">
          <a:xfrm>
            <a:off x="2595563" y="2090738"/>
            <a:ext cx="9144000" cy="0"/>
          </a:xfrm>
          <a:prstGeom prst="rect">
            <a:avLst/>
          </a:prstGeom>
          <a:noFill/>
          <a:ln w="9525">
            <a:noFill/>
            <a:miter lim="800000"/>
            <a:headEnd/>
            <a:tailEnd/>
          </a:ln>
        </p:spPr>
        <p:txBody>
          <a:bodyPr>
            <a:spAutoFit/>
          </a:bodyPr>
          <a:lstStyle/>
          <a:p>
            <a:endParaRPr lang="es-ES"/>
          </a:p>
        </p:txBody>
      </p:sp>
      <p:sp>
        <p:nvSpPr>
          <p:cNvPr id="116740" name="Rectangle 4"/>
          <p:cNvSpPr>
            <a:spLocks noChangeArrowheads="1"/>
          </p:cNvSpPr>
          <p:nvPr/>
        </p:nvSpPr>
        <p:spPr bwMode="auto">
          <a:xfrm>
            <a:off x="2019300" y="1704975"/>
            <a:ext cx="9144000" cy="0"/>
          </a:xfrm>
          <a:prstGeom prst="rect">
            <a:avLst/>
          </a:prstGeom>
          <a:noFill/>
          <a:ln w="9525">
            <a:noFill/>
            <a:miter lim="800000"/>
            <a:headEnd/>
            <a:tailEnd/>
          </a:ln>
        </p:spPr>
        <p:txBody>
          <a:bodyPr>
            <a:spAutoFit/>
          </a:bodyPr>
          <a:lstStyle/>
          <a:p>
            <a:endParaRPr lang="es-ES"/>
          </a:p>
        </p:txBody>
      </p:sp>
      <p:sp>
        <p:nvSpPr>
          <p:cNvPr id="116741" name="Rectangle 5"/>
          <p:cNvSpPr>
            <a:spLocks noChangeArrowheads="1"/>
          </p:cNvSpPr>
          <p:nvPr/>
        </p:nvSpPr>
        <p:spPr bwMode="auto">
          <a:xfrm>
            <a:off x="3062288" y="2409825"/>
            <a:ext cx="9144000" cy="0"/>
          </a:xfrm>
          <a:prstGeom prst="rect">
            <a:avLst/>
          </a:prstGeom>
          <a:noFill/>
          <a:ln w="9525">
            <a:noFill/>
            <a:miter lim="800000"/>
            <a:headEnd/>
            <a:tailEnd/>
          </a:ln>
        </p:spPr>
        <p:txBody>
          <a:bodyPr>
            <a:spAutoFit/>
          </a:bodyPr>
          <a:lstStyle/>
          <a:p>
            <a:endParaRPr lang="es-ES"/>
          </a:p>
        </p:txBody>
      </p:sp>
      <p:pic>
        <p:nvPicPr>
          <p:cNvPr id="116742" name="Picture 6" descr="http://www.geocities.com/ralv7/infecciosas/leish.jpg"/>
          <p:cNvPicPr>
            <a:picLocks noChangeAspect="1" noChangeArrowheads="1"/>
          </p:cNvPicPr>
          <p:nvPr/>
        </p:nvPicPr>
        <p:blipFill>
          <a:blip r:embed="rId2" r:link="rId3" cstate="print"/>
          <a:srcRect/>
          <a:stretch>
            <a:fillRect/>
          </a:stretch>
        </p:blipFill>
        <p:spPr bwMode="auto">
          <a:xfrm>
            <a:off x="609600" y="1352550"/>
            <a:ext cx="7877175" cy="5316538"/>
          </a:xfrm>
          <a:prstGeom prst="rect">
            <a:avLst/>
          </a:prstGeom>
          <a:noFill/>
          <a:ln w="9525">
            <a:noFill/>
            <a:miter lim="800000"/>
            <a:headEnd/>
            <a:tailEnd/>
          </a:ln>
        </p:spPr>
      </p:pic>
    </p:spTree>
    <p:extLst>
      <p:ext uri="{BB962C8B-B14F-4D97-AF65-F5344CB8AC3E}">
        <p14:creationId xmlns:p14="http://schemas.microsoft.com/office/powerpoint/2010/main" val="15756341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ChangeArrowheads="1"/>
          </p:cNvSpPr>
          <p:nvPr/>
        </p:nvSpPr>
        <p:spPr bwMode="auto">
          <a:xfrm>
            <a:off x="2676525" y="2376488"/>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1266" name="Object 2"/>
          <p:cNvGraphicFramePr>
            <a:graphicFrameLocks noChangeAspect="1"/>
          </p:cNvGraphicFramePr>
          <p:nvPr/>
        </p:nvGraphicFramePr>
        <p:xfrm>
          <a:off x="1066800" y="0"/>
          <a:ext cx="6540500" cy="5338763"/>
        </p:xfrm>
        <a:graphic>
          <a:graphicData uri="http://schemas.openxmlformats.org/presentationml/2006/ole">
            <mc:AlternateContent xmlns:mc="http://schemas.openxmlformats.org/markup-compatibility/2006">
              <mc:Choice xmlns:v="urn:schemas-microsoft-com:vml" Requires="v">
                <p:oleObj spid="_x0000_s5128" r:id="rId3" imgW="4105848" imgH="2104762" progId="">
                  <p:embed/>
                </p:oleObj>
              </mc:Choice>
              <mc:Fallback>
                <p:oleObj r:id="rId3" imgW="4105848" imgH="210476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013" t="10913" r="51906" b="19913"/>
                      <a:stretch>
                        <a:fillRect/>
                      </a:stretch>
                    </p:blipFill>
                    <p:spPr bwMode="auto">
                      <a:xfrm>
                        <a:off x="1066800" y="0"/>
                        <a:ext cx="6540500" cy="533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8" name="Rectangle 4"/>
          <p:cNvSpPr>
            <a:spLocks noChangeArrowheads="1"/>
          </p:cNvSpPr>
          <p:nvPr/>
        </p:nvSpPr>
        <p:spPr bwMode="auto">
          <a:xfrm>
            <a:off x="3359150" y="2414588"/>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1269" name="Text Box 5"/>
          <p:cNvSpPr txBox="1">
            <a:spLocks noChangeArrowheads="1"/>
          </p:cNvSpPr>
          <p:nvPr/>
        </p:nvSpPr>
        <p:spPr bwMode="auto">
          <a:xfrm>
            <a:off x="609600" y="5411788"/>
            <a:ext cx="7526338" cy="1219200"/>
          </a:xfrm>
          <a:prstGeom prst="rect">
            <a:avLst/>
          </a:prstGeom>
          <a:noFill/>
          <a:ln w="12700" cap="sq">
            <a:noFill/>
            <a:miter lim="800000"/>
            <a:headEnd type="none" w="sm" len="sm"/>
            <a:tailEnd type="none" w="sm" len="sm"/>
          </a:ln>
        </p:spPr>
        <p:txBody>
          <a:bodyPr>
            <a:spAutoFit/>
          </a:bodyPr>
          <a:lstStyle/>
          <a:p>
            <a:pPr algn="ctr">
              <a:spcBef>
                <a:spcPct val="50000"/>
              </a:spcBef>
            </a:pPr>
            <a:r>
              <a:rPr lang="es-MX">
                <a:solidFill>
                  <a:srgbClr val="000066"/>
                </a:solidFill>
                <a:latin typeface="Arial Black" pitchFamily="34" charset="0"/>
              </a:rPr>
              <a:t>HOSPITAL DE LOS FRANCESES</a:t>
            </a:r>
          </a:p>
          <a:p>
            <a:pPr algn="ctr">
              <a:spcBef>
                <a:spcPct val="50000"/>
              </a:spcBef>
            </a:pPr>
            <a:r>
              <a:rPr lang="es-MX" sz="2000">
                <a:solidFill>
                  <a:srgbClr val="000066"/>
                </a:solidFill>
                <a:latin typeface="Arial Black" pitchFamily="34" charset="0"/>
              </a:rPr>
              <a:t>HOSPITAL CENTRAL DE PANAMÁ O DE NUESTRA SEÑORA DEL CERRO. 1882 - 1904</a:t>
            </a:r>
            <a:endParaRPr lang="es-ES" sz="2000">
              <a:solidFill>
                <a:srgbClr val="000066"/>
              </a:solidFill>
              <a:latin typeface="Arial Black" pitchFamily="34" charset="0"/>
            </a:endParaRPr>
          </a:p>
        </p:txBody>
      </p:sp>
    </p:spTree>
    <p:extLst>
      <p:ext uri="{BB962C8B-B14F-4D97-AF65-F5344CB8AC3E}">
        <p14:creationId xmlns:p14="http://schemas.microsoft.com/office/powerpoint/2010/main" val="2352997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609600" y="685800"/>
            <a:ext cx="8112125" cy="2530475"/>
          </a:xfrm>
          <a:prstGeom prst="rect">
            <a:avLst/>
          </a:prstGeom>
          <a:noFill/>
          <a:ln w="12700" cap="sq">
            <a:noFill/>
            <a:miter lim="800000"/>
            <a:headEnd type="none" w="sm" len="sm"/>
            <a:tailEnd type="none" w="sm" len="sm"/>
          </a:ln>
        </p:spPr>
        <p:txBody>
          <a:bodyPr>
            <a:spAutoFit/>
          </a:bodyPr>
          <a:lstStyle/>
          <a:p>
            <a:pPr algn="ctr">
              <a:spcBef>
                <a:spcPct val="50000"/>
              </a:spcBef>
            </a:pPr>
            <a:r>
              <a:rPr lang="es-MX" sz="8000">
                <a:solidFill>
                  <a:srgbClr val="003300"/>
                </a:solidFill>
                <a:latin typeface="Arial Black" pitchFamily="34" charset="0"/>
              </a:rPr>
              <a:t>CONCEPTO DE TRABAJO</a:t>
            </a:r>
            <a:endParaRPr lang="es-ES" sz="8000">
              <a:solidFill>
                <a:srgbClr val="003300"/>
              </a:solidFill>
              <a:latin typeface="Arial Black" pitchFamily="34" charset="0"/>
            </a:endParaRPr>
          </a:p>
        </p:txBody>
      </p:sp>
      <p:pic>
        <p:nvPicPr>
          <p:cNvPr id="56323" name="Picture 3" descr="PE01616_"/>
          <p:cNvPicPr>
            <a:picLocks noChangeAspect="1" noChangeArrowheads="1"/>
          </p:cNvPicPr>
          <p:nvPr/>
        </p:nvPicPr>
        <p:blipFill>
          <a:blip r:embed="rId2" cstate="print"/>
          <a:srcRect/>
          <a:stretch>
            <a:fillRect/>
          </a:stretch>
        </p:blipFill>
        <p:spPr bwMode="auto">
          <a:xfrm>
            <a:off x="3352800" y="3352800"/>
            <a:ext cx="2998788" cy="3048000"/>
          </a:xfrm>
          <a:prstGeom prst="rect">
            <a:avLst/>
          </a:prstGeom>
          <a:noFill/>
          <a:ln w="9525">
            <a:noFill/>
            <a:miter lim="800000"/>
            <a:headEnd/>
            <a:tailEnd/>
          </a:ln>
        </p:spPr>
      </p:pic>
    </p:spTree>
    <p:extLst>
      <p:ext uri="{BB962C8B-B14F-4D97-AF65-F5344CB8AC3E}">
        <p14:creationId xmlns:p14="http://schemas.microsoft.com/office/powerpoint/2010/main" val="32353441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2676525" y="2376488"/>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2290" name="Object 2"/>
          <p:cNvGraphicFramePr>
            <a:graphicFrameLocks noChangeAspect="1"/>
          </p:cNvGraphicFramePr>
          <p:nvPr/>
        </p:nvGraphicFramePr>
        <p:xfrm>
          <a:off x="1066800" y="152400"/>
          <a:ext cx="6751638" cy="5643563"/>
        </p:xfrm>
        <a:graphic>
          <a:graphicData uri="http://schemas.openxmlformats.org/presentationml/2006/ole">
            <mc:AlternateContent xmlns:mc="http://schemas.openxmlformats.org/markup-compatibility/2006">
              <mc:Choice xmlns:v="urn:schemas-microsoft-com:vml" Requires="v">
                <p:oleObj spid="_x0000_s6152" r:id="rId3" imgW="4105848" imgH="2104762" progId="">
                  <p:embed/>
                </p:oleObj>
              </mc:Choice>
              <mc:Fallback>
                <p:oleObj r:id="rId3" imgW="4105848" imgH="210476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51785" t="11589" r="2678" b="19913"/>
                      <a:stretch>
                        <a:fillRect/>
                      </a:stretch>
                    </p:blipFill>
                    <p:spPr bwMode="auto">
                      <a:xfrm>
                        <a:off x="1066800" y="152400"/>
                        <a:ext cx="6751638" cy="564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2" name="Rectangle 4"/>
          <p:cNvSpPr>
            <a:spLocks noChangeArrowheads="1"/>
          </p:cNvSpPr>
          <p:nvPr/>
        </p:nvSpPr>
        <p:spPr bwMode="auto">
          <a:xfrm>
            <a:off x="3359150" y="2414588"/>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2293" name="Text Box 5"/>
          <p:cNvSpPr txBox="1">
            <a:spLocks noChangeArrowheads="1"/>
          </p:cNvSpPr>
          <p:nvPr/>
        </p:nvSpPr>
        <p:spPr bwMode="auto">
          <a:xfrm>
            <a:off x="685800" y="5791200"/>
            <a:ext cx="7596188" cy="854075"/>
          </a:xfrm>
          <a:prstGeom prst="rect">
            <a:avLst/>
          </a:prstGeom>
          <a:noFill/>
          <a:ln w="12700" cap="sq">
            <a:noFill/>
            <a:miter lim="800000"/>
            <a:headEnd type="none" w="sm" len="sm"/>
            <a:tailEnd type="none" w="sm" len="sm"/>
          </a:ln>
        </p:spPr>
        <p:txBody>
          <a:bodyPr>
            <a:spAutoFit/>
          </a:bodyPr>
          <a:lstStyle/>
          <a:p>
            <a:pPr algn="ctr">
              <a:spcBef>
                <a:spcPct val="50000"/>
              </a:spcBef>
            </a:pPr>
            <a:r>
              <a:rPr lang="es-MX" sz="2000">
                <a:solidFill>
                  <a:srgbClr val="000066"/>
                </a:solidFill>
                <a:latin typeface="Arial Black" pitchFamily="34" charset="0"/>
              </a:rPr>
              <a:t>HOSPITAL DE COLÓN.</a:t>
            </a:r>
          </a:p>
          <a:p>
            <a:pPr algn="ctr">
              <a:spcBef>
                <a:spcPct val="50000"/>
              </a:spcBef>
            </a:pPr>
            <a:r>
              <a:rPr lang="es-MX" sz="2000">
                <a:solidFill>
                  <a:srgbClr val="000066"/>
                </a:solidFill>
                <a:latin typeface="Arial Black" pitchFamily="34" charset="0"/>
              </a:rPr>
              <a:t>1882 - 1917</a:t>
            </a:r>
            <a:endParaRPr lang="es-ES" sz="2000">
              <a:solidFill>
                <a:srgbClr val="000066"/>
              </a:solidFill>
              <a:latin typeface="Arial Black" pitchFamily="34" charset="0"/>
            </a:endParaRPr>
          </a:p>
        </p:txBody>
      </p:sp>
    </p:spTree>
    <p:extLst>
      <p:ext uri="{BB962C8B-B14F-4D97-AF65-F5344CB8AC3E}">
        <p14:creationId xmlns:p14="http://schemas.microsoft.com/office/powerpoint/2010/main" val="42813759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ChangeArrowheads="1"/>
          </p:cNvSpPr>
          <p:nvPr/>
        </p:nvSpPr>
        <p:spPr bwMode="auto">
          <a:xfrm>
            <a:off x="3635375" y="2405063"/>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3314" name="Object 2"/>
          <p:cNvGraphicFramePr>
            <a:graphicFrameLocks noChangeAspect="1"/>
          </p:cNvGraphicFramePr>
          <p:nvPr/>
        </p:nvGraphicFramePr>
        <p:xfrm>
          <a:off x="1336675" y="452438"/>
          <a:ext cx="7596188" cy="6259512"/>
        </p:xfrm>
        <a:graphic>
          <a:graphicData uri="http://schemas.openxmlformats.org/presentationml/2006/ole">
            <mc:AlternateContent xmlns:mc="http://schemas.openxmlformats.org/markup-compatibility/2006">
              <mc:Choice xmlns:v="urn:schemas-microsoft-com:vml" Requires="v">
                <p:oleObj spid="_x0000_s7176" r:id="rId3" imgW="2029108" imgH="2048161" progId="">
                  <p:embed/>
                </p:oleObj>
              </mc:Choice>
              <mc:Fallback>
                <p:oleObj r:id="rId3" imgW="2029108" imgH="204816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2803" t="5357" b="25351"/>
                      <a:stretch>
                        <a:fillRect/>
                      </a:stretch>
                    </p:blipFill>
                    <p:spPr bwMode="auto">
                      <a:xfrm>
                        <a:off x="1336675" y="452438"/>
                        <a:ext cx="7596188" cy="6259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6" name="Rectangle 4"/>
          <p:cNvSpPr>
            <a:spLocks noChangeArrowheads="1"/>
          </p:cNvSpPr>
          <p:nvPr/>
        </p:nvSpPr>
        <p:spPr bwMode="auto">
          <a:xfrm>
            <a:off x="3635375" y="2462213"/>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3317" name="Text Box 5"/>
          <p:cNvSpPr txBox="1">
            <a:spLocks noChangeArrowheads="1"/>
          </p:cNvSpPr>
          <p:nvPr/>
        </p:nvSpPr>
        <p:spPr bwMode="auto">
          <a:xfrm>
            <a:off x="1617663" y="5988050"/>
            <a:ext cx="3798887" cy="641350"/>
          </a:xfrm>
          <a:prstGeom prst="rect">
            <a:avLst/>
          </a:prstGeom>
          <a:solidFill>
            <a:srgbClr val="FBFAF3"/>
          </a:solidFill>
          <a:ln w="12700" cap="sq">
            <a:noFill/>
            <a:miter lim="800000"/>
            <a:headEnd type="none" w="sm" len="sm"/>
            <a:tailEnd type="none" w="sm" len="sm"/>
          </a:ln>
        </p:spPr>
        <p:txBody>
          <a:bodyPr>
            <a:spAutoFit/>
          </a:bodyPr>
          <a:lstStyle/>
          <a:p>
            <a:pPr algn="ctr">
              <a:spcBef>
                <a:spcPct val="50000"/>
              </a:spcBef>
            </a:pPr>
            <a:r>
              <a:rPr lang="es-MX" sz="1800">
                <a:latin typeface="Arial Black" pitchFamily="34" charset="0"/>
              </a:rPr>
              <a:t>EL SANATORIO DE TABOGA 1885 - 1914</a:t>
            </a:r>
            <a:endParaRPr lang="es-ES" sz="1800">
              <a:latin typeface="Arial Black" pitchFamily="34" charset="0"/>
            </a:endParaRPr>
          </a:p>
        </p:txBody>
      </p:sp>
      <p:sp>
        <p:nvSpPr>
          <p:cNvPr id="13318" name="Text Box 6"/>
          <p:cNvSpPr txBox="1">
            <a:spLocks noChangeArrowheads="1"/>
          </p:cNvSpPr>
          <p:nvPr/>
        </p:nvSpPr>
        <p:spPr bwMode="auto">
          <a:xfrm>
            <a:off x="2954338" y="76200"/>
            <a:ext cx="4360862"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s-MX">
                <a:latin typeface="Arial Black" pitchFamily="34" charset="0"/>
              </a:rPr>
              <a:t>HOSPITALES</a:t>
            </a:r>
            <a:endParaRPr lang="es-ES">
              <a:latin typeface="Arial Black" pitchFamily="34" charset="0"/>
            </a:endParaRPr>
          </a:p>
        </p:txBody>
      </p:sp>
    </p:spTree>
    <p:extLst>
      <p:ext uri="{BB962C8B-B14F-4D97-AF65-F5344CB8AC3E}">
        <p14:creationId xmlns:p14="http://schemas.microsoft.com/office/powerpoint/2010/main" val="15312191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 Box 2"/>
          <p:cNvSpPr txBox="1">
            <a:spLocks noChangeArrowheads="1"/>
          </p:cNvSpPr>
          <p:nvPr/>
        </p:nvSpPr>
        <p:spPr bwMode="auto">
          <a:xfrm>
            <a:off x="304800" y="1541463"/>
            <a:ext cx="8628063" cy="4478337"/>
          </a:xfrm>
          <a:prstGeom prst="rect">
            <a:avLst/>
          </a:prstGeom>
          <a:noFill/>
          <a:ln w="12700" cap="sq">
            <a:noFill/>
            <a:miter lim="800000"/>
            <a:headEnd type="none" w="sm" len="sm"/>
            <a:tailEnd type="none" w="sm" len="sm"/>
          </a:ln>
        </p:spPr>
        <p:txBody>
          <a:bodyPr>
            <a:spAutoFit/>
          </a:bodyPr>
          <a:lstStyle/>
          <a:p>
            <a:pPr algn="just">
              <a:spcBef>
                <a:spcPct val="50000"/>
              </a:spcBef>
            </a:pPr>
            <a:r>
              <a:rPr lang="es-ES" sz="3200">
                <a:solidFill>
                  <a:srgbClr val="000066"/>
                </a:solidFill>
                <a:latin typeface="Arial Black" pitchFamily="34" charset="0"/>
                <a:ea typeface="Arial Unicode MS" pitchFamily="34" charset="-128"/>
                <a:cs typeface="Arial Unicode MS" pitchFamily="34" charset="-128"/>
              </a:rPr>
              <a:t>BASADOS EN LOS ESTUDIOS DEL </a:t>
            </a:r>
            <a:r>
              <a:rPr lang="es-ES" sz="3200" b="1">
                <a:solidFill>
                  <a:srgbClr val="000066"/>
                </a:solidFill>
                <a:latin typeface="Arial Black" pitchFamily="34" charset="0"/>
                <a:ea typeface="Arial Unicode MS" pitchFamily="34" charset="-128"/>
                <a:cs typeface="Arial Unicode MS" pitchFamily="34" charset="-128"/>
              </a:rPr>
              <a:t>MÉDICO INGLÉS RONALD ROSS</a:t>
            </a:r>
            <a:r>
              <a:rPr lang="es-ES" sz="3200">
                <a:solidFill>
                  <a:srgbClr val="000066"/>
                </a:solidFill>
                <a:latin typeface="Arial Black" pitchFamily="34" charset="0"/>
                <a:ea typeface="Arial Unicode MS" pitchFamily="34" charset="-128"/>
                <a:cs typeface="Arial Unicode MS" pitchFamily="34" charset="-128"/>
              </a:rPr>
              <a:t> </a:t>
            </a:r>
            <a:r>
              <a:rPr lang="es-MX" sz="3200">
                <a:solidFill>
                  <a:srgbClr val="000066"/>
                </a:solidFill>
                <a:latin typeface="Arial Black" pitchFamily="34" charset="0"/>
                <a:ea typeface="Arial Unicode MS" pitchFamily="34" charset="-128"/>
                <a:cs typeface="Arial Unicode MS" pitchFamily="34" charset="-128"/>
              </a:rPr>
              <a:t>(1857-1932) </a:t>
            </a:r>
            <a:r>
              <a:rPr lang="es-ES" sz="3200">
                <a:solidFill>
                  <a:srgbClr val="000066"/>
                </a:solidFill>
                <a:latin typeface="Arial Black" pitchFamily="34" charset="0"/>
                <a:ea typeface="Arial Unicode MS" pitchFamily="34" charset="-128"/>
                <a:cs typeface="Arial Unicode MS" pitchFamily="34" charset="-128"/>
              </a:rPr>
              <a:t>EN LA INDIA,</a:t>
            </a:r>
            <a:r>
              <a:rPr lang="es-MX" sz="3200">
                <a:solidFill>
                  <a:srgbClr val="000066"/>
                </a:solidFill>
                <a:latin typeface="Arial Black" pitchFamily="34" charset="0"/>
                <a:ea typeface="Arial Unicode MS" pitchFamily="34" charset="-128"/>
                <a:cs typeface="Arial Unicode MS" pitchFamily="34" charset="-128"/>
              </a:rPr>
              <a:t> SOBRE LA MALARIA</a:t>
            </a:r>
            <a:r>
              <a:rPr lang="es-ES" sz="3200">
                <a:solidFill>
                  <a:srgbClr val="000066"/>
                </a:solidFill>
                <a:latin typeface="Arial Black" pitchFamily="34" charset="0"/>
                <a:ea typeface="Arial Unicode MS" pitchFamily="34" charset="-128"/>
                <a:cs typeface="Arial Unicode MS" pitchFamily="34" charset="-128"/>
              </a:rPr>
              <a:t> Y DEL </a:t>
            </a:r>
            <a:r>
              <a:rPr lang="es-ES" sz="3200" b="1">
                <a:solidFill>
                  <a:srgbClr val="000066"/>
                </a:solidFill>
                <a:latin typeface="Arial Black" pitchFamily="34" charset="0"/>
                <a:ea typeface="Arial Unicode MS" pitchFamily="34" charset="-128"/>
                <a:cs typeface="Arial Unicode MS" pitchFamily="34" charset="-128"/>
              </a:rPr>
              <a:t>MÉDICO CUBANO CARLOS FINLAY</a:t>
            </a:r>
            <a:r>
              <a:rPr lang="es-MX" sz="3200" b="1">
                <a:solidFill>
                  <a:srgbClr val="000066"/>
                </a:solidFill>
                <a:latin typeface="Arial Black" pitchFamily="34" charset="0"/>
                <a:ea typeface="Arial Unicode MS" pitchFamily="34" charset="-128"/>
                <a:cs typeface="Arial Unicode MS" pitchFamily="34" charset="-128"/>
              </a:rPr>
              <a:t> </a:t>
            </a:r>
            <a:r>
              <a:rPr lang="es-ES" sz="3200">
                <a:solidFill>
                  <a:srgbClr val="000066"/>
                </a:solidFill>
                <a:latin typeface="Arial Black" pitchFamily="34" charset="0"/>
                <a:ea typeface="Arial Unicode MS" pitchFamily="34" charset="-128"/>
                <a:cs typeface="Arial Unicode MS" pitchFamily="34" charset="-128"/>
              </a:rPr>
              <a:t>(1833-1915). </a:t>
            </a:r>
            <a:r>
              <a:rPr lang="es-MX" sz="3200">
                <a:solidFill>
                  <a:srgbClr val="000066"/>
                </a:solidFill>
                <a:latin typeface="Arial Black" pitchFamily="34" charset="0"/>
                <a:ea typeface="Arial Unicode MS" pitchFamily="34" charset="-128"/>
                <a:cs typeface="Arial Unicode MS" pitchFamily="34" charset="-128"/>
              </a:rPr>
              <a:t>E</a:t>
            </a:r>
            <a:r>
              <a:rPr lang="es-ES" sz="3200">
                <a:solidFill>
                  <a:srgbClr val="000066"/>
                </a:solidFill>
                <a:latin typeface="Arial Black" pitchFamily="34" charset="0"/>
                <a:ea typeface="Arial Unicode MS" pitchFamily="34" charset="-128"/>
                <a:cs typeface="Arial Unicode MS" pitchFamily="34" charset="-128"/>
              </a:rPr>
              <a:t>L EJERCITO NORTEAMERICANO CREA LA </a:t>
            </a:r>
            <a:r>
              <a:rPr lang="es-ES" sz="3200" b="1">
                <a:solidFill>
                  <a:srgbClr val="000066"/>
                </a:solidFill>
                <a:latin typeface="Arial Black" pitchFamily="34" charset="0"/>
                <a:ea typeface="Arial Unicode MS" pitchFamily="34" charset="-128"/>
                <a:cs typeface="Arial Unicode MS" pitchFamily="34" charset="-128"/>
              </a:rPr>
              <a:t>COMISIÓN DE LA FIEBRE AMARILLA,</a:t>
            </a:r>
            <a:r>
              <a:rPr lang="es-ES" sz="3200">
                <a:solidFill>
                  <a:srgbClr val="000066"/>
                </a:solidFill>
                <a:latin typeface="Arial Black" pitchFamily="34" charset="0"/>
                <a:ea typeface="Arial Unicode MS" pitchFamily="34" charset="-128"/>
                <a:cs typeface="Arial Unicode MS" pitchFamily="34" charset="-128"/>
              </a:rPr>
              <a:t> A CARGO DEL </a:t>
            </a:r>
            <a:r>
              <a:rPr lang="es-ES" sz="3200" b="1">
                <a:solidFill>
                  <a:srgbClr val="000066"/>
                </a:solidFill>
                <a:latin typeface="Arial Black" pitchFamily="34" charset="0"/>
                <a:ea typeface="Arial Unicode MS" pitchFamily="34" charset="-128"/>
                <a:cs typeface="Arial Unicode MS" pitchFamily="34" charset="-128"/>
              </a:rPr>
              <a:t>MAYOR WALTER REED</a:t>
            </a:r>
            <a:r>
              <a:rPr lang="es-MX" sz="3200" b="1">
                <a:solidFill>
                  <a:srgbClr val="000066"/>
                </a:solidFill>
                <a:latin typeface="Arial Black" pitchFamily="34" charset="0"/>
                <a:ea typeface="Arial Unicode MS" pitchFamily="34" charset="-128"/>
                <a:cs typeface="Arial Unicode MS" pitchFamily="34" charset="-128"/>
              </a:rPr>
              <a:t>.</a:t>
            </a:r>
            <a:r>
              <a:rPr lang="es-ES" sz="2800" b="1">
                <a:solidFill>
                  <a:srgbClr val="000066"/>
                </a:solidFill>
                <a:latin typeface="Arial Black" pitchFamily="34" charset="0"/>
                <a:ea typeface="Arial Unicode MS" pitchFamily="34" charset="-128"/>
                <a:cs typeface="Arial Unicode MS" pitchFamily="34" charset="-128"/>
              </a:rPr>
              <a:t> </a:t>
            </a:r>
            <a:r>
              <a:rPr lang="es-ES" sz="2800">
                <a:solidFill>
                  <a:srgbClr val="000066"/>
                </a:solidFill>
                <a:latin typeface="Arial Black" pitchFamily="34" charset="0"/>
                <a:ea typeface="Arial Unicode MS" pitchFamily="34" charset="-128"/>
                <a:cs typeface="Arial Unicode MS" pitchFamily="34" charset="-128"/>
              </a:rPr>
              <a:t> </a:t>
            </a:r>
          </a:p>
        </p:txBody>
      </p:sp>
      <p:sp>
        <p:nvSpPr>
          <p:cNvPr id="117763" name="Text Box 3"/>
          <p:cNvSpPr txBox="1">
            <a:spLocks noChangeArrowheads="1"/>
          </p:cNvSpPr>
          <p:nvPr/>
        </p:nvSpPr>
        <p:spPr bwMode="auto">
          <a:xfrm>
            <a:off x="2181225" y="152400"/>
            <a:ext cx="6259513" cy="1311275"/>
          </a:xfrm>
          <a:prstGeom prst="rect">
            <a:avLst/>
          </a:prstGeom>
          <a:noFill/>
          <a:ln w="12700" cap="sq">
            <a:noFill/>
            <a:miter lim="800000"/>
            <a:headEnd type="none" w="sm" len="sm"/>
            <a:tailEnd type="none" w="sm" len="sm"/>
          </a:ln>
        </p:spPr>
        <p:txBody>
          <a:bodyPr>
            <a:spAutoFit/>
          </a:bodyPr>
          <a:lstStyle/>
          <a:p>
            <a:pPr algn="ctr">
              <a:spcBef>
                <a:spcPct val="50000"/>
              </a:spcBef>
            </a:pPr>
            <a:r>
              <a:rPr lang="es-MX" sz="4000">
                <a:solidFill>
                  <a:schemeClr val="accent2"/>
                </a:solidFill>
                <a:latin typeface="Arial Black" pitchFamily="34" charset="0"/>
              </a:rPr>
              <a:t>ANTECEDENTES HISTÓRICOS</a:t>
            </a:r>
            <a:endParaRPr lang="es-ES" sz="4000">
              <a:solidFill>
                <a:schemeClr val="accent2"/>
              </a:solidFill>
              <a:latin typeface="Arial Black" pitchFamily="34" charset="0"/>
            </a:endParaRPr>
          </a:p>
        </p:txBody>
      </p:sp>
    </p:spTree>
    <p:extLst>
      <p:ext uri="{BB962C8B-B14F-4D97-AF65-F5344CB8AC3E}">
        <p14:creationId xmlns:p14="http://schemas.microsoft.com/office/powerpoint/2010/main" val="14397887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457200" y="1447800"/>
            <a:ext cx="8475663" cy="4478338"/>
          </a:xfrm>
          <a:prstGeom prst="rect">
            <a:avLst/>
          </a:prstGeom>
          <a:noFill/>
          <a:ln w="12700" cap="sq">
            <a:noFill/>
            <a:miter lim="800000"/>
            <a:headEnd type="none" w="sm" len="sm"/>
            <a:tailEnd type="none" w="sm" len="sm"/>
          </a:ln>
        </p:spPr>
        <p:txBody>
          <a:bodyPr>
            <a:spAutoFit/>
          </a:bodyPr>
          <a:lstStyle/>
          <a:p>
            <a:pPr algn="just">
              <a:spcBef>
                <a:spcPct val="50000"/>
              </a:spcBef>
            </a:pPr>
            <a:r>
              <a:rPr lang="es-MX" sz="3200" b="1">
                <a:solidFill>
                  <a:srgbClr val="000066"/>
                </a:solidFill>
                <a:latin typeface="Arial Black" pitchFamily="34" charset="0"/>
                <a:ea typeface="Arial Unicode MS" pitchFamily="34" charset="-128"/>
                <a:cs typeface="Arial Unicode MS" pitchFamily="34" charset="-128"/>
              </a:rPr>
              <a:t>EL </a:t>
            </a:r>
            <a:r>
              <a:rPr lang="es-ES" sz="3200" b="1">
                <a:solidFill>
                  <a:srgbClr val="000066"/>
                </a:solidFill>
                <a:latin typeface="Arial Black" pitchFamily="34" charset="0"/>
                <a:ea typeface="Arial Unicode MS" pitchFamily="34" charset="-128"/>
                <a:cs typeface="Arial Unicode MS" pitchFamily="34" charset="-128"/>
              </a:rPr>
              <a:t>MAYOR </a:t>
            </a:r>
            <a:r>
              <a:rPr lang="es-MX" sz="3200" b="1">
                <a:solidFill>
                  <a:srgbClr val="000066"/>
                </a:solidFill>
                <a:latin typeface="Arial Black" pitchFamily="34" charset="0"/>
                <a:ea typeface="Arial Unicode MS" pitchFamily="34" charset="-128"/>
                <a:cs typeface="Arial Unicode MS" pitchFamily="34" charset="-128"/>
              </a:rPr>
              <a:t>Dr. </a:t>
            </a:r>
            <a:r>
              <a:rPr lang="es-ES" sz="3200" b="1">
                <a:solidFill>
                  <a:srgbClr val="000066"/>
                </a:solidFill>
                <a:latin typeface="Arial Black" pitchFamily="34" charset="0"/>
                <a:ea typeface="Arial Unicode MS" pitchFamily="34" charset="-128"/>
                <a:cs typeface="Arial Unicode MS" pitchFamily="34" charset="-128"/>
              </a:rPr>
              <a:t>WALTER REED</a:t>
            </a:r>
            <a:r>
              <a:rPr lang="es-ES" sz="2800" b="1">
                <a:solidFill>
                  <a:srgbClr val="000066"/>
                </a:solidFill>
                <a:latin typeface="Arial Black" pitchFamily="34" charset="0"/>
                <a:ea typeface="Arial Unicode MS" pitchFamily="34" charset="-128"/>
                <a:cs typeface="Arial Unicode MS" pitchFamily="34" charset="-128"/>
              </a:rPr>
              <a:t> </a:t>
            </a:r>
            <a:r>
              <a:rPr lang="es-ES" sz="2800">
                <a:solidFill>
                  <a:srgbClr val="000066"/>
                </a:solidFill>
                <a:latin typeface="Arial Black" pitchFamily="34" charset="0"/>
                <a:ea typeface="Arial Unicode MS" pitchFamily="34" charset="-128"/>
                <a:cs typeface="Arial Unicode MS" pitchFamily="34" charset="-128"/>
              </a:rPr>
              <a:t>  </a:t>
            </a:r>
            <a:r>
              <a:rPr lang="es-ES" sz="3200">
                <a:solidFill>
                  <a:srgbClr val="000066"/>
                </a:solidFill>
                <a:latin typeface="Arial Black" pitchFamily="34" charset="0"/>
                <a:ea typeface="Arial Unicode MS" pitchFamily="34" charset="-128"/>
                <a:cs typeface="Arial Unicode MS" pitchFamily="34" charset="-128"/>
              </a:rPr>
              <a:t>COMPRUEBA  EN 1900 LA TEORÍA DE </a:t>
            </a:r>
            <a:r>
              <a:rPr lang="es-ES" sz="3200" b="1">
                <a:solidFill>
                  <a:srgbClr val="000066"/>
                </a:solidFill>
                <a:latin typeface="Arial Black" pitchFamily="34" charset="0"/>
                <a:ea typeface="Arial Unicode MS" pitchFamily="34" charset="-128"/>
                <a:cs typeface="Arial Unicode MS" pitchFamily="34" charset="-128"/>
              </a:rPr>
              <a:t>FINLAY</a:t>
            </a:r>
            <a:r>
              <a:rPr lang="es-ES" sz="3200">
                <a:solidFill>
                  <a:srgbClr val="000066"/>
                </a:solidFill>
                <a:latin typeface="Arial Black" pitchFamily="34" charset="0"/>
                <a:ea typeface="Arial Unicode MS" pitchFamily="34" charset="-128"/>
                <a:cs typeface="Arial Unicode MS" pitchFamily="34" charset="-128"/>
              </a:rPr>
              <a:t>  </a:t>
            </a:r>
            <a:r>
              <a:rPr lang="es-MX" sz="3200">
                <a:solidFill>
                  <a:srgbClr val="000066"/>
                </a:solidFill>
                <a:latin typeface="Arial Black" pitchFamily="34" charset="0"/>
                <a:ea typeface="Arial Unicode MS" pitchFamily="34" charset="-128"/>
                <a:cs typeface="Arial Unicode MS" pitchFamily="34" charset="-128"/>
              </a:rPr>
              <a:t>DE </a:t>
            </a:r>
            <a:r>
              <a:rPr lang="es-ES" sz="3200">
                <a:solidFill>
                  <a:srgbClr val="000066"/>
                </a:solidFill>
                <a:latin typeface="Arial Black" pitchFamily="34" charset="0"/>
                <a:ea typeface="Arial Unicode MS" pitchFamily="34" charset="-128"/>
                <a:cs typeface="Arial Unicode MS" pitchFamily="34" charset="-128"/>
              </a:rPr>
              <a:t>QUE LA HEMBRA DEL AEDES AEGYPTI ENTONCES CONOCIDO COMO “STEGOMIA FASCIATA”, TRANSMITÍA LA ENFERMEDAD</a:t>
            </a:r>
            <a:r>
              <a:rPr lang="es-MX" sz="3200">
                <a:solidFill>
                  <a:srgbClr val="000066"/>
                </a:solidFill>
                <a:latin typeface="Arial Black" pitchFamily="34" charset="0"/>
                <a:ea typeface="Arial Unicode MS" pitchFamily="34" charset="-128"/>
                <a:cs typeface="Arial Unicode MS" pitchFamily="34" charset="-128"/>
              </a:rPr>
              <a:t>, LUEGO DE H</a:t>
            </a:r>
            <a:r>
              <a:rPr lang="es-ES" sz="3200">
                <a:solidFill>
                  <a:srgbClr val="000066"/>
                </a:solidFill>
                <a:latin typeface="Arial Black" pitchFamily="34" charset="0"/>
                <a:ea typeface="Arial Unicode MS" pitchFamily="34" charset="-128"/>
                <a:cs typeface="Arial Unicode MS" pitchFamily="34" charset="-128"/>
              </a:rPr>
              <a:t>ABERSE ALIMENTADO CON SANGRE INFECTADA</a:t>
            </a:r>
            <a:r>
              <a:rPr lang="es-ES" sz="2800">
                <a:solidFill>
                  <a:srgbClr val="000066"/>
                </a:solidFill>
                <a:latin typeface="Arial Black" pitchFamily="34" charset="0"/>
                <a:ea typeface="Arial Unicode MS" pitchFamily="34" charset="-128"/>
                <a:cs typeface="Arial Unicode MS" pitchFamily="34" charset="-128"/>
              </a:rPr>
              <a:t>.  </a:t>
            </a:r>
          </a:p>
        </p:txBody>
      </p:sp>
      <p:sp>
        <p:nvSpPr>
          <p:cNvPr id="115715" name="Rectangle 3"/>
          <p:cNvSpPr>
            <a:spLocks noGrp="1" noChangeArrowheads="1"/>
          </p:cNvSpPr>
          <p:nvPr>
            <p:ph type="title" idx="4294967295"/>
          </p:nvPr>
        </p:nvSpPr>
        <p:spPr>
          <a:xfrm>
            <a:off x="1600200" y="152400"/>
            <a:ext cx="7543800" cy="1143000"/>
          </a:xfrm>
        </p:spPr>
        <p:txBody>
          <a:bodyPr rtlCol="0">
            <a:normAutofit fontScale="90000"/>
          </a:bodyPr>
          <a:lstStyle/>
          <a:p>
            <a:pPr eaLnBrk="1" fontAlgn="auto" hangingPunct="1">
              <a:spcBef>
                <a:spcPct val="50000"/>
              </a:spcBef>
              <a:spcAft>
                <a:spcPts val="0"/>
              </a:spcAft>
              <a:defRPr/>
            </a:pPr>
            <a:r>
              <a:rPr lang="es-MX" sz="4000" dirty="0" smtClean="0">
                <a:solidFill>
                  <a:schemeClr val="accent2"/>
                </a:solidFill>
                <a:latin typeface="Arial Black" pitchFamily="34" charset="0"/>
              </a:rPr>
              <a:t>ANTECEDENTES HISTÓRICOS</a:t>
            </a:r>
            <a:endParaRPr lang="es-ES" sz="4000" dirty="0" smtClean="0">
              <a:solidFill>
                <a:schemeClr val="accent2"/>
              </a:solidFill>
              <a:latin typeface="Arial Black" pitchFamily="34" charset="0"/>
            </a:endParaRPr>
          </a:p>
        </p:txBody>
      </p:sp>
    </p:spTree>
    <p:extLst>
      <p:ext uri="{BB962C8B-B14F-4D97-AF65-F5344CB8AC3E}">
        <p14:creationId xmlns:p14="http://schemas.microsoft.com/office/powerpoint/2010/main" val="24214733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304800" y="990600"/>
            <a:ext cx="8628063" cy="3990975"/>
          </a:xfrm>
          <a:prstGeom prst="rect">
            <a:avLst/>
          </a:prstGeom>
          <a:noFill/>
          <a:ln w="12700" cap="sq">
            <a:noFill/>
            <a:miter lim="800000"/>
            <a:headEnd type="none" w="sm" len="sm"/>
            <a:tailEnd type="none" w="sm" len="sm"/>
          </a:ln>
        </p:spPr>
        <p:txBody>
          <a:bodyPr>
            <a:spAutoFit/>
          </a:bodyPr>
          <a:lstStyle/>
          <a:p>
            <a:pPr algn="just">
              <a:spcBef>
                <a:spcPct val="50000"/>
              </a:spcBef>
            </a:pPr>
            <a:r>
              <a:rPr lang="es-ES" sz="3200" b="1">
                <a:solidFill>
                  <a:srgbClr val="000066"/>
                </a:solidFill>
                <a:latin typeface="Arial Black" pitchFamily="34" charset="0"/>
                <a:ea typeface="Arial Unicode MS" pitchFamily="34" charset="-128"/>
                <a:cs typeface="Arial Unicode MS" pitchFamily="34" charset="-128"/>
              </a:rPr>
              <a:t>EL MÉDICO Y CORONEL   NORTEAMERICANO  WILLIAM CRAWFORD GORGAS </a:t>
            </a:r>
            <a:r>
              <a:rPr lang="es-ES" sz="3200">
                <a:solidFill>
                  <a:srgbClr val="000066"/>
                </a:solidFill>
                <a:latin typeface="Arial Black" pitchFamily="34" charset="0"/>
                <a:ea typeface="Arial Unicode MS" pitchFamily="34" charset="-128"/>
                <a:cs typeface="Arial Unicode MS" pitchFamily="34" charset="-128"/>
              </a:rPr>
              <a:t>ELIMINA</a:t>
            </a:r>
            <a:r>
              <a:rPr lang="es-MX" sz="3200">
                <a:solidFill>
                  <a:srgbClr val="000066"/>
                </a:solidFill>
                <a:latin typeface="Arial Black" pitchFamily="34" charset="0"/>
                <a:ea typeface="Arial Unicode MS" pitchFamily="34" charset="-128"/>
                <a:cs typeface="Arial Unicode MS" pitchFamily="34" charset="-128"/>
              </a:rPr>
              <a:t> </a:t>
            </a:r>
            <a:r>
              <a:rPr lang="es-ES" sz="3200">
                <a:solidFill>
                  <a:srgbClr val="000066"/>
                </a:solidFill>
                <a:latin typeface="Arial Black" pitchFamily="34" charset="0"/>
                <a:ea typeface="Arial Unicode MS" pitchFamily="34" charset="-128"/>
                <a:cs typeface="Arial Unicode MS" pitchFamily="34" charset="-128"/>
              </a:rPr>
              <a:t>LA ENFERMEDAD EN LA HABANA, AL EXTERMINAR LOS MOSQUITOS</a:t>
            </a:r>
            <a:r>
              <a:rPr lang="es-MX" sz="3200">
                <a:solidFill>
                  <a:srgbClr val="000066"/>
                </a:solidFill>
                <a:latin typeface="Arial Black" pitchFamily="34" charset="0"/>
                <a:ea typeface="Arial Unicode MS" pitchFamily="34" charset="-128"/>
                <a:cs typeface="Arial Unicode MS" pitchFamily="34" charset="-128"/>
              </a:rPr>
              <a:t> Y SUS LARVAS</a:t>
            </a:r>
            <a:r>
              <a:rPr lang="es-ES" sz="3200">
                <a:solidFill>
                  <a:srgbClr val="000066"/>
                </a:solidFill>
                <a:latin typeface="Arial Black" pitchFamily="34" charset="0"/>
                <a:ea typeface="Arial Unicode MS" pitchFamily="34" charset="-128"/>
                <a:cs typeface="Arial Unicode MS" pitchFamily="34" charset="-128"/>
              </a:rPr>
              <a:t>. LLEGA   A PANAMÁ </a:t>
            </a:r>
            <a:r>
              <a:rPr lang="es-MX" sz="3200">
                <a:solidFill>
                  <a:srgbClr val="000066"/>
                </a:solidFill>
                <a:latin typeface="Arial Black" pitchFamily="34" charset="0"/>
                <a:ea typeface="Arial Unicode MS" pitchFamily="34" charset="-128"/>
                <a:cs typeface="Arial Unicode MS" pitchFamily="34" charset="-128"/>
              </a:rPr>
              <a:t>CON</a:t>
            </a:r>
            <a:r>
              <a:rPr lang="es-ES" sz="3200">
                <a:solidFill>
                  <a:srgbClr val="000066"/>
                </a:solidFill>
                <a:latin typeface="Arial Black" pitchFamily="34" charset="0"/>
                <a:ea typeface="Arial Unicode MS" pitchFamily="34" charset="-128"/>
                <a:cs typeface="Arial Unicode MS" pitchFamily="34" charset="-128"/>
              </a:rPr>
              <a:t> SU EXPERIENCIA CUBANA</a:t>
            </a:r>
            <a:r>
              <a:rPr lang="es-MX" sz="3200">
                <a:solidFill>
                  <a:srgbClr val="000066"/>
                </a:solidFill>
                <a:latin typeface="Arial Black" pitchFamily="34" charset="0"/>
                <a:ea typeface="Arial Unicode MS" pitchFamily="34" charset="-128"/>
                <a:cs typeface="Arial Unicode MS" pitchFamily="34" charset="-128"/>
              </a:rPr>
              <a:t> EL 02 DE JUNIO DE 1904.</a:t>
            </a:r>
            <a:r>
              <a:rPr lang="es-ES" sz="3200">
                <a:solidFill>
                  <a:srgbClr val="000066"/>
                </a:solidFill>
                <a:latin typeface="Arial Black" pitchFamily="34" charset="0"/>
                <a:ea typeface="Arial Unicode MS" pitchFamily="34" charset="-128"/>
                <a:cs typeface="Arial Unicode MS" pitchFamily="34" charset="-128"/>
              </a:rPr>
              <a:t> </a:t>
            </a:r>
            <a:endParaRPr lang="es-ES"/>
          </a:p>
        </p:txBody>
      </p:sp>
      <p:sp>
        <p:nvSpPr>
          <p:cNvPr id="119811" name="Rectangle 3"/>
          <p:cNvSpPr>
            <a:spLocks noChangeArrowheads="1"/>
          </p:cNvSpPr>
          <p:nvPr/>
        </p:nvSpPr>
        <p:spPr bwMode="auto">
          <a:xfrm>
            <a:off x="1304925" y="276225"/>
            <a:ext cx="7677150" cy="641350"/>
          </a:xfrm>
          <a:prstGeom prst="rect">
            <a:avLst/>
          </a:prstGeom>
          <a:noFill/>
          <a:ln w="12700" cap="sq">
            <a:noFill/>
            <a:miter lim="800000"/>
            <a:headEnd type="none" w="sm" len="sm"/>
            <a:tailEnd type="none" w="sm" len="sm"/>
          </a:ln>
        </p:spPr>
        <p:txBody>
          <a:bodyPr wrap="none">
            <a:spAutoFit/>
          </a:bodyPr>
          <a:lstStyle/>
          <a:p>
            <a:pPr algn="ctr">
              <a:spcBef>
                <a:spcPct val="50000"/>
              </a:spcBef>
            </a:pPr>
            <a:r>
              <a:rPr lang="es-MX" sz="3600">
                <a:solidFill>
                  <a:schemeClr val="accent2"/>
                </a:solidFill>
                <a:latin typeface="Arial Black" pitchFamily="34" charset="0"/>
              </a:rPr>
              <a:t>ANTECEDENTES HISTÓRICOS</a:t>
            </a:r>
            <a:endParaRPr lang="es-ES" sz="3600">
              <a:solidFill>
                <a:schemeClr val="accent2"/>
              </a:solidFill>
              <a:latin typeface="Arial Black" pitchFamily="34" charset="0"/>
            </a:endParaRPr>
          </a:p>
        </p:txBody>
      </p:sp>
    </p:spTree>
    <p:extLst>
      <p:ext uri="{BB962C8B-B14F-4D97-AF65-F5344CB8AC3E}">
        <p14:creationId xmlns:p14="http://schemas.microsoft.com/office/powerpoint/2010/main" val="1231372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304800" y="915988"/>
            <a:ext cx="8628063" cy="4359275"/>
          </a:xfrm>
          <a:prstGeom prst="rect">
            <a:avLst/>
          </a:prstGeom>
          <a:noFill/>
          <a:ln w="12700" cap="sq">
            <a:noFill/>
            <a:miter lim="800000"/>
            <a:headEnd type="none" w="sm" len="sm"/>
            <a:tailEnd type="none" w="sm" len="sm"/>
          </a:ln>
        </p:spPr>
        <p:txBody>
          <a:bodyPr>
            <a:spAutoFit/>
          </a:bodyPr>
          <a:lstStyle/>
          <a:p>
            <a:pPr algn="just">
              <a:spcBef>
                <a:spcPct val="50000"/>
              </a:spcBef>
            </a:pPr>
            <a:r>
              <a:rPr lang="es-ES" sz="4000" b="1">
                <a:solidFill>
                  <a:srgbClr val="000066"/>
                </a:solidFill>
                <a:latin typeface="Arial Black" pitchFamily="34" charset="0"/>
                <a:ea typeface="Arial Unicode MS" pitchFamily="34" charset="-128"/>
                <a:cs typeface="Arial Unicode MS" pitchFamily="34" charset="-128"/>
              </a:rPr>
              <a:t>GORGAS </a:t>
            </a:r>
            <a:r>
              <a:rPr lang="es-ES" sz="4000">
                <a:solidFill>
                  <a:srgbClr val="000066"/>
                </a:solidFill>
                <a:latin typeface="Arial Black" pitchFamily="34" charset="0"/>
                <a:ea typeface="Arial Unicode MS" pitchFamily="34" charset="-128"/>
                <a:cs typeface="Arial Unicode MS" pitchFamily="34" charset="-128"/>
              </a:rPr>
              <a:t>ENFRENTA LA CONSTRUCCIÓN DEL CANAL DE PANAMÁ COMBATIENDO LA INSALUBRIDAD Y LAS ENFERMEDADES TROPICALES QUE HABÍAN DESBASTADO A LOS FRANCESES</a:t>
            </a:r>
            <a:r>
              <a:rPr lang="es-MX" sz="4000">
                <a:solidFill>
                  <a:srgbClr val="000066"/>
                </a:solidFill>
                <a:latin typeface="Arial Black" pitchFamily="34" charset="0"/>
                <a:ea typeface="Arial Unicode MS" pitchFamily="34" charset="-128"/>
                <a:cs typeface="Arial Unicode MS" pitchFamily="34" charset="-128"/>
              </a:rPr>
              <a:t>.</a:t>
            </a:r>
            <a:r>
              <a:rPr lang="es-ES">
                <a:latin typeface="Arial Unicode MS" pitchFamily="34" charset="-128"/>
                <a:ea typeface="Arial Unicode MS" pitchFamily="34" charset="-128"/>
                <a:cs typeface="Arial Unicode MS" pitchFamily="34" charset="-128"/>
              </a:rPr>
              <a:t> </a:t>
            </a:r>
            <a:endParaRPr lang="es-ES"/>
          </a:p>
        </p:txBody>
      </p:sp>
      <p:sp>
        <p:nvSpPr>
          <p:cNvPr id="120835" name="Rectangle 3"/>
          <p:cNvSpPr>
            <a:spLocks noChangeArrowheads="1"/>
          </p:cNvSpPr>
          <p:nvPr/>
        </p:nvSpPr>
        <p:spPr bwMode="auto">
          <a:xfrm>
            <a:off x="827088" y="200025"/>
            <a:ext cx="7677150" cy="641350"/>
          </a:xfrm>
          <a:prstGeom prst="rect">
            <a:avLst/>
          </a:prstGeom>
          <a:noFill/>
          <a:ln w="12700" cap="sq">
            <a:noFill/>
            <a:miter lim="800000"/>
            <a:headEnd type="none" w="sm" len="sm"/>
            <a:tailEnd type="none" w="sm" len="sm"/>
          </a:ln>
        </p:spPr>
        <p:txBody>
          <a:bodyPr wrap="none">
            <a:spAutoFit/>
          </a:bodyPr>
          <a:lstStyle/>
          <a:p>
            <a:pPr algn="ctr">
              <a:spcBef>
                <a:spcPct val="50000"/>
              </a:spcBef>
            </a:pPr>
            <a:r>
              <a:rPr lang="es-MX" sz="3600">
                <a:solidFill>
                  <a:srgbClr val="660066"/>
                </a:solidFill>
                <a:latin typeface="Arial Black" pitchFamily="34" charset="0"/>
              </a:rPr>
              <a:t>ANTECEDENTES HISTÓRICOS</a:t>
            </a:r>
            <a:endParaRPr lang="es-ES" sz="3600">
              <a:solidFill>
                <a:srgbClr val="660066"/>
              </a:solidFill>
              <a:latin typeface="Arial Black" pitchFamily="34" charset="0"/>
            </a:endParaRPr>
          </a:p>
        </p:txBody>
      </p:sp>
    </p:spTree>
    <p:extLst>
      <p:ext uri="{BB962C8B-B14F-4D97-AF65-F5344CB8AC3E}">
        <p14:creationId xmlns:p14="http://schemas.microsoft.com/office/powerpoint/2010/main" val="34480246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2041525" y="76200"/>
          <a:ext cx="5924550" cy="6781800"/>
        </p:xfrm>
        <a:graphic>
          <a:graphicData uri="http://schemas.openxmlformats.org/presentationml/2006/ole">
            <mc:AlternateContent xmlns:mc="http://schemas.openxmlformats.org/markup-compatibility/2006">
              <mc:Choice xmlns:v="urn:schemas-microsoft-com:vml" Requires="v">
                <p:oleObj spid="_x0000_s8200" name="Fotografía de Photo Editor" r:id="rId3" imgW="3885714" imgH="4447619" progId="">
                  <p:embed/>
                </p:oleObj>
              </mc:Choice>
              <mc:Fallback>
                <p:oleObj name="Fotografía de Photo Editor" r:id="rId3" imgW="3885714" imgH="444761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525" y="76200"/>
                        <a:ext cx="592455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507317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3635375" y="2405063"/>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5364" name="Rectangle 3"/>
          <p:cNvSpPr>
            <a:spLocks noChangeArrowheads="1"/>
          </p:cNvSpPr>
          <p:nvPr/>
        </p:nvSpPr>
        <p:spPr bwMode="auto">
          <a:xfrm>
            <a:off x="3635375" y="2462213"/>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5362" name="Object 2"/>
          <p:cNvGraphicFramePr>
            <a:graphicFrameLocks noChangeAspect="1"/>
          </p:cNvGraphicFramePr>
          <p:nvPr/>
        </p:nvGraphicFramePr>
        <p:xfrm>
          <a:off x="838200" y="0"/>
          <a:ext cx="7807325" cy="5978525"/>
        </p:xfrm>
        <a:graphic>
          <a:graphicData uri="http://schemas.openxmlformats.org/presentationml/2006/ole">
            <mc:AlternateContent xmlns:mc="http://schemas.openxmlformats.org/markup-compatibility/2006">
              <mc:Choice xmlns:v="urn:schemas-microsoft-com:vml" Requires="v">
                <p:oleObj spid="_x0000_s9224" r:id="rId3" imgW="2029108" imgH="1933333" progId="">
                  <p:embed/>
                </p:oleObj>
              </mc:Choice>
              <mc:Fallback>
                <p:oleObj r:id="rId3" imgW="2029108" imgH="193333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724" r="3448" b="23103"/>
                      <a:stretch>
                        <a:fillRect/>
                      </a:stretch>
                    </p:blipFill>
                    <p:spPr bwMode="auto">
                      <a:xfrm>
                        <a:off x="838200" y="0"/>
                        <a:ext cx="7807325" cy="597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5" name="Text Box 5"/>
          <p:cNvSpPr txBox="1">
            <a:spLocks noChangeArrowheads="1"/>
          </p:cNvSpPr>
          <p:nvPr/>
        </p:nvSpPr>
        <p:spPr bwMode="auto">
          <a:xfrm>
            <a:off x="755650" y="5943600"/>
            <a:ext cx="7848600" cy="714375"/>
          </a:xfrm>
          <a:prstGeom prst="rect">
            <a:avLst/>
          </a:prstGeom>
          <a:solidFill>
            <a:srgbClr val="FFFFFF"/>
          </a:solidFill>
          <a:ln w="12700" cap="sq">
            <a:solidFill>
              <a:srgbClr val="FFFFFF"/>
            </a:solidFill>
            <a:miter lim="800000"/>
            <a:headEnd type="none" w="sm" len="sm"/>
            <a:tailEnd type="none" w="sm" len="sm"/>
          </a:ln>
        </p:spPr>
        <p:txBody>
          <a:bodyPr>
            <a:spAutoFit/>
          </a:bodyPr>
          <a:lstStyle/>
          <a:p>
            <a:pPr algn="ctr">
              <a:spcBef>
                <a:spcPct val="50000"/>
              </a:spcBef>
            </a:pPr>
            <a:r>
              <a:rPr lang="es-MX" sz="2000">
                <a:latin typeface="Arial Black" pitchFamily="34" charset="0"/>
              </a:rPr>
              <a:t>EL HOSPITAL DE PALO SECO PARA ALBERGUE DE LEPROSOS</a:t>
            </a:r>
            <a:endParaRPr lang="es-ES" sz="2000">
              <a:latin typeface="Arial Black" pitchFamily="34" charset="0"/>
            </a:endParaRPr>
          </a:p>
        </p:txBody>
      </p:sp>
    </p:spTree>
    <p:extLst>
      <p:ext uri="{BB962C8B-B14F-4D97-AF65-F5344CB8AC3E}">
        <p14:creationId xmlns:p14="http://schemas.microsoft.com/office/powerpoint/2010/main" val="40177103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ChangeArrowheads="1"/>
          </p:cNvSpPr>
          <p:nvPr/>
        </p:nvSpPr>
        <p:spPr bwMode="auto">
          <a:xfrm>
            <a:off x="3635375" y="2405063"/>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6388" name="Rectangle 3"/>
          <p:cNvSpPr>
            <a:spLocks noChangeArrowheads="1"/>
          </p:cNvSpPr>
          <p:nvPr/>
        </p:nvSpPr>
        <p:spPr bwMode="auto">
          <a:xfrm>
            <a:off x="3556000" y="2519363"/>
            <a:ext cx="9144000" cy="0"/>
          </a:xfrm>
          <a:prstGeom prst="rect">
            <a:avLst/>
          </a:prstGeom>
          <a:noFill/>
          <a:ln w="12700" cap="sq">
            <a:noFill/>
            <a:miter lim="800000"/>
            <a:headEnd type="none" w="sm" len="sm"/>
            <a:tailEnd type="none" w="sm" len="sm"/>
          </a:ln>
        </p:spPr>
        <p:txBody>
          <a:bodyPr>
            <a:spAutoFit/>
          </a:bodyPr>
          <a:lstStyle/>
          <a:p>
            <a:endParaRPr lang="es-ES"/>
          </a:p>
        </p:txBody>
      </p:sp>
      <p:graphicFrame>
        <p:nvGraphicFramePr>
          <p:cNvPr id="16386" name="Object 2"/>
          <p:cNvGraphicFramePr>
            <a:graphicFrameLocks noChangeAspect="1"/>
          </p:cNvGraphicFramePr>
          <p:nvPr/>
        </p:nvGraphicFramePr>
        <p:xfrm>
          <a:off x="1066800" y="0"/>
          <a:ext cx="7315200" cy="4970463"/>
        </p:xfrm>
        <a:graphic>
          <a:graphicData uri="http://schemas.openxmlformats.org/presentationml/2006/ole">
            <mc:AlternateContent xmlns:mc="http://schemas.openxmlformats.org/markup-compatibility/2006">
              <mc:Choice xmlns:v="urn:schemas-microsoft-com:vml" Requires="v">
                <p:oleObj spid="_x0000_s10248" name="Fotografía de Photo Editor" r:id="rId3" imgW="1924319" imgH="1600000" progId="">
                  <p:embed/>
                </p:oleObj>
              </mc:Choice>
              <mc:Fallback>
                <p:oleObj name="Fotografía de Photo Editor" r:id="rId3" imgW="1924319" imgH="16000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b="31482"/>
                      <a:stretch>
                        <a:fillRect/>
                      </a:stretch>
                    </p:blipFill>
                    <p:spPr bwMode="auto">
                      <a:xfrm>
                        <a:off x="1066800" y="0"/>
                        <a:ext cx="7315200" cy="497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Rectangle 5"/>
          <p:cNvSpPr>
            <a:spLocks noChangeArrowheads="1"/>
          </p:cNvSpPr>
          <p:nvPr/>
        </p:nvSpPr>
        <p:spPr bwMode="auto">
          <a:xfrm>
            <a:off x="3635375" y="2462213"/>
            <a:ext cx="9144000" cy="0"/>
          </a:xfrm>
          <a:prstGeom prst="rect">
            <a:avLst/>
          </a:prstGeom>
          <a:noFill/>
          <a:ln w="12700" cap="sq">
            <a:noFill/>
            <a:miter lim="800000"/>
            <a:headEnd type="none" w="sm" len="sm"/>
            <a:tailEnd type="none" w="sm" len="sm"/>
          </a:ln>
        </p:spPr>
        <p:txBody>
          <a:bodyPr>
            <a:spAutoFit/>
          </a:bodyPr>
          <a:lstStyle/>
          <a:p>
            <a:endParaRPr lang="es-ES"/>
          </a:p>
        </p:txBody>
      </p:sp>
      <p:sp>
        <p:nvSpPr>
          <p:cNvPr id="16390" name="Text Box 6"/>
          <p:cNvSpPr txBox="1">
            <a:spLocks noChangeArrowheads="1"/>
          </p:cNvSpPr>
          <p:nvPr/>
        </p:nvSpPr>
        <p:spPr bwMode="auto">
          <a:xfrm>
            <a:off x="323850" y="5013325"/>
            <a:ext cx="8496300" cy="1463675"/>
          </a:xfrm>
          <a:prstGeom prst="rect">
            <a:avLst/>
          </a:prstGeom>
          <a:noFill/>
          <a:ln w="12700" cap="sq">
            <a:noFill/>
            <a:miter lim="800000"/>
            <a:headEnd type="none" w="sm" len="sm"/>
            <a:tailEnd type="none" w="sm" len="sm"/>
          </a:ln>
        </p:spPr>
        <p:txBody>
          <a:bodyPr>
            <a:spAutoFit/>
          </a:bodyPr>
          <a:lstStyle/>
          <a:p>
            <a:pPr algn="ctr">
              <a:spcBef>
                <a:spcPct val="50000"/>
              </a:spcBef>
            </a:pPr>
            <a:r>
              <a:rPr lang="es-MX" sz="2000">
                <a:solidFill>
                  <a:srgbClr val="000066"/>
                </a:solidFill>
                <a:latin typeface="Arial Black" pitchFamily="34" charset="0"/>
              </a:rPr>
              <a:t>EL NUEVO HOSPITAL ANCÓN 1915 – 1928</a:t>
            </a:r>
          </a:p>
          <a:p>
            <a:pPr algn="ctr">
              <a:spcBef>
                <a:spcPct val="50000"/>
              </a:spcBef>
            </a:pPr>
            <a:r>
              <a:rPr lang="es-MX" sz="2000">
                <a:solidFill>
                  <a:srgbClr val="000066"/>
                </a:solidFill>
                <a:latin typeface="Arial Black" pitchFamily="34" charset="0"/>
              </a:rPr>
              <a:t>LUEGO HOSPITAL GORGAS POSTERIOR CORTE SUPREMA A SU LADO SE ERIGIÓ EL NUEVO GORGAS ACTUAL ONCOLÓGICO</a:t>
            </a:r>
            <a:endParaRPr lang="es-ES" sz="2000">
              <a:solidFill>
                <a:srgbClr val="000066"/>
              </a:solidFill>
              <a:latin typeface="Arial Black" pitchFamily="34" charset="0"/>
            </a:endParaRPr>
          </a:p>
        </p:txBody>
      </p:sp>
    </p:spTree>
    <p:extLst>
      <p:ext uri="{BB962C8B-B14F-4D97-AF65-F5344CB8AC3E}">
        <p14:creationId xmlns:p14="http://schemas.microsoft.com/office/powerpoint/2010/main" val="16497494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07950" y="0"/>
          <a:ext cx="5556250" cy="6780213"/>
        </p:xfrm>
        <a:graphic>
          <a:graphicData uri="http://schemas.openxmlformats.org/presentationml/2006/ole">
            <mc:AlternateContent xmlns:mc="http://schemas.openxmlformats.org/markup-compatibility/2006">
              <mc:Choice xmlns:v="urn:schemas-microsoft-com:vml" Requires="v">
                <p:oleObj spid="_x0000_s11272" name="Fotografía de Photo Editor" r:id="rId3" imgW="3371429" imgH="4114286" progId="">
                  <p:embed/>
                </p:oleObj>
              </mc:Choice>
              <mc:Fallback>
                <p:oleObj name="Fotografía de Photo Editor" r:id="rId3" imgW="3371429" imgH="411428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0"/>
                        <a:ext cx="5556250" cy="678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Text Box 3"/>
          <p:cNvSpPr txBox="1">
            <a:spLocks noChangeArrowheads="1"/>
          </p:cNvSpPr>
          <p:nvPr/>
        </p:nvSpPr>
        <p:spPr bwMode="auto">
          <a:xfrm>
            <a:off x="5435600" y="304800"/>
            <a:ext cx="3538538" cy="3508375"/>
          </a:xfrm>
          <a:prstGeom prst="rect">
            <a:avLst/>
          </a:prstGeom>
          <a:noFill/>
          <a:ln w="12700" cap="sq">
            <a:noFill/>
            <a:miter lim="800000"/>
            <a:headEnd type="none" w="sm" len="sm"/>
            <a:tailEnd type="none" w="sm" len="sm"/>
          </a:ln>
        </p:spPr>
        <p:txBody>
          <a:bodyPr>
            <a:spAutoFit/>
          </a:bodyPr>
          <a:lstStyle/>
          <a:p>
            <a:pPr algn="ctr">
              <a:spcBef>
                <a:spcPct val="50000"/>
              </a:spcBef>
            </a:pPr>
            <a:r>
              <a:rPr lang="es-MX" sz="2800">
                <a:latin typeface="Arial Black" pitchFamily="34" charset="0"/>
              </a:rPr>
              <a:t>OBREROS LLEGADOS DESDE BARBADOS PARA LA CONSTRUCCIÓN DEL CANAL DE PANAMÁ.</a:t>
            </a:r>
            <a:endParaRPr lang="es-ES" sz="2800">
              <a:latin typeface="Arial Black" pitchFamily="34" charset="0"/>
            </a:endParaRPr>
          </a:p>
        </p:txBody>
      </p:sp>
    </p:spTree>
    <p:extLst>
      <p:ext uri="{BB962C8B-B14F-4D97-AF65-F5344CB8AC3E}">
        <p14:creationId xmlns:p14="http://schemas.microsoft.com/office/powerpoint/2010/main" val="2915600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762000" y="152400"/>
            <a:ext cx="7543800" cy="685800"/>
          </a:xfrm>
        </p:spPr>
        <p:txBody>
          <a:bodyPr rtlCol="0">
            <a:normAutofit fontScale="90000"/>
          </a:bodyPr>
          <a:lstStyle/>
          <a:p>
            <a:pPr eaLnBrk="1" fontAlgn="auto" hangingPunct="1">
              <a:spcAft>
                <a:spcPts val="0"/>
              </a:spcAft>
              <a:defRPr/>
            </a:pPr>
            <a:r>
              <a:rPr lang="es-ES" sz="4000" dirty="0" smtClean="0">
                <a:solidFill>
                  <a:schemeClr val="accent2"/>
                </a:solidFill>
                <a:latin typeface="Arial Black" pitchFamily="34" charset="0"/>
              </a:rPr>
              <a:t>CONCEPTO DE TRABAJO</a:t>
            </a:r>
          </a:p>
        </p:txBody>
      </p:sp>
      <p:sp>
        <p:nvSpPr>
          <p:cNvPr id="58371" name="Rectangle 3"/>
          <p:cNvSpPr>
            <a:spLocks noGrp="1" noChangeArrowheads="1"/>
          </p:cNvSpPr>
          <p:nvPr>
            <p:ph idx="1"/>
          </p:nvPr>
        </p:nvSpPr>
        <p:spPr>
          <a:xfrm>
            <a:off x="381000" y="990600"/>
            <a:ext cx="8610600" cy="5105400"/>
          </a:xfrm>
        </p:spPr>
        <p:txBody>
          <a:bodyPr/>
          <a:lstStyle/>
          <a:p>
            <a:pPr algn="ctr" eaLnBrk="1" hangingPunct="1">
              <a:buFontTx/>
              <a:buNone/>
            </a:pPr>
            <a:r>
              <a:rPr lang="es-ES" smtClean="0">
                <a:solidFill>
                  <a:srgbClr val="003366"/>
                </a:solidFill>
                <a:latin typeface="Arial Black" pitchFamily="34" charset="0"/>
              </a:rPr>
              <a:t>	EL SER HUMANO </a:t>
            </a:r>
            <a:r>
              <a:rPr lang="es-ES" smtClean="0">
                <a:solidFill>
                  <a:schemeClr val="accent2"/>
                </a:solidFill>
                <a:latin typeface="Arial Black" pitchFamily="34" charset="0"/>
              </a:rPr>
              <a:t>NO ES</a:t>
            </a:r>
            <a:r>
              <a:rPr lang="es-ES" smtClean="0">
                <a:solidFill>
                  <a:srgbClr val="003366"/>
                </a:solidFill>
                <a:latin typeface="Arial Black" pitchFamily="34" charset="0"/>
              </a:rPr>
              <a:t> UNA MÁQUINA PERFECTA E INFALIBLE.</a:t>
            </a:r>
          </a:p>
          <a:p>
            <a:pPr algn="ctr" eaLnBrk="1" hangingPunct="1">
              <a:buFontTx/>
              <a:buNone/>
            </a:pPr>
            <a:endParaRPr lang="es-ES" smtClean="0">
              <a:solidFill>
                <a:srgbClr val="003366"/>
              </a:solidFill>
              <a:latin typeface="Arial Black" pitchFamily="34" charset="0"/>
            </a:endParaRPr>
          </a:p>
          <a:p>
            <a:pPr algn="ctr" eaLnBrk="1" hangingPunct="1">
              <a:buFontTx/>
              <a:buNone/>
            </a:pPr>
            <a:endParaRPr lang="es-ES" smtClean="0">
              <a:solidFill>
                <a:srgbClr val="003366"/>
              </a:solidFill>
              <a:latin typeface="Arial Black" pitchFamily="34" charset="0"/>
            </a:endParaRPr>
          </a:p>
          <a:p>
            <a:pPr algn="ctr" eaLnBrk="1" hangingPunct="1">
              <a:buFontTx/>
              <a:buNone/>
            </a:pPr>
            <a:endParaRPr lang="es-ES" smtClean="0">
              <a:solidFill>
                <a:srgbClr val="003366"/>
              </a:solidFill>
              <a:latin typeface="Arial Black" pitchFamily="34" charset="0"/>
            </a:endParaRPr>
          </a:p>
          <a:p>
            <a:pPr algn="ctr" eaLnBrk="1" hangingPunct="1">
              <a:buFontTx/>
              <a:buNone/>
            </a:pPr>
            <a:r>
              <a:rPr lang="es-ES" smtClean="0">
                <a:solidFill>
                  <a:srgbClr val="003366"/>
                </a:solidFill>
                <a:latin typeface="Arial Black" pitchFamily="34" charset="0"/>
              </a:rPr>
              <a:t>IGUALMENTE EL TRABAJO </a:t>
            </a:r>
            <a:r>
              <a:rPr lang="es-ES" smtClean="0">
                <a:solidFill>
                  <a:schemeClr val="accent2"/>
                </a:solidFill>
                <a:latin typeface="Arial Black" pitchFamily="34" charset="0"/>
              </a:rPr>
              <a:t>NO ES</a:t>
            </a:r>
            <a:r>
              <a:rPr lang="es-ES" smtClean="0">
                <a:solidFill>
                  <a:srgbClr val="003366"/>
                </a:solidFill>
                <a:latin typeface="Arial Black" pitchFamily="34" charset="0"/>
              </a:rPr>
              <a:t> UNA ACTIVIDAD INOCUA.</a:t>
            </a:r>
          </a:p>
        </p:txBody>
      </p:sp>
      <p:sp>
        <p:nvSpPr>
          <p:cNvPr id="58372" name="AutoShape 4"/>
          <p:cNvSpPr>
            <a:spLocks noChangeArrowheads="1"/>
          </p:cNvSpPr>
          <p:nvPr/>
        </p:nvSpPr>
        <p:spPr bwMode="auto">
          <a:xfrm>
            <a:off x="4038600" y="2133600"/>
            <a:ext cx="1143000" cy="1676400"/>
          </a:xfrm>
          <a:prstGeom prst="upDownArrow">
            <a:avLst>
              <a:gd name="adj1" fmla="val 50000"/>
              <a:gd name="adj2" fmla="val 29333"/>
            </a:avLst>
          </a:prstGeom>
          <a:solidFill>
            <a:schemeClr val="accent1"/>
          </a:solidFill>
          <a:ln w="12700" cap="sq">
            <a:solidFill>
              <a:schemeClr val="tx1"/>
            </a:solidFill>
            <a:miter lim="800000"/>
            <a:headEnd type="none" w="sm" len="sm"/>
            <a:tailEnd type="none" w="sm" len="sm"/>
          </a:ln>
        </p:spPr>
        <p:txBody>
          <a:bodyPr wrap="none" anchor="ctr"/>
          <a:lstStyle/>
          <a:p>
            <a:endParaRPr lang="es-ES"/>
          </a:p>
        </p:txBody>
      </p:sp>
    </p:spTree>
    <p:extLst>
      <p:ext uri="{BB962C8B-B14F-4D97-AF65-F5344CB8AC3E}">
        <p14:creationId xmlns:p14="http://schemas.microsoft.com/office/powerpoint/2010/main" val="308408286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838200" y="0"/>
          <a:ext cx="7392988" cy="6451600"/>
        </p:xfrm>
        <a:graphic>
          <a:graphicData uri="http://schemas.openxmlformats.org/presentationml/2006/ole">
            <mc:AlternateContent xmlns:mc="http://schemas.openxmlformats.org/markup-compatibility/2006">
              <mc:Choice xmlns:v="urn:schemas-microsoft-com:vml" Requires="v">
                <p:oleObj spid="_x0000_s12296" name="Fotografía de Photo Editor" r:id="rId3" imgW="4638095" imgH="4048690" progId="">
                  <p:embed/>
                </p:oleObj>
              </mc:Choice>
              <mc:Fallback>
                <p:oleObj name="Fotografía de Photo Editor" r:id="rId3" imgW="4638095" imgH="40486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0"/>
                        <a:ext cx="7392988" cy="645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5" name="Text Box 3"/>
          <p:cNvSpPr txBox="1">
            <a:spLocks noChangeArrowheads="1"/>
          </p:cNvSpPr>
          <p:nvPr/>
        </p:nvSpPr>
        <p:spPr bwMode="auto">
          <a:xfrm>
            <a:off x="2320925" y="6477000"/>
            <a:ext cx="5275263"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s-MX">
                <a:latin typeface="Arial Black" pitchFamily="34" charset="0"/>
              </a:rPr>
              <a:t>EQUIPO DE FUMIGACIÓN</a:t>
            </a:r>
            <a:endParaRPr lang="es-ES">
              <a:latin typeface="Arial Black" pitchFamily="34" charset="0"/>
            </a:endParaRPr>
          </a:p>
        </p:txBody>
      </p:sp>
      <p:sp>
        <p:nvSpPr>
          <p:cNvPr id="18436" name="Line 4"/>
          <p:cNvSpPr>
            <a:spLocks noChangeShapeType="1"/>
          </p:cNvSpPr>
          <p:nvPr/>
        </p:nvSpPr>
        <p:spPr bwMode="auto">
          <a:xfrm>
            <a:off x="8229600" y="0"/>
            <a:ext cx="0" cy="6324600"/>
          </a:xfrm>
          <a:prstGeom prst="line">
            <a:avLst/>
          </a:prstGeom>
          <a:noFill/>
          <a:ln w="76200" cap="sq">
            <a:solidFill>
              <a:schemeClr val="tx1"/>
            </a:solidFill>
            <a:round/>
            <a:headEnd type="none" w="sm" len="sm"/>
            <a:tailEnd type="none" w="sm" len="sm"/>
          </a:ln>
        </p:spPr>
        <p:txBody>
          <a:bodyPr wrap="none"/>
          <a:lstStyle/>
          <a:p>
            <a:endParaRPr lang="es-ES"/>
          </a:p>
        </p:txBody>
      </p:sp>
    </p:spTree>
    <p:extLst>
      <p:ext uri="{BB962C8B-B14F-4D97-AF65-F5344CB8AC3E}">
        <p14:creationId xmlns:p14="http://schemas.microsoft.com/office/powerpoint/2010/main" val="27171346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Grp="1" noChangeAspect="1"/>
          </p:cNvGraphicFramePr>
          <p:nvPr>
            <p:ph/>
          </p:nvPr>
        </p:nvGraphicFramePr>
        <p:xfrm>
          <a:off x="76200" y="357188"/>
          <a:ext cx="4600575" cy="5738812"/>
        </p:xfrm>
        <a:graphic>
          <a:graphicData uri="http://schemas.openxmlformats.org/presentationml/2006/ole">
            <mc:AlternateContent xmlns:mc="http://schemas.openxmlformats.org/markup-compatibility/2006">
              <mc:Choice xmlns:v="urn:schemas-microsoft-com:vml" Requires="v">
                <p:oleObj spid="_x0000_s13320" name="Fotografía de Photo Editor" r:id="rId3" imgW="3885714" imgH="4847619" progId="">
                  <p:embed/>
                </p:oleObj>
              </mc:Choice>
              <mc:Fallback>
                <p:oleObj name="Fotografía de Photo Editor" r:id="rId3" imgW="3885714" imgH="4847619" progId="">
                  <p:embed/>
                  <p:pic>
                    <p:nvPicPr>
                      <p:cNvPr id="0" name=""/>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76200" y="357188"/>
                        <a:ext cx="4600575" cy="5738812"/>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
        <p:nvSpPr>
          <p:cNvPr id="19459" name="Text Box 3"/>
          <p:cNvSpPr txBox="1">
            <a:spLocks noChangeArrowheads="1"/>
          </p:cNvSpPr>
          <p:nvPr/>
        </p:nvSpPr>
        <p:spPr bwMode="auto">
          <a:xfrm>
            <a:off x="4800600" y="188913"/>
            <a:ext cx="4267200" cy="6481762"/>
          </a:xfrm>
          <a:prstGeom prst="rect">
            <a:avLst/>
          </a:prstGeom>
          <a:noFill/>
          <a:ln w="12700" cap="sq">
            <a:noFill/>
            <a:miter lim="800000"/>
            <a:headEnd type="none" w="sm" len="sm"/>
            <a:tailEnd type="none" w="sm" len="sm"/>
          </a:ln>
        </p:spPr>
        <p:txBody>
          <a:bodyPr>
            <a:spAutoFit/>
          </a:bodyPr>
          <a:lstStyle/>
          <a:p>
            <a:pPr algn="ctr">
              <a:spcBef>
                <a:spcPct val="50000"/>
              </a:spcBef>
            </a:pPr>
            <a:r>
              <a:rPr lang="es-MX">
                <a:solidFill>
                  <a:srgbClr val="CC3300"/>
                </a:solidFill>
                <a:latin typeface="Arial Black" pitchFamily="34" charset="0"/>
              </a:rPr>
              <a:t>OBRERO FUMIGANDO PLAGUICIDAS  LARVICIDAS</a:t>
            </a:r>
            <a:r>
              <a:rPr lang="es-MX" sz="1800">
                <a:solidFill>
                  <a:srgbClr val="000066"/>
                </a:solidFill>
                <a:latin typeface="Arial Black" pitchFamily="34" charset="0"/>
              </a:rPr>
              <a:t> </a:t>
            </a:r>
          </a:p>
          <a:p>
            <a:pPr algn="just">
              <a:spcBef>
                <a:spcPct val="50000"/>
              </a:spcBef>
            </a:pPr>
            <a:r>
              <a:rPr lang="es-MX">
                <a:solidFill>
                  <a:srgbClr val="000066"/>
                </a:solidFill>
                <a:latin typeface="Arial Black" pitchFamily="34" charset="0"/>
              </a:rPr>
              <a:t>PARA ELIMINAR  LARVAS DEL MOSQUITO ANOFELES Y AEDES AEGYPTI DURANTE LA CONSTRUCCIÓN DEL CANAL DE PANAMÁ SIN NIMGÚN EQUIPO DE PROTECCIÓN PERSONAL. EL RIEGO DE PLAGUICIDAS  MATA MOSQUITOS E IGUALMENTE ALTERA EL MEDIO AMBIENTE.</a:t>
            </a:r>
            <a:endParaRPr lang="es-ES">
              <a:solidFill>
                <a:srgbClr val="000066"/>
              </a:solidFill>
              <a:latin typeface="Arial Black" pitchFamily="34" charset="0"/>
            </a:endParaRPr>
          </a:p>
        </p:txBody>
      </p:sp>
    </p:spTree>
    <p:extLst>
      <p:ext uri="{BB962C8B-B14F-4D97-AF65-F5344CB8AC3E}">
        <p14:creationId xmlns:p14="http://schemas.microsoft.com/office/powerpoint/2010/main" val="40000010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Grp="1" noChangeAspect="1"/>
          </p:cNvGraphicFramePr>
          <p:nvPr>
            <p:ph/>
          </p:nvPr>
        </p:nvGraphicFramePr>
        <p:xfrm>
          <a:off x="949325" y="0"/>
          <a:ext cx="7124700" cy="5334000"/>
        </p:xfrm>
        <a:graphic>
          <a:graphicData uri="http://schemas.openxmlformats.org/presentationml/2006/ole">
            <mc:AlternateContent xmlns:mc="http://schemas.openxmlformats.org/markup-compatibility/2006">
              <mc:Choice xmlns:v="urn:schemas-microsoft-com:vml" Requires="v">
                <p:oleObj spid="_x0000_s14344" name="Fotografía de Photo Editor" r:id="rId3" imgW="5420482" imgH="4057143" progId="">
                  <p:embed/>
                </p:oleObj>
              </mc:Choice>
              <mc:Fallback>
                <p:oleObj name="Fotografía de Photo Editor" r:id="rId3" imgW="5420482" imgH="4057143" progId="">
                  <p:embed/>
                  <p:pic>
                    <p:nvPicPr>
                      <p:cNvPr id="0" name=""/>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949325" y="0"/>
                        <a:ext cx="7124700" cy="5334000"/>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
        <p:nvSpPr>
          <p:cNvPr id="20483" name="Text Box 3"/>
          <p:cNvSpPr txBox="1">
            <a:spLocks noChangeArrowheads="1"/>
          </p:cNvSpPr>
          <p:nvPr/>
        </p:nvSpPr>
        <p:spPr bwMode="auto">
          <a:xfrm>
            <a:off x="304800" y="5410200"/>
            <a:ext cx="8839200" cy="1314450"/>
          </a:xfrm>
          <a:prstGeom prst="rect">
            <a:avLst/>
          </a:prstGeom>
          <a:noFill/>
          <a:ln w="12700" cap="sq">
            <a:noFill/>
            <a:miter lim="800000"/>
            <a:headEnd type="none" w="sm" len="sm"/>
            <a:tailEnd type="none" w="sm" len="sm"/>
          </a:ln>
        </p:spPr>
        <p:txBody>
          <a:bodyPr>
            <a:spAutoFit/>
          </a:bodyPr>
          <a:lstStyle/>
          <a:p>
            <a:pPr algn="just">
              <a:spcBef>
                <a:spcPct val="50000"/>
              </a:spcBef>
            </a:pPr>
            <a:r>
              <a:rPr lang="es-ES" sz="1600">
                <a:solidFill>
                  <a:srgbClr val="000066"/>
                </a:solidFill>
                <a:latin typeface="Arial Black" pitchFamily="34" charset="0"/>
              </a:rPr>
              <a:t>EL CORTE DE CULEBRA LUEGO CORTE GAILLARD EN HONOR A ESTE INGENIERO NORTEAMERICANO QUE LABORÓ EN LA CONSTRUCCIÓN DEL CANAL  FUE UN ÁREA DE MODIFICACIÓN DE LA NATURALEZA. GRANDES MONTAÑAS DE TIERRA Y ROCA FUERON REMOVIDOS PARA DAR PASO A LA GRAN ZANJA QUE SERÍA EL CANAL DE PANAMÁ.</a:t>
            </a:r>
          </a:p>
        </p:txBody>
      </p:sp>
    </p:spTree>
    <p:extLst>
      <p:ext uri="{BB962C8B-B14F-4D97-AF65-F5344CB8AC3E}">
        <p14:creationId xmlns:p14="http://schemas.microsoft.com/office/powerpoint/2010/main" val="25067558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107950" y="0"/>
          <a:ext cx="5556250" cy="6780213"/>
        </p:xfrm>
        <a:graphic>
          <a:graphicData uri="http://schemas.openxmlformats.org/presentationml/2006/ole">
            <mc:AlternateContent xmlns:mc="http://schemas.openxmlformats.org/markup-compatibility/2006">
              <mc:Choice xmlns:v="urn:schemas-microsoft-com:vml" Requires="v">
                <p:oleObj spid="_x0000_s22532" name="Fotografía de Photo Editor" r:id="rId3" imgW="3371429" imgH="4114286" progId="">
                  <p:embed/>
                </p:oleObj>
              </mc:Choice>
              <mc:Fallback>
                <p:oleObj name="Fotografía de Photo Editor" r:id="rId3" imgW="3371429" imgH="411428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0"/>
                        <a:ext cx="5556250" cy="678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1" name="Text Box 3"/>
          <p:cNvSpPr txBox="1">
            <a:spLocks noChangeArrowheads="1"/>
          </p:cNvSpPr>
          <p:nvPr/>
        </p:nvSpPr>
        <p:spPr bwMode="auto">
          <a:xfrm>
            <a:off x="5435600" y="304800"/>
            <a:ext cx="3538538" cy="3508375"/>
          </a:xfrm>
          <a:prstGeom prst="rect">
            <a:avLst/>
          </a:prstGeom>
          <a:noFill/>
          <a:ln w="12700" cap="sq">
            <a:noFill/>
            <a:miter lim="800000"/>
            <a:headEnd type="none" w="sm" len="sm"/>
            <a:tailEnd type="none" w="sm" len="sm"/>
          </a:ln>
        </p:spPr>
        <p:txBody>
          <a:bodyPr>
            <a:spAutoFit/>
          </a:bodyPr>
          <a:lstStyle/>
          <a:p>
            <a:pPr algn="ctr">
              <a:spcBef>
                <a:spcPct val="50000"/>
              </a:spcBef>
            </a:pPr>
            <a:r>
              <a:rPr lang="es-MX" sz="2800">
                <a:latin typeface="Arial Black" pitchFamily="34" charset="0"/>
              </a:rPr>
              <a:t>OBREROS LLEGADOS DESDE BARBADOS PARA LA CONSTRUCCIÓN DEL CANAL DE PANAMÁ.</a:t>
            </a:r>
            <a:endParaRPr lang="es-ES" sz="2800">
              <a:latin typeface="Arial Black" pitchFamily="34" charset="0"/>
            </a:endParaRPr>
          </a:p>
        </p:txBody>
      </p:sp>
    </p:spTree>
    <p:extLst>
      <p:ext uri="{BB962C8B-B14F-4D97-AF65-F5344CB8AC3E}">
        <p14:creationId xmlns:p14="http://schemas.microsoft.com/office/powerpoint/2010/main" val="31071709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838200" y="0"/>
          <a:ext cx="7392988" cy="6451600"/>
        </p:xfrm>
        <a:graphic>
          <a:graphicData uri="http://schemas.openxmlformats.org/presentationml/2006/ole">
            <mc:AlternateContent xmlns:mc="http://schemas.openxmlformats.org/markup-compatibility/2006">
              <mc:Choice xmlns:v="urn:schemas-microsoft-com:vml" Requires="v">
                <p:oleObj spid="_x0000_s23556" name="Fotografía de Photo Editor" r:id="rId3" imgW="4638095" imgH="4048690" progId="">
                  <p:embed/>
                </p:oleObj>
              </mc:Choice>
              <mc:Fallback>
                <p:oleObj name="Fotografía de Photo Editor" r:id="rId3" imgW="4638095" imgH="40486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0"/>
                        <a:ext cx="7392988" cy="645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5" name="Text Box 3"/>
          <p:cNvSpPr txBox="1">
            <a:spLocks noChangeArrowheads="1"/>
          </p:cNvSpPr>
          <p:nvPr/>
        </p:nvSpPr>
        <p:spPr bwMode="auto">
          <a:xfrm>
            <a:off x="2320925" y="6477000"/>
            <a:ext cx="5275263"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s-MX">
                <a:latin typeface="Arial Black" pitchFamily="34" charset="0"/>
              </a:rPr>
              <a:t>EQUIPO DE FUMIGACIÓN</a:t>
            </a:r>
            <a:endParaRPr lang="es-ES">
              <a:latin typeface="Arial Black" pitchFamily="34" charset="0"/>
            </a:endParaRPr>
          </a:p>
        </p:txBody>
      </p:sp>
      <p:sp>
        <p:nvSpPr>
          <p:cNvPr id="18436" name="Line 4"/>
          <p:cNvSpPr>
            <a:spLocks noChangeShapeType="1"/>
          </p:cNvSpPr>
          <p:nvPr/>
        </p:nvSpPr>
        <p:spPr bwMode="auto">
          <a:xfrm>
            <a:off x="8229600" y="0"/>
            <a:ext cx="0" cy="6324600"/>
          </a:xfrm>
          <a:prstGeom prst="line">
            <a:avLst/>
          </a:prstGeom>
          <a:noFill/>
          <a:ln w="76200" cap="sq">
            <a:solidFill>
              <a:schemeClr val="tx1"/>
            </a:solidFill>
            <a:round/>
            <a:headEnd type="none" w="sm" len="sm"/>
            <a:tailEnd type="none" w="sm" len="sm"/>
          </a:ln>
        </p:spPr>
        <p:txBody>
          <a:bodyPr wrap="none"/>
          <a:lstStyle/>
          <a:p>
            <a:endParaRPr lang="es-ES"/>
          </a:p>
        </p:txBody>
      </p:sp>
    </p:spTree>
    <p:extLst>
      <p:ext uri="{BB962C8B-B14F-4D97-AF65-F5344CB8AC3E}">
        <p14:creationId xmlns:p14="http://schemas.microsoft.com/office/powerpoint/2010/main" val="35292670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Grp="1" noChangeAspect="1"/>
          </p:cNvGraphicFramePr>
          <p:nvPr>
            <p:ph/>
          </p:nvPr>
        </p:nvGraphicFramePr>
        <p:xfrm>
          <a:off x="949325" y="0"/>
          <a:ext cx="7124700" cy="5334000"/>
        </p:xfrm>
        <a:graphic>
          <a:graphicData uri="http://schemas.openxmlformats.org/presentationml/2006/ole">
            <mc:AlternateContent xmlns:mc="http://schemas.openxmlformats.org/markup-compatibility/2006">
              <mc:Choice xmlns:v="urn:schemas-microsoft-com:vml" Requires="v">
                <p:oleObj spid="_x0000_s24580" name="Fotografía de Photo Editor" r:id="rId3" imgW="5420482" imgH="4057143" progId="">
                  <p:embed/>
                </p:oleObj>
              </mc:Choice>
              <mc:Fallback>
                <p:oleObj name="Fotografía de Photo Editor" r:id="rId3" imgW="5420482" imgH="4057143" progId="">
                  <p:embed/>
                  <p:pic>
                    <p:nvPicPr>
                      <p:cNvPr id="0" name=""/>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949325" y="0"/>
                        <a:ext cx="7124700" cy="5334000"/>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
        <p:nvSpPr>
          <p:cNvPr id="20483" name="Text Box 3"/>
          <p:cNvSpPr txBox="1">
            <a:spLocks noChangeArrowheads="1"/>
          </p:cNvSpPr>
          <p:nvPr/>
        </p:nvSpPr>
        <p:spPr bwMode="auto">
          <a:xfrm>
            <a:off x="304800" y="5410200"/>
            <a:ext cx="8839200" cy="1314450"/>
          </a:xfrm>
          <a:prstGeom prst="rect">
            <a:avLst/>
          </a:prstGeom>
          <a:noFill/>
          <a:ln w="12700" cap="sq">
            <a:noFill/>
            <a:miter lim="800000"/>
            <a:headEnd type="none" w="sm" len="sm"/>
            <a:tailEnd type="none" w="sm" len="sm"/>
          </a:ln>
        </p:spPr>
        <p:txBody>
          <a:bodyPr>
            <a:spAutoFit/>
          </a:bodyPr>
          <a:lstStyle/>
          <a:p>
            <a:pPr algn="just">
              <a:spcBef>
                <a:spcPct val="50000"/>
              </a:spcBef>
            </a:pPr>
            <a:r>
              <a:rPr lang="es-ES" sz="1600">
                <a:solidFill>
                  <a:srgbClr val="000066"/>
                </a:solidFill>
                <a:latin typeface="Arial Black" pitchFamily="34" charset="0"/>
              </a:rPr>
              <a:t>EL CORTE DE CULEBRA LUEGO CORTE GAILLARD EN HONOR A ESTE INGENIERO NORTEAMERICANO QUE LABORÓ EN LA CONSTRUCCIÓN DEL CANAL  FUE UN ÁREA DE MODIFICACIÓN DE LA NATURALEZA. GRANDES MONTAÑAS DE TIERRA Y ROCA FUERON REMOVIDOS PARA DAR PASO A LA GRAN ZANJA QUE SERÍA EL CANAL DE PANAMÁ.</a:t>
            </a:r>
          </a:p>
        </p:txBody>
      </p:sp>
    </p:spTree>
    <p:extLst>
      <p:ext uri="{BB962C8B-B14F-4D97-AF65-F5344CB8AC3E}">
        <p14:creationId xmlns:p14="http://schemas.microsoft.com/office/powerpoint/2010/main" val="5623375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04800" y="152400"/>
            <a:ext cx="8763000" cy="1066800"/>
          </a:xfrm>
        </p:spPr>
        <p:txBody>
          <a:bodyPr rtlCol="0">
            <a:normAutofit fontScale="90000"/>
          </a:bodyPr>
          <a:lstStyle/>
          <a:p>
            <a:pPr algn="just" eaLnBrk="1" fontAlgn="auto" hangingPunct="1">
              <a:spcAft>
                <a:spcPts val="0"/>
              </a:spcAft>
              <a:defRPr/>
            </a:pPr>
            <a:r>
              <a:rPr lang="es-ES" sz="1800" dirty="0" smtClean="0">
                <a:solidFill>
                  <a:srgbClr val="660066"/>
                </a:solidFill>
                <a:latin typeface="Arial Black" pitchFamily="34" charset="0"/>
              </a:rPr>
              <a:t>LA CONSTRUCCIÓN DE CADA UNA DE LAS ESCLUSAS SIGNIFICÓ CAMBIOS EN EL ÁREA QUE SERÍA EL FUTURO CANAL DE PANAMÁ. LA GIGANTESCA OBRA REQUIRIÓ LA UTILIZACIÓN DE ENORMES MÁQUINAS CUYAS ACCIONES CAMBIARON LA CARA DE LA TIERRA VIRGEN Y DE LAS MANTAÑAS.</a:t>
            </a:r>
          </a:p>
        </p:txBody>
      </p:sp>
      <p:graphicFrame>
        <p:nvGraphicFramePr>
          <p:cNvPr id="21506" name="Object 2"/>
          <p:cNvGraphicFramePr>
            <a:graphicFrameLocks noGrp="1" noChangeAspect="1"/>
          </p:cNvGraphicFramePr>
          <p:nvPr>
            <p:ph idx="1"/>
          </p:nvPr>
        </p:nvGraphicFramePr>
        <p:xfrm>
          <a:off x="1938338" y="1830388"/>
          <a:ext cx="5267325" cy="4067175"/>
        </p:xfrm>
        <a:graphic>
          <a:graphicData uri="http://schemas.openxmlformats.org/presentationml/2006/ole">
            <mc:AlternateContent xmlns:mc="http://schemas.openxmlformats.org/markup-compatibility/2006">
              <mc:Choice xmlns:v="urn:schemas-microsoft-com:vml" Requires="v">
                <p:oleObj spid="_x0000_s15368" name="Fotografía de Photo Editor" r:id="rId3" imgW="5266667" imgH="4067743" progId="">
                  <p:embed/>
                </p:oleObj>
              </mc:Choice>
              <mc:Fallback>
                <p:oleObj name="Fotografía de Photo Editor" r:id="rId3" imgW="5266667" imgH="4067743" progId="">
                  <p:embed/>
                  <p:pic>
                    <p:nvPicPr>
                      <p:cNvPr id="0" name=""/>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1938338" y="1830388"/>
                        <a:ext cx="5267325" cy="4067175"/>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Tree>
    <p:extLst>
      <p:ext uri="{BB962C8B-B14F-4D97-AF65-F5344CB8AC3E}">
        <p14:creationId xmlns:p14="http://schemas.microsoft.com/office/powerpoint/2010/main" val="25768833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p:nvPr>
        </p:nvGraphicFramePr>
        <p:xfrm>
          <a:off x="609600" y="0"/>
          <a:ext cx="7848600" cy="6013450"/>
        </p:xfrm>
        <a:graphic>
          <a:graphicData uri="http://schemas.openxmlformats.org/presentationml/2006/ole">
            <mc:AlternateContent xmlns:mc="http://schemas.openxmlformats.org/markup-compatibility/2006">
              <mc:Choice xmlns:v="urn:schemas-microsoft-com:vml" Requires="v">
                <p:oleObj spid="_x0000_s16392" name="Fotografía de Photo Editor" r:id="rId3" imgW="5420482" imgH="4153480" progId="">
                  <p:embed/>
                </p:oleObj>
              </mc:Choice>
              <mc:Fallback>
                <p:oleObj name="Fotografía de Photo Editor" r:id="rId3" imgW="5420482" imgH="415348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0"/>
                        <a:ext cx="7848600" cy="6013450"/>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
        <p:nvSpPr>
          <p:cNvPr id="22531" name="Text Box 3"/>
          <p:cNvSpPr txBox="1">
            <a:spLocks noChangeArrowheads="1"/>
          </p:cNvSpPr>
          <p:nvPr/>
        </p:nvSpPr>
        <p:spPr bwMode="auto">
          <a:xfrm>
            <a:off x="838200" y="6096000"/>
            <a:ext cx="7848600" cy="822325"/>
          </a:xfrm>
          <a:prstGeom prst="rect">
            <a:avLst/>
          </a:prstGeom>
          <a:noFill/>
          <a:ln w="12700" cap="sq">
            <a:noFill/>
            <a:miter lim="800000"/>
            <a:headEnd type="none" w="sm" len="sm"/>
            <a:tailEnd type="none" w="sm" len="sm"/>
          </a:ln>
        </p:spPr>
        <p:txBody>
          <a:bodyPr>
            <a:spAutoFit/>
          </a:bodyPr>
          <a:lstStyle/>
          <a:p>
            <a:pPr algn="ctr">
              <a:spcBef>
                <a:spcPct val="50000"/>
              </a:spcBef>
            </a:pPr>
            <a:r>
              <a:rPr lang="es-ES">
                <a:solidFill>
                  <a:srgbClr val="000066"/>
                </a:solidFill>
                <a:latin typeface="Arial Black" pitchFamily="34" charset="0"/>
              </a:rPr>
              <a:t>GRÚA AYAX EQUIPO PARA LA CONSTRUCCIÓN DEL CANAL</a:t>
            </a:r>
          </a:p>
        </p:txBody>
      </p:sp>
    </p:spTree>
    <p:extLst>
      <p:ext uri="{BB962C8B-B14F-4D97-AF65-F5344CB8AC3E}">
        <p14:creationId xmlns:p14="http://schemas.microsoft.com/office/powerpoint/2010/main" val="5673162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Grp="1" noChangeAspect="1" noChangeArrowheads="1"/>
          </p:cNvPicPr>
          <p:nvPr>
            <p:ph/>
          </p:nvPr>
        </p:nvPicPr>
        <p:blipFill>
          <a:blip r:embed="rId2" cstate="print"/>
          <a:srcRect/>
          <a:stretch>
            <a:fillRect/>
          </a:stretch>
        </p:blipFill>
        <p:spPr>
          <a:xfrm>
            <a:off x="762000" y="15875"/>
            <a:ext cx="7924800" cy="6308725"/>
          </a:xfrm>
          <a:noFill/>
        </p:spPr>
      </p:pic>
      <p:sp>
        <p:nvSpPr>
          <p:cNvPr id="121859" name="Text Box 3"/>
          <p:cNvSpPr txBox="1">
            <a:spLocks noChangeArrowheads="1"/>
          </p:cNvSpPr>
          <p:nvPr/>
        </p:nvSpPr>
        <p:spPr bwMode="auto">
          <a:xfrm>
            <a:off x="1143000" y="6324600"/>
            <a:ext cx="7315200" cy="457200"/>
          </a:xfrm>
          <a:prstGeom prst="rect">
            <a:avLst/>
          </a:prstGeom>
          <a:noFill/>
          <a:ln w="12700" cap="sq">
            <a:noFill/>
            <a:miter lim="800000"/>
            <a:headEnd type="none" w="sm" len="sm"/>
            <a:tailEnd type="none" w="sm" len="sm"/>
          </a:ln>
        </p:spPr>
        <p:txBody>
          <a:bodyPr>
            <a:spAutoFit/>
          </a:bodyPr>
          <a:lstStyle/>
          <a:p>
            <a:pPr algn="ctr">
              <a:spcBef>
                <a:spcPct val="50000"/>
              </a:spcBef>
            </a:pPr>
            <a:r>
              <a:rPr lang="es-ES">
                <a:latin typeface="Arial Black" pitchFamily="34" charset="0"/>
              </a:rPr>
              <a:t>DRAGAS EN EL CORTE CULEBRA</a:t>
            </a:r>
          </a:p>
        </p:txBody>
      </p:sp>
    </p:spTree>
    <p:extLst>
      <p:ext uri="{BB962C8B-B14F-4D97-AF65-F5344CB8AC3E}">
        <p14:creationId xmlns:p14="http://schemas.microsoft.com/office/powerpoint/2010/main" val="20720627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Grp="1" noChangeAspect="1"/>
          </p:cNvGraphicFramePr>
          <p:nvPr>
            <p:ph/>
          </p:nvPr>
        </p:nvGraphicFramePr>
        <p:xfrm>
          <a:off x="1447800" y="65088"/>
          <a:ext cx="6477000" cy="5311775"/>
        </p:xfrm>
        <a:graphic>
          <a:graphicData uri="http://schemas.openxmlformats.org/presentationml/2006/ole">
            <mc:AlternateContent xmlns:mc="http://schemas.openxmlformats.org/markup-compatibility/2006">
              <mc:Choice xmlns:v="urn:schemas-microsoft-com:vml" Requires="v">
                <p:oleObj spid="_x0000_s17416" name="Fotografía de Photo Editor" r:id="rId3" imgW="5028571" imgH="4123810" progId="">
                  <p:embed/>
                </p:oleObj>
              </mc:Choice>
              <mc:Fallback>
                <p:oleObj name="Fotografía de Photo Editor" r:id="rId3" imgW="5028571" imgH="412381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5088"/>
                        <a:ext cx="6477000" cy="5311775"/>
                      </a:xfrm>
                      <a:prstGeom prst="rect">
                        <a:avLst/>
                      </a:prstGeom>
                      <a:noFill/>
                      <a:ln>
                        <a:noFill/>
                      </a:ln>
                      <a:effectLst/>
                      <a:extLst>
                        <a:ext uri="{909E8E84-426E-40DD-AFC4-6F175D3DCCD1}">
                          <a14:hiddenFill xmlns:a14="http://schemas.microsoft.com/office/drawing/2010/main">
                            <a:solidFill>
                              <a:srgbClr val="727DE0"/>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786950"/>
                              </a:outerShdw>
                            </a:effectLst>
                          </a14:hiddenEffects>
                        </a:ext>
                      </a:extLst>
                    </p:spPr>
                  </p:pic>
                </p:oleObj>
              </mc:Fallback>
            </mc:AlternateContent>
          </a:graphicData>
        </a:graphic>
      </p:graphicFrame>
      <p:sp>
        <p:nvSpPr>
          <p:cNvPr id="23555" name="Text Box 3"/>
          <p:cNvSpPr txBox="1">
            <a:spLocks noChangeArrowheads="1"/>
          </p:cNvSpPr>
          <p:nvPr/>
        </p:nvSpPr>
        <p:spPr bwMode="auto">
          <a:xfrm>
            <a:off x="990600" y="5410200"/>
            <a:ext cx="7620000" cy="1465263"/>
          </a:xfrm>
          <a:prstGeom prst="rect">
            <a:avLst/>
          </a:prstGeom>
          <a:noFill/>
          <a:ln w="12700" cap="sq">
            <a:noFill/>
            <a:miter lim="800000"/>
            <a:headEnd type="none" w="sm" len="sm"/>
            <a:tailEnd type="none" w="sm" len="sm"/>
          </a:ln>
        </p:spPr>
        <p:txBody>
          <a:bodyPr>
            <a:spAutoFit/>
          </a:bodyPr>
          <a:lstStyle/>
          <a:p>
            <a:pPr algn="just">
              <a:spcBef>
                <a:spcPct val="50000"/>
              </a:spcBef>
            </a:pPr>
            <a:r>
              <a:rPr lang="es-ES" sz="1800">
                <a:latin typeface="Arial Black" pitchFamily="34" charset="0"/>
              </a:rPr>
              <a:t>EL ANCON PRIMER BARCO QUE CRUZO EL CANAL EN 1914. LA NUEVA ESTRUCTURA MODIFICO LA NATURALEZA EL AMBIENTE Y LA VIDA DE ESTE PAIS Y EL MUNDO YA QUE ACORTO DISTANCIAS PARA EL TRASLADO DE MERCANCÍAS Y PASAJEROS.</a:t>
            </a:r>
          </a:p>
        </p:txBody>
      </p:sp>
    </p:spTree>
    <p:extLst>
      <p:ext uri="{BB962C8B-B14F-4D97-AF65-F5344CB8AC3E}">
        <p14:creationId xmlns:p14="http://schemas.microsoft.com/office/powerpoint/2010/main" val="3704460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09600" y="152400"/>
            <a:ext cx="8305800" cy="1143000"/>
          </a:xfrm>
        </p:spPr>
        <p:txBody>
          <a:bodyPr/>
          <a:lstStyle/>
          <a:p>
            <a:pPr eaLnBrk="1" hangingPunct="1"/>
            <a:r>
              <a:rPr lang="es-ES" sz="4000" smtClean="0">
                <a:solidFill>
                  <a:schemeClr val="accent2"/>
                </a:solidFill>
                <a:latin typeface="Arial Black" pitchFamily="34" charset="0"/>
              </a:rPr>
              <a:t>CONCEPTO DE TRABAJO</a:t>
            </a:r>
            <a:br>
              <a:rPr lang="es-ES" sz="4000" smtClean="0">
                <a:solidFill>
                  <a:schemeClr val="accent2"/>
                </a:solidFill>
                <a:latin typeface="Arial Black" pitchFamily="34" charset="0"/>
              </a:rPr>
            </a:br>
            <a:r>
              <a:rPr lang="es-ES" sz="2800" smtClean="0">
                <a:latin typeface="Arial Black" pitchFamily="34" charset="0"/>
              </a:rPr>
              <a:t>ENGELS.</a:t>
            </a:r>
          </a:p>
        </p:txBody>
      </p:sp>
      <p:sp>
        <p:nvSpPr>
          <p:cNvPr id="59395" name="Rectangle 3"/>
          <p:cNvSpPr>
            <a:spLocks noGrp="1" noChangeArrowheads="1"/>
          </p:cNvSpPr>
          <p:nvPr>
            <p:ph type="body" sz="half" idx="1"/>
          </p:nvPr>
        </p:nvSpPr>
        <p:spPr>
          <a:xfrm>
            <a:off x="457200" y="1371600"/>
            <a:ext cx="8458200" cy="5181600"/>
          </a:xfrm>
        </p:spPr>
        <p:txBody>
          <a:bodyPr/>
          <a:lstStyle/>
          <a:p>
            <a:pPr algn="just" eaLnBrk="1" hangingPunct="1"/>
            <a:r>
              <a:rPr lang="es-ES" smtClean="0">
                <a:solidFill>
                  <a:srgbClr val="003366"/>
                </a:solidFill>
                <a:latin typeface="Arial Black" pitchFamily="34" charset="0"/>
              </a:rPr>
              <a:t>EL TRABAJO ES UNA ACTIVIDAD BÁSICA Y EXCLUSIVA DEL SER HUMANO. A TRAVÉS DE ELLA ESTABLECE RELACIÓN CON LA NATURALEZA, LA TRANSFORMA Y A SU VEZ EL HOMBRE SE TRANSFORMA.</a:t>
            </a:r>
          </a:p>
        </p:txBody>
      </p:sp>
      <p:pic>
        <p:nvPicPr>
          <p:cNvPr id="59396" name="Picture 4" descr="j0231996"/>
          <p:cNvPicPr>
            <a:picLocks noGrp="1" noChangeAspect="1" noChangeArrowheads="1"/>
          </p:cNvPicPr>
          <p:nvPr>
            <p:ph sz="quarter" idx="2"/>
          </p:nvPr>
        </p:nvPicPr>
        <p:blipFill>
          <a:blip r:embed="rId2" cstate="print"/>
          <a:srcRect/>
          <a:stretch>
            <a:fillRect/>
          </a:stretch>
        </p:blipFill>
        <p:spPr>
          <a:xfrm>
            <a:off x="5562600" y="5410200"/>
            <a:ext cx="1447800" cy="1227138"/>
          </a:xfrm>
          <a:noFill/>
        </p:spPr>
      </p:pic>
      <p:pic>
        <p:nvPicPr>
          <p:cNvPr id="59397" name="Picture 5" descr="j0232807"/>
          <p:cNvPicPr>
            <a:picLocks noGrp="1" noChangeAspect="1" noChangeArrowheads="1"/>
          </p:cNvPicPr>
          <p:nvPr>
            <p:ph sz="quarter" idx="3"/>
          </p:nvPr>
        </p:nvPicPr>
        <p:blipFill>
          <a:blip r:embed="rId3" cstate="print"/>
          <a:srcRect/>
          <a:stretch>
            <a:fillRect/>
          </a:stretch>
        </p:blipFill>
        <p:spPr>
          <a:xfrm>
            <a:off x="3155950" y="5410200"/>
            <a:ext cx="1492250" cy="1130300"/>
          </a:xfrm>
          <a:noFill/>
        </p:spPr>
      </p:pic>
    </p:spTree>
    <p:extLst>
      <p:ext uri="{BB962C8B-B14F-4D97-AF65-F5344CB8AC3E}">
        <p14:creationId xmlns:p14="http://schemas.microsoft.com/office/powerpoint/2010/main" val="24835465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6" name="Group 2"/>
          <p:cNvGraphicFramePr>
            <a:graphicFrameLocks noGrp="1"/>
          </p:cNvGraphicFramePr>
          <p:nvPr/>
        </p:nvGraphicFramePr>
        <p:xfrm>
          <a:off x="228600" y="1371600"/>
          <a:ext cx="8610600" cy="4394200"/>
        </p:xfrm>
        <a:graphic>
          <a:graphicData uri="http://schemas.openxmlformats.org/drawingml/2006/table">
            <a:tbl>
              <a:tblPr/>
              <a:tblGrid>
                <a:gridCol w="2565400"/>
                <a:gridCol w="2027238"/>
                <a:gridCol w="2051050"/>
                <a:gridCol w="1966912"/>
              </a:tblGrid>
              <a:tr h="13716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0" i="0" u="none" strike="noStrike" cap="none" normalizeH="0" baseline="0" dirty="0" smtClean="0">
                          <a:ln>
                            <a:noFill/>
                          </a:ln>
                          <a:solidFill>
                            <a:srgbClr val="000066"/>
                          </a:solidFill>
                          <a:effectLst/>
                          <a:latin typeface="Arial Black" pitchFamily="34" charset="0"/>
                        </a:rPr>
                        <a:t>PATOLOGIA ESPECIFICA DEL TRABAJO</a:t>
                      </a:r>
                      <a:endParaRPr kumimoji="0" lang="es-ES" sz="2000" b="0"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800" b="0" i="0" u="none" strike="noStrike" cap="none" normalizeH="0" baseline="0" dirty="0" smtClean="0">
                          <a:ln>
                            <a:noFill/>
                          </a:ln>
                          <a:solidFill>
                            <a:srgbClr val="660033"/>
                          </a:solidFill>
                          <a:effectLst/>
                          <a:latin typeface="Arial Black" pitchFamily="34" charset="0"/>
                        </a:rPr>
                        <a:t>DOSIS AGRESIVA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800" b="0" i="0" u="none" strike="noStrike" cap="none" normalizeH="0" baseline="0" dirty="0" smtClean="0">
                          <a:ln>
                            <a:noFill/>
                          </a:ln>
                          <a:solidFill>
                            <a:srgbClr val="660033"/>
                          </a:solidFill>
                          <a:effectLst/>
                          <a:latin typeface="Arial Black" pitchFamily="34" charset="0"/>
                        </a:rPr>
                        <a:t>INTENSIDAD</a:t>
                      </a:r>
                      <a:endParaRPr kumimoji="0" lang="es-ES" sz="1800" b="0"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1600" b="0" i="0" u="none" strike="noStrike" cap="none" normalizeH="0" baseline="0" dirty="0" smtClean="0">
                          <a:ln>
                            <a:noFill/>
                          </a:ln>
                          <a:solidFill>
                            <a:srgbClr val="660033"/>
                          </a:solidFill>
                          <a:effectLst/>
                          <a:latin typeface="Arial Black" pitchFamily="34" charset="0"/>
                        </a:rPr>
                        <a:t> </a:t>
                      </a:r>
                      <a:r>
                        <a:rPr kumimoji="0" lang="es-MX" sz="1800" b="0" i="0" u="none" strike="noStrike" cap="none" normalizeH="0" baseline="0" dirty="0" smtClean="0">
                          <a:ln>
                            <a:noFill/>
                          </a:ln>
                          <a:solidFill>
                            <a:srgbClr val="660033"/>
                          </a:solidFill>
                          <a:effectLst/>
                          <a:latin typeface="Arial Black" pitchFamily="34" charset="0"/>
                        </a:rPr>
                        <a:t>TIEMPO DE EXPOSICION</a:t>
                      </a:r>
                      <a:endParaRPr kumimoji="0" lang="es-ES" sz="1800" b="0"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EFECTOS</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r h="14954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0" i="0" u="none" strike="noStrike" cap="none" normalizeH="0" baseline="0" dirty="0" smtClean="0">
                          <a:ln>
                            <a:noFill/>
                          </a:ln>
                          <a:solidFill>
                            <a:srgbClr val="000066"/>
                          </a:solidFill>
                          <a:effectLst/>
                          <a:latin typeface="Arial Black" pitchFamily="34" charset="0"/>
                        </a:rPr>
                        <a:t>ACCIDENTES DEL TRABAJO</a:t>
                      </a:r>
                      <a:endParaRPr kumimoji="0" lang="es-ES" sz="2000" b="0"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MUY ALTA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ALTO</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MUY CORTA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CORTO</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SOBRE AGUDOS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AGUDOS</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r h="1527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0" i="0" u="none" strike="noStrike" cap="none" normalizeH="0" baseline="0" dirty="0" smtClean="0">
                          <a:ln>
                            <a:noFill/>
                          </a:ln>
                          <a:solidFill>
                            <a:srgbClr val="000066"/>
                          </a:solidFill>
                          <a:effectLst/>
                          <a:latin typeface="Arial Black" pitchFamily="34" charset="0"/>
                        </a:rPr>
                        <a:t>ENFERMEDAD PROFESIONAL</a:t>
                      </a:r>
                      <a:endParaRPr kumimoji="0" lang="es-ES" sz="2000" b="0"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BAJA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MUY BAJA</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LARGO</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MUY LARGO</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SUB AGUDOS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660033"/>
                          </a:solidFill>
                          <a:effectLst/>
                          <a:latin typeface="Arial Black" pitchFamily="34" charset="0"/>
                        </a:rPr>
                        <a:t>CRONICOS</a:t>
                      </a:r>
                      <a:endParaRPr kumimoji="0" lang="es-ES" sz="2000" b="1"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r>
            </a:tbl>
          </a:graphicData>
        </a:graphic>
      </p:graphicFrame>
      <p:sp>
        <p:nvSpPr>
          <p:cNvPr id="118816" name="Text Box 32"/>
          <p:cNvSpPr txBox="1">
            <a:spLocks noChangeArrowheads="1"/>
          </p:cNvSpPr>
          <p:nvPr/>
        </p:nvSpPr>
        <p:spPr bwMode="auto">
          <a:xfrm>
            <a:off x="914400" y="168275"/>
            <a:ext cx="7696200" cy="822325"/>
          </a:xfrm>
          <a:prstGeom prst="rect">
            <a:avLst/>
          </a:prstGeom>
          <a:solidFill>
            <a:schemeClr val="bg1"/>
          </a:solidFill>
          <a:ln w="9525">
            <a:noFill/>
            <a:miter lim="800000"/>
            <a:headEnd/>
            <a:tailEnd/>
          </a:ln>
          <a:effectLst>
            <a:outerShdw dist="107763" dir="18900000" algn="ctr" rotWithShape="0">
              <a:schemeClr val="bg2"/>
            </a:outerShdw>
          </a:effectLst>
        </p:spPr>
        <p:txBody>
          <a:bodyPr>
            <a:spAutoFit/>
          </a:bodyPr>
          <a:lstStyle/>
          <a:p>
            <a:pPr algn="ctr">
              <a:defRPr/>
            </a:pPr>
            <a:r>
              <a:rPr lang="es-MX" dirty="0">
                <a:solidFill>
                  <a:srgbClr val="660033"/>
                </a:solidFill>
                <a:latin typeface="Arial Black" pitchFamily="34" charset="0"/>
              </a:rPr>
              <a:t>RELACION DOSIS / RESPUESTA EN LOS</a:t>
            </a:r>
          </a:p>
          <a:p>
            <a:pPr algn="ctr">
              <a:defRPr/>
            </a:pPr>
            <a:r>
              <a:rPr lang="es-MX" dirty="0">
                <a:solidFill>
                  <a:srgbClr val="660033"/>
                </a:solidFill>
                <a:latin typeface="Arial Black" pitchFamily="34" charset="0"/>
              </a:rPr>
              <a:t>EFECTOS DE LOS RIESGOS DE TRABAJO</a:t>
            </a:r>
            <a:endParaRPr lang="es-ES" dirty="0">
              <a:solidFill>
                <a:srgbClr val="660033"/>
              </a:solidFill>
              <a:latin typeface="Arial Black" pitchFamily="34" charset="0"/>
            </a:endParaRPr>
          </a:p>
        </p:txBody>
      </p:sp>
    </p:spTree>
    <p:extLst>
      <p:ext uri="{BB962C8B-B14F-4D97-AF65-F5344CB8AC3E}">
        <p14:creationId xmlns:p14="http://schemas.microsoft.com/office/powerpoint/2010/main" val="21406576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914400" y="115888"/>
            <a:ext cx="7772400" cy="822325"/>
          </a:xfrm>
          <a:prstGeom prst="rect">
            <a:avLst/>
          </a:prstGeom>
          <a:solidFill>
            <a:schemeClr val="bg1"/>
          </a:solidFill>
          <a:ln w="9525">
            <a:noFill/>
            <a:miter lim="800000"/>
            <a:headEnd/>
            <a:tailEnd/>
          </a:ln>
          <a:effectLst>
            <a:outerShdw dist="107763" dir="18900000" algn="ctr" rotWithShape="0">
              <a:schemeClr val="bg2"/>
            </a:outerShdw>
          </a:effectLst>
        </p:spPr>
        <p:txBody>
          <a:bodyPr>
            <a:spAutoFit/>
          </a:bodyPr>
          <a:lstStyle/>
          <a:p>
            <a:pPr algn="ctr">
              <a:defRPr/>
            </a:pPr>
            <a:r>
              <a:rPr lang="es-MX" dirty="0">
                <a:solidFill>
                  <a:srgbClr val="660033"/>
                </a:solidFill>
                <a:latin typeface="Arial Black" pitchFamily="34" charset="0"/>
              </a:rPr>
              <a:t>SEMIOLOGIA CRONO-PATOLOGICA DE  LOS</a:t>
            </a:r>
          </a:p>
          <a:p>
            <a:pPr algn="ctr">
              <a:defRPr/>
            </a:pPr>
            <a:r>
              <a:rPr lang="es-MX" dirty="0">
                <a:solidFill>
                  <a:srgbClr val="660033"/>
                </a:solidFill>
                <a:latin typeface="Arial Black" pitchFamily="34" charset="0"/>
              </a:rPr>
              <a:t>ACCIDENTES DE TRABAJO</a:t>
            </a:r>
            <a:endParaRPr lang="es-ES" dirty="0">
              <a:solidFill>
                <a:srgbClr val="660033"/>
              </a:solidFill>
              <a:latin typeface="Arial Black" pitchFamily="34" charset="0"/>
            </a:endParaRPr>
          </a:p>
        </p:txBody>
      </p:sp>
      <p:graphicFrame>
        <p:nvGraphicFramePr>
          <p:cNvPr id="119811" name="Group 3"/>
          <p:cNvGraphicFramePr>
            <a:graphicFrameLocks noGrp="1"/>
          </p:cNvGraphicFramePr>
          <p:nvPr/>
        </p:nvGraphicFramePr>
        <p:xfrm>
          <a:off x="457200" y="1477963"/>
          <a:ext cx="8534400" cy="4155822"/>
        </p:xfrm>
        <a:graphic>
          <a:graphicData uri="http://schemas.openxmlformats.org/drawingml/2006/table">
            <a:tbl>
              <a:tblPr/>
              <a:tblGrid>
                <a:gridCol w="2413000"/>
                <a:gridCol w="6121400"/>
              </a:tblGrid>
              <a:tr h="1354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000066"/>
                          </a:solidFill>
                          <a:effectLst/>
                          <a:latin typeface="Arial Black" pitchFamily="34" charset="0"/>
                        </a:rPr>
                        <a:t>DOSIS EFECTIVA</a:t>
                      </a:r>
                      <a:endParaRPr kumimoji="0" lang="es-ES" sz="2000" b="1"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INTENSIDAD ALTA Y MUY ALTA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EN CORTO Y MUY CORTO TIEMPO DE EXPOSICION</a:t>
                      </a:r>
                      <a:endParaRPr kumimoji="0" lang="es-ES" sz="2400" b="0"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000066"/>
                          </a:solidFill>
                          <a:effectLst/>
                          <a:latin typeface="Arial Black" pitchFamily="34" charset="0"/>
                        </a:rPr>
                        <a:t>EFECTOS</a:t>
                      </a:r>
                      <a:endParaRPr kumimoji="0" lang="es-ES" sz="2000" b="1"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SOBRE AGUDO Y AGUDO</a:t>
                      </a:r>
                      <a:endParaRPr kumimoji="0" lang="es-ES" sz="2400" b="0"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1354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000" b="1" i="0" u="none" strike="noStrike" cap="none" normalizeH="0" baseline="0" dirty="0" smtClean="0">
                          <a:ln>
                            <a:noFill/>
                          </a:ln>
                          <a:solidFill>
                            <a:srgbClr val="000066"/>
                          </a:solidFill>
                          <a:effectLst/>
                          <a:latin typeface="Arial Black" pitchFamily="34" charset="0"/>
                        </a:rPr>
                        <a:t>SEMIOLOGIA</a:t>
                      </a:r>
                      <a:endParaRPr kumimoji="0" lang="es-ES" sz="2000" b="1" i="0" u="none" strike="noStrike" cap="none" normalizeH="0" baseline="0" dirty="0" smtClean="0">
                        <a:ln>
                          <a:noFill/>
                        </a:ln>
                        <a:solidFill>
                          <a:srgbClr val="000066"/>
                        </a:solidFill>
                        <a:effectLst/>
                        <a:latin typeface="Arial Black" pitchFamily="34" charset="0"/>
                      </a:endParaRP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INICIO BRUSCO Y PRECISO</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PRESENTACION VIOLENTA E INESPERADA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CAUSALIDAD CLARA Y EXTERNA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s-MX" sz="2400" b="0" i="0" u="none" strike="noStrike" cap="none" normalizeH="0" baseline="0" dirty="0" smtClean="0">
                          <a:ln>
                            <a:noFill/>
                          </a:ln>
                          <a:solidFill>
                            <a:srgbClr val="660033"/>
                          </a:solidFill>
                          <a:effectLst/>
                          <a:latin typeface="Arial Black" pitchFamily="34" charset="0"/>
                        </a:rPr>
                        <a:t>GENERALEMENTE MULTICAUSAL</a:t>
                      </a:r>
                      <a:endParaRPr kumimoji="0" lang="es-ES" sz="2400" b="0" i="0" u="none" strike="noStrike" cap="none" normalizeH="0" baseline="0" dirty="0" smtClean="0">
                        <a:ln>
                          <a:noFill/>
                        </a:ln>
                        <a:solidFill>
                          <a:srgbClr val="660033"/>
                        </a:solidFill>
                        <a:effectLst/>
                        <a:latin typeface="Arial Black" pitchFamily="34"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spTree>
    <p:extLst>
      <p:ext uri="{BB962C8B-B14F-4D97-AF65-F5344CB8AC3E}">
        <p14:creationId xmlns:p14="http://schemas.microsoft.com/office/powerpoint/2010/main" val="34058931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914400" y="76200"/>
            <a:ext cx="7772400" cy="685800"/>
          </a:xfrm>
        </p:spPr>
        <p:txBody>
          <a:bodyPr rtlCol="0">
            <a:normAutofit fontScale="90000"/>
          </a:bodyPr>
          <a:lstStyle/>
          <a:p>
            <a:pPr eaLnBrk="1" fontAlgn="auto" hangingPunct="1">
              <a:spcAft>
                <a:spcPts val="0"/>
              </a:spcAft>
              <a:defRPr/>
            </a:pPr>
            <a:r>
              <a:rPr lang="es-ES" sz="2400" b="1" dirty="0" smtClean="0">
                <a:solidFill>
                  <a:srgbClr val="FF3300"/>
                </a:solidFill>
                <a:latin typeface="Arial Black" pitchFamily="34" charset="0"/>
                <a:cs typeface="Times New Roman" pitchFamily="18" charset="0"/>
              </a:rPr>
              <a:t>LA PATOLOGÍA </a:t>
            </a:r>
            <a:r>
              <a:rPr lang="es-PA" sz="2400" b="1" dirty="0" smtClean="0">
                <a:solidFill>
                  <a:srgbClr val="FF3300"/>
                </a:solidFill>
                <a:latin typeface="Arial Black" pitchFamily="34" charset="0"/>
                <a:cs typeface="Times New Roman" pitchFamily="18" charset="0"/>
              </a:rPr>
              <a:t>DEL TRABAJADOR</a:t>
            </a:r>
            <a:r>
              <a:rPr lang="es-ES" sz="2400" b="1" dirty="0" smtClean="0">
                <a:solidFill>
                  <a:srgbClr val="FF3300"/>
                </a:solidFill>
                <a:latin typeface="Arial Black" pitchFamily="34" charset="0"/>
                <a:cs typeface="Times New Roman" pitchFamily="18" charset="0"/>
              </a:rPr>
              <a:t> PUEDE SER:</a:t>
            </a:r>
            <a:endParaRPr lang="es-PA" sz="2400" b="1" dirty="0" smtClean="0">
              <a:solidFill>
                <a:srgbClr val="FF3300"/>
              </a:solidFill>
              <a:latin typeface="Arial Black" pitchFamily="34" charset="0"/>
              <a:cs typeface="Times New Roman" pitchFamily="18" charset="0"/>
            </a:endParaRPr>
          </a:p>
        </p:txBody>
      </p:sp>
      <p:sp>
        <p:nvSpPr>
          <p:cNvPr id="125955" name="Rectangle 3"/>
          <p:cNvSpPr>
            <a:spLocks noGrp="1" noChangeArrowheads="1"/>
          </p:cNvSpPr>
          <p:nvPr>
            <p:ph idx="1"/>
          </p:nvPr>
        </p:nvSpPr>
        <p:spPr>
          <a:xfrm>
            <a:off x="228600" y="1066800"/>
            <a:ext cx="8724900" cy="5105400"/>
          </a:xfrm>
        </p:spPr>
        <p:txBody>
          <a:bodyPr/>
          <a:lstStyle/>
          <a:p>
            <a:pPr marL="533400" indent="-533400" algn="just" eaLnBrk="1" hangingPunct="1">
              <a:lnSpc>
                <a:spcPct val="90000"/>
              </a:lnSpc>
              <a:buFontTx/>
              <a:buNone/>
            </a:pPr>
            <a:r>
              <a:rPr lang="es-PA" sz="2400" b="1" smtClean="0">
                <a:solidFill>
                  <a:srgbClr val="000099"/>
                </a:solidFill>
                <a:latin typeface="Arial Black" pitchFamily="34" charset="0"/>
                <a:cs typeface="Times New Roman" pitchFamily="18" charset="0"/>
              </a:rPr>
              <a:t>I</a:t>
            </a:r>
            <a:r>
              <a:rPr lang="es-ES" sz="2400" b="1" smtClean="0">
                <a:solidFill>
                  <a:srgbClr val="000099"/>
                </a:solidFill>
                <a:latin typeface="Arial Black" pitchFamily="34" charset="0"/>
                <a:cs typeface="Times New Roman" pitchFamily="18" charset="0"/>
              </a:rPr>
              <a:t>.PATOLOGÍA ESPECÍFICA:</a:t>
            </a:r>
            <a:r>
              <a:rPr lang="es-ES" sz="2400" b="1" smtClean="0">
                <a:solidFill>
                  <a:srgbClr val="000000"/>
                </a:solidFill>
                <a:latin typeface="Arial Black" pitchFamily="34" charset="0"/>
                <a:cs typeface="Times New Roman" pitchFamily="18" charset="0"/>
              </a:rPr>
              <a:t> </a:t>
            </a:r>
            <a:r>
              <a:rPr lang="es-ES" sz="2400" smtClean="0">
                <a:solidFill>
                  <a:srgbClr val="660066"/>
                </a:solidFill>
                <a:latin typeface="Arial Black" pitchFamily="34" charset="0"/>
                <a:cs typeface="Times New Roman" pitchFamily="18" charset="0"/>
              </a:rPr>
              <a:t>EN LA QUE EL FACTOR DE RIESGO DETERMINANTE ES CLARAMENTE IDENTIFICABLE EN SU RELACIÓN CAUSA-EFECTO, </a:t>
            </a:r>
            <a:r>
              <a:rPr lang="es-PA" sz="2400" smtClean="0">
                <a:solidFill>
                  <a:srgbClr val="660066"/>
                </a:solidFill>
                <a:latin typeface="Arial Black" pitchFamily="34" charset="0"/>
                <a:cs typeface="Times New Roman" pitchFamily="18" charset="0"/>
              </a:rPr>
              <a:t>CON </a:t>
            </a:r>
            <a:r>
              <a:rPr lang="es-ES" sz="2400" smtClean="0">
                <a:solidFill>
                  <a:srgbClr val="660066"/>
                </a:solidFill>
                <a:latin typeface="Arial Black" pitchFamily="34" charset="0"/>
                <a:cs typeface="Times New Roman" pitchFamily="18" charset="0"/>
              </a:rPr>
              <a:t>EL AMBIENTE DE TRABAJO.</a:t>
            </a:r>
          </a:p>
          <a:p>
            <a:pPr marL="533400" indent="-533400" algn="just" eaLnBrk="1" hangingPunct="1">
              <a:lnSpc>
                <a:spcPct val="90000"/>
              </a:lnSpc>
            </a:pPr>
            <a:r>
              <a:rPr lang="es-PA" sz="2400" smtClean="0">
                <a:solidFill>
                  <a:srgbClr val="0000CC"/>
                </a:solidFill>
                <a:latin typeface="Arial Black" pitchFamily="34" charset="0"/>
                <a:cs typeface="Times New Roman" pitchFamily="18" charset="0"/>
              </a:rPr>
              <a:t>a. </a:t>
            </a:r>
            <a:r>
              <a:rPr lang="es-ES" sz="2400" smtClean="0">
                <a:solidFill>
                  <a:srgbClr val="0000CC"/>
                </a:solidFill>
                <a:latin typeface="Arial Black" pitchFamily="34" charset="0"/>
                <a:cs typeface="Times New Roman" pitchFamily="18" charset="0"/>
              </a:rPr>
              <a:t>Accidente de Trabajo.</a:t>
            </a:r>
          </a:p>
          <a:p>
            <a:pPr marL="533400" indent="-533400" algn="just" eaLnBrk="1" hangingPunct="1">
              <a:lnSpc>
                <a:spcPct val="90000"/>
              </a:lnSpc>
            </a:pPr>
            <a:r>
              <a:rPr lang="es-PA" sz="2400" smtClean="0">
                <a:solidFill>
                  <a:srgbClr val="0000CC"/>
                </a:solidFill>
                <a:latin typeface="Arial Black" pitchFamily="34" charset="0"/>
                <a:cs typeface="Times New Roman" pitchFamily="18" charset="0"/>
              </a:rPr>
              <a:t>b. A</a:t>
            </a:r>
            <a:r>
              <a:rPr lang="es-ES" sz="2400" smtClean="0">
                <a:solidFill>
                  <a:srgbClr val="0000CC"/>
                </a:solidFill>
                <a:latin typeface="Arial Black" pitchFamily="34" charset="0"/>
                <a:cs typeface="Times New Roman" pitchFamily="18" charset="0"/>
              </a:rPr>
              <a:t>ccidente de Trayecto.</a:t>
            </a:r>
          </a:p>
          <a:p>
            <a:pPr marL="533400" indent="-533400" algn="just" eaLnBrk="1" hangingPunct="1">
              <a:lnSpc>
                <a:spcPct val="90000"/>
              </a:lnSpc>
            </a:pPr>
            <a:r>
              <a:rPr lang="es-PA" sz="2400" smtClean="0">
                <a:solidFill>
                  <a:srgbClr val="0000CC"/>
                </a:solidFill>
                <a:latin typeface="Arial Black" pitchFamily="34" charset="0"/>
                <a:cs typeface="Times New Roman" pitchFamily="18" charset="0"/>
              </a:rPr>
              <a:t>c. </a:t>
            </a:r>
            <a:r>
              <a:rPr lang="es-ES" sz="2400" smtClean="0">
                <a:solidFill>
                  <a:srgbClr val="0000CC"/>
                </a:solidFill>
                <a:latin typeface="Arial Black" pitchFamily="34" charset="0"/>
                <a:cs typeface="Times New Roman" pitchFamily="18" charset="0"/>
              </a:rPr>
              <a:t>Enfermedad Profesional</a:t>
            </a:r>
            <a:r>
              <a:rPr lang="es-ES" sz="2400" smtClean="0">
                <a:latin typeface="Arial Black" pitchFamily="34" charset="0"/>
                <a:cs typeface="Times New Roman" pitchFamily="18" charset="0"/>
              </a:rPr>
              <a:t>.</a:t>
            </a:r>
            <a:r>
              <a:rPr lang="es-PA" sz="2400" b="1" smtClean="0">
                <a:solidFill>
                  <a:srgbClr val="000000"/>
                </a:solidFill>
                <a:latin typeface="Arial Black" pitchFamily="34" charset="0"/>
                <a:cs typeface="Times New Roman" pitchFamily="18" charset="0"/>
              </a:rPr>
              <a:t>	</a:t>
            </a:r>
          </a:p>
          <a:p>
            <a:pPr marL="533400" indent="-533400" algn="just" eaLnBrk="1" hangingPunct="1">
              <a:lnSpc>
                <a:spcPct val="90000"/>
              </a:lnSpc>
              <a:buFontTx/>
              <a:buNone/>
            </a:pPr>
            <a:r>
              <a:rPr lang="es-PA" sz="2400" b="1" smtClean="0">
                <a:solidFill>
                  <a:srgbClr val="000099"/>
                </a:solidFill>
                <a:latin typeface="Arial Black" pitchFamily="34" charset="0"/>
                <a:cs typeface="Times New Roman" pitchFamily="18" charset="0"/>
              </a:rPr>
              <a:t>II</a:t>
            </a:r>
            <a:r>
              <a:rPr lang="es-ES" sz="2400" b="1" smtClean="0">
                <a:solidFill>
                  <a:srgbClr val="000099"/>
                </a:solidFill>
                <a:latin typeface="Arial Black" pitchFamily="34" charset="0"/>
                <a:cs typeface="Times New Roman" pitchFamily="18" charset="0"/>
              </a:rPr>
              <a:t>. PATOLOGÍA INESPECÍFICA:</a:t>
            </a:r>
            <a:r>
              <a:rPr lang="es-ES" sz="2400" b="1" smtClean="0">
                <a:solidFill>
                  <a:srgbClr val="000000"/>
                </a:solidFill>
                <a:latin typeface="Arial Black" pitchFamily="34" charset="0"/>
                <a:cs typeface="Times New Roman" pitchFamily="18" charset="0"/>
              </a:rPr>
              <a:t> </a:t>
            </a:r>
          </a:p>
          <a:p>
            <a:pPr marL="533400" indent="-533400" algn="just" eaLnBrk="1" hangingPunct="1">
              <a:lnSpc>
                <a:spcPct val="90000"/>
              </a:lnSpc>
            </a:pPr>
            <a:r>
              <a:rPr lang="es-ES" sz="2400" smtClean="0">
                <a:solidFill>
                  <a:srgbClr val="0000CC"/>
                </a:solidFill>
                <a:latin typeface="Arial Black" pitchFamily="34" charset="0"/>
                <a:cs typeface="Times New Roman" pitchFamily="18" charset="0"/>
              </a:rPr>
              <a:t>a. Enfermedad Relacionada con el Trabajo.</a:t>
            </a:r>
            <a:r>
              <a:rPr lang="es-PA" sz="2400" smtClean="0">
                <a:solidFill>
                  <a:srgbClr val="0000CC"/>
                </a:solidFill>
                <a:latin typeface="Arial Black" pitchFamily="34" charset="0"/>
                <a:cs typeface="Times New Roman" pitchFamily="18" charset="0"/>
              </a:rPr>
              <a:t> </a:t>
            </a:r>
            <a:r>
              <a:rPr lang="es-PA" sz="2400" smtClean="0">
                <a:solidFill>
                  <a:srgbClr val="006600"/>
                </a:solidFill>
                <a:latin typeface="Arial Black" pitchFamily="34" charset="0"/>
                <a:cs typeface="Times New Roman" pitchFamily="18" charset="0"/>
              </a:rPr>
              <a:t>(ERT)</a:t>
            </a:r>
            <a:r>
              <a:rPr lang="es-PA" sz="2400" smtClean="0">
                <a:solidFill>
                  <a:srgbClr val="FFFF00"/>
                </a:solidFill>
                <a:latin typeface="Arial Black" pitchFamily="34" charset="0"/>
                <a:cs typeface="Times New Roman" pitchFamily="18" charset="0"/>
              </a:rPr>
              <a:t> </a:t>
            </a:r>
            <a:r>
              <a:rPr lang="es-PA" sz="2400" smtClean="0">
                <a:solidFill>
                  <a:srgbClr val="0000CC"/>
                </a:solidFill>
                <a:latin typeface="Arial Black" pitchFamily="34" charset="0"/>
                <a:cs typeface="Times New Roman" pitchFamily="18" charset="0"/>
              </a:rPr>
              <a:t>  </a:t>
            </a:r>
            <a:endParaRPr lang="es-ES" sz="2400" smtClean="0">
              <a:solidFill>
                <a:srgbClr val="0000CC"/>
              </a:solidFill>
              <a:latin typeface="Arial Black" pitchFamily="34" charset="0"/>
              <a:cs typeface="Times New Roman" pitchFamily="18" charset="0"/>
            </a:endParaRPr>
          </a:p>
          <a:p>
            <a:pPr marL="533400" indent="-533400" algn="just" eaLnBrk="1" hangingPunct="1">
              <a:lnSpc>
                <a:spcPct val="90000"/>
              </a:lnSpc>
            </a:pPr>
            <a:r>
              <a:rPr lang="es-ES" sz="2400" smtClean="0">
                <a:solidFill>
                  <a:srgbClr val="0000CC"/>
                </a:solidFill>
                <a:latin typeface="Arial Black" pitchFamily="34" charset="0"/>
                <a:cs typeface="Times New Roman" pitchFamily="18" charset="0"/>
              </a:rPr>
              <a:t>b.  Enfermedad Agravada por el Trabajo.</a:t>
            </a:r>
            <a:r>
              <a:rPr lang="es-PA" sz="2400" b="1" smtClean="0">
                <a:solidFill>
                  <a:srgbClr val="006600"/>
                </a:solidFill>
                <a:latin typeface="Arial Black" pitchFamily="34" charset="0"/>
                <a:cs typeface="Times New Roman" pitchFamily="18" charset="0"/>
              </a:rPr>
              <a:t>(ECAT)</a:t>
            </a:r>
          </a:p>
          <a:p>
            <a:pPr marL="533400" indent="-533400" algn="just" eaLnBrk="1" hangingPunct="1">
              <a:lnSpc>
                <a:spcPct val="90000"/>
              </a:lnSpc>
              <a:buFontTx/>
              <a:buNone/>
            </a:pPr>
            <a:r>
              <a:rPr lang="es-PA" sz="2400" b="1" smtClean="0">
                <a:solidFill>
                  <a:srgbClr val="000099"/>
                </a:solidFill>
                <a:latin typeface="Arial Black" pitchFamily="34" charset="0"/>
                <a:cs typeface="Times New Roman" pitchFamily="18" charset="0"/>
              </a:rPr>
              <a:t>III</a:t>
            </a:r>
            <a:r>
              <a:rPr lang="es-ES" sz="2400" b="1" smtClean="0">
                <a:solidFill>
                  <a:srgbClr val="000099"/>
                </a:solidFill>
                <a:latin typeface="Arial Black" pitchFamily="34" charset="0"/>
                <a:cs typeface="Times New Roman" pitchFamily="18" charset="0"/>
              </a:rPr>
              <a:t>. ENFERMEDAD COMÚN</a:t>
            </a:r>
            <a:r>
              <a:rPr lang="es-ES" sz="2400" b="1" smtClean="0">
                <a:latin typeface="Arial Black" pitchFamily="34" charset="0"/>
                <a:cs typeface="Times New Roman" pitchFamily="18" charset="0"/>
              </a:rPr>
              <a:t> </a:t>
            </a:r>
            <a:r>
              <a:rPr lang="es-ES" sz="2400" smtClean="0">
                <a:solidFill>
                  <a:srgbClr val="006600"/>
                </a:solidFill>
                <a:latin typeface="Arial Black" pitchFamily="34" charset="0"/>
                <a:cs typeface="Times New Roman" pitchFamily="18" charset="0"/>
              </a:rPr>
              <a:t>(no esta relacionada con el trabajo). </a:t>
            </a:r>
            <a:endParaRPr lang="es-PA" sz="2400" smtClean="0">
              <a:solidFill>
                <a:srgbClr val="006600"/>
              </a:solidFill>
              <a:latin typeface="Arial Black" pitchFamily="34" charset="0"/>
              <a:cs typeface="Times New Roman" pitchFamily="18" charset="0"/>
            </a:endParaRPr>
          </a:p>
        </p:txBody>
      </p:sp>
    </p:spTree>
    <p:extLst>
      <p:ext uri="{BB962C8B-B14F-4D97-AF65-F5344CB8AC3E}">
        <p14:creationId xmlns:p14="http://schemas.microsoft.com/office/powerpoint/2010/main" val="21321257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755650" y="222250"/>
            <a:ext cx="7772400" cy="685800"/>
          </a:xfrm>
        </p:spPr>
        <p:txBody>
          <a:bodyPr/>
          <a:lstStyle/>
          <a:p>
            <a:pPr eaLnBrk="1" hangingPunct="1"/>
            <a:r>
              <a:rPr lang="es-ES" sz="2400" b="1" smtClean="0">
                <a:solidFill>
                  <a:srgbClr val="FF3300"/>
                </a:solidFill>
                <a:latin typeface="Arial Black" pitchFamily="34" charset="0"/>
                <a:cs typeface="Times New Roman" pitchFamily="18" charset="0"/>
              </a:rPr>
              <a:t>LA PATOLOGÍA </a:t>
            </a:r>
            <a:r>
              <a:rPr lang="es-PA" sz="2400" b="1" smtClean="0">
                <a:solidFill>
                  <a:srgbClr val="FF3300"/>
                </a:solidFill>
                <a:latin typeface="Arial Black" pitchFamily="34" charset="0"/>
                <a:cs typeface="Times New Roman" pitchFamily="18" charset="0"/>
              </a:rPr>
              <a:t>DEL TRABAJO</a:t>
            </a:r>
            <a:r>
              <a:rPr lang="es-ES" sz="2400" b="1" smtClean="0">
                <a:solidFill>
                  <a:srgbClr val="FF3300"/>
                </a:solidFill>
                <a:latin typeface="Arial Black" pitchFamily="34" charset="0"/>
                <a:cs typeface="Times New Roman" pitchFamily="18" charset="0"/>
              </a:rPr>
              <a:t>:</a:t>
            </a:r>
            <a:endParaRPr lang="es-PA" sz="2400" b="1" smtClean="0">
              <a:solidFill>
                <a:srgbClr val="FF3300"/>
              </a:solidFill>
              <a:latin typeface="Arial Black" pitchFamily="34" charset="0"/>
              <a:cs typeface="Times New Roman" pitchFamily="18" charset="0"/>
            </a:endParaRPr>
          </a:p>
        </p:txBody>
      </p:sp>
      <p:sp>
        <p:nvSpPr>
          <p:cNvPr id="126979" name="Rectangle 3"/>
          <p:cNvSpPr>
            <a:spLocks noGrp="1" noChangeArrowheads="1"/>
          </p:cNvSpPr>
          <p:nvPr>
            <p:ph idx="1"/>
          </p:nvPr>
        </p:nvSpPr>
        <p:spPr>
          <a:xfrm>
            <a:off x="179388" y="1066800"/>
            <a:ext cx="8724900" cy="5105400"/>
          </a:xfrm>
        </p:spPr>
        <p:txBody>
          <a:bodyPr/>
          <a:lstStyle/>
          <a:p>
            <a:pPr marL="533400" indent="-533400" algn="just" eaLnBrk="1" hangingPunct="1">
              <a:lnSpc>
                <a:spcPct val="90000"/>
              </a:lnSpc>
              <a:buFontTx/>
              <a:buNone/>
            </a:pPr>
            <a:r>
              <a:rPr lang="es-PA" b="1" smtClean="0">
                <a:solidFill>
                  <a:srgbClr val="003399"/>
                </a:solidFill>
                <a:latin typeface="Arial Black" pitchFamily="34" charset="0"/>
              </a:rPr>
              <a:t>	EL </a:t>
            </a:r>
            <a:r>
              <a:rPr lang="es-ES" b="1" smtClean="0">
                <a:solidFill>
                  <a:srgbClr val="003399"/>
                </a:solidFill>
                <a:latin typeface="Arial Black" pitchFamily="34" charset="0"/>
              </a:rPr>
              <a:t>ACCIDENTE DE TRABAJO, EL </a:t>
            </a:r>
            <a:r>
              <a:rPr lang="es-PA" b="1" smtClean="0">
                <a:solidFill>
                  <a:srgbClr val="003399"/>
                </a:solidFill>
                <a:latin typeface="Arial Black" pitchFamily="34" charset="0"/>
              </a:rPr>
              <a:t>A</a:t>
            </a:r>
            <a:r>
              <a:rPr lang="es-ES" b="1" smtClean="0">
                <a:solidFill>
                  <a:srgbClr val="003399"/>
                </a:solidFill>
                <a:latin typeface="Arial Black" pitchFamily="34" charset="0"/>
              </a:rPr>
              <a:t>CCIDENTE DE TRAYECTO. LA</a:t>
            </a:r>
            <a:r>
              <a:rPr lang="es-PA" b="1" smtClean="0">
                <a:solidFill>
                  <a:srgbClr val="003399"/>
                </a:solidFill>
                <a:latin typeface="Arial Black" pitchFamily="34" charset="0"/>
              </a:rPr>
              <a:t> </a:t>
            </a:r>
            <a:r>
              <a:rPr lang="es-ES" b="1" smtClean="0">
                <a:solidFill>
                  <a:srgbClr val="003399"/>
                </a:solidFill>
                <a:latin typeface="Arial Black" pitchFamily="34" charset="0"/>
              </a:rPr>
              <a:t>ENFERMEDAD PROFESIONAL.</a:t>
            </a:r>
            <a:r>
              <a:rPr lang="es-PA" b="1" smtClean="0">
                <a:solidFill>
                  <a:srgbClr val="003399"/>
                </a:solidFill>
                <a:latin typeface="Arial Black" pitchFamily="34" charset="0"/>
              </a:rPr>
              <a:t> LA </a:t>
            </a:r>
            <a:r>
              <a:rPr lang="es-ES" smtClean="0">
                <a:solidFill>
                  <a:srgbClr val="003399"/>
                </a:solidFill>
                <a:latin typeface="Arial Black" pitchFamily="34" charset="0"/>
              </a:rPr>
              <a:t>ENFERMEDAD RELACIONADA CON EL TRABAJO.</a:t>
            </a:r>
            <a:r>
              <a:rPr lang="es-PA" b="1" smtClean="0">
                <a:solidFill>
                  <a:srgbClr val="003399"/>
                </a:solidFill>
                <a:latin typeface="Arial Black" pitchFamily="34" charset="0"/>
              </a:rPr>
              <a:t> (ERT)   </a:t>
            </a:r>
            <a:r>
              <a:rPr lang="es-ES" b="1" smtClean="0">
                <a:solidFill>
                  <a:srgbClr val="003399"/>
                </a:solidFill>
                <a:latin typeface="Arial Black" pitchFamily="34" charset="0"/>
              </a:rPr>
              <a:t>LA ENFERMEDAD AGRAVADA POR EL TRABAJO. </a:t>
            </a:r>
            <a:r>
              <a:rPr lang="es-PA" b="1" smtClean="0">
                <a:solidFill>
                  <a:srgbClr val="003399"/>
                </a:solidFill>
                <a:latin typeface="Arial Black" pitchFamily="34" charset="0"/>
              </a:rPr>
              <a:t>(ECAT). LOS INCIDENTES. LOS ERRRORES. LAS AVERÍAS. IDENTIFICAN LOS RIESGOS EN EL TRABAJO “ALGO ANDA MAL”</a:t>
            </a:r>
            <a:r>
              <a:rPr lang="es-ES" smtClean="0">
                <a:solidFill>
                  <a:srgbClr val="006600"/>
                </a:solidFill>
                <a:latin typeface="Arial Black" pitchFamily="34" charset="0"/>
                <a:cs typeface="Times New Roman" pitchFamily="18" charset="0"/>
              </a:rPr>
              <a:t> </a:t>
            </a:r>
            <a:endParaRPr lang="es-PA" smtClean="0">
              <a:solidFill>
                <a:srgbClr val="006600"/>
              </a:solidFill>
              <a:latin typeface="Arial Black" pitchFamily="34" charset="0"/>
              <a:cs typeface="Times New Roman" pitchFamily="18" charset="0"/>
            </a:endParaRPr>
          </a:p>
        </p:txBody>
      </p:sp>
    </p:spTree>
    <p:extLst>
      <p:ext uri="{BB962C8B-B14F-4D97-AF65-F5344CB8AC3E}">
        <p14:creationId xmlns:p14="http://schemas.microsoft.com/office/powerpoint/2010/main" val="8106973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1117600" y="868363"/>
            <a:ext cx="7340600" cy="609600"/>
          </a:xfrm>
        </p:spPr>
        <p:txBody>
          <a:bodyPr/>
          <a:lstStyle/>
          <a:p>
            <a:pPr eaLnBrk="1" hangingPunct="1"/>
            <a:r>
              <a:rPr lang="es-PA" sz="2400" b="1" smtClean="0">
                <a:solidFill>
                  <a:srgbClr val="FF3300"/>
                </a:solidFill>
                <a:latin typeface="Arial Black" pitchFamily="34" charset="0"/>
              </a:rPr>
              <a:t>ENFERMEDAD PROFESIONAL (1)</a:t>
            </a:r>
            <a:endParaRPr lang="es-ES" sz="2400" b="1" smtClean="0">
              <a:solidFill>
                <a:srgbClr val="FF3300"/>
              </a:solidFill>
              <a:latin typeface="Arial Black" pitchFamily="34" charset="0"/>
            </a:endParaRPr>
          </a:p>
        </p:txBody>
      </p:sp>
      <p:sp>
        <p:nvSpPr>
          <p:cNvPr id="24580" name="Rectangle 3"/>
          <p:cNvSpPr>
            <a:spLocks noGrp="1" noChangeArrowheads="1"/>
          </p:cNvSpPr>
          <p:nvPr>
            <p:ph idx="1"/>
          </p:nvPr>
        </p:nvSpPr>
        <p:spPr>
          <a:xfrm>
            <a:off x="228600" y="1295400"/>
            <a:ext cx="8763000" cy="4724400"/>
          </a:xfrm>
        </p:spPr>
        <p:txBody>
          <a:bodyPr/>
          <a:lstStyle/>
          <a:p>
            <a:pPr algn="just" eaLnBrk="1" hangingPunct="1">
              <a:lnSpc>
                <a:spcPct val="90000"/>
              </a:lnSpc>
            </a:pPr>
            <a:r>
              <a:rPr lang="es-ES" sz="3600" smtClean="0">
                <a:solidFill>
                  <a:srgbClr val="0000CC"/>
                </a:solidFill>
                <a:latin typeface="Arial Black" pitchFamily="34" charset="0"/>
                <a:cs typeface="Times New Roman" pitchFamily="18" charset="0"/>
              </a:rPr>
              <a:t>ALTERACIÓN</a:t>
            </a:r>
            <a:r>
              <a:rPr lang="es-ES" sz="3600" b="1" smtClean="0">
                <a:solidFill>
                  <a:srgbClr val="0000CC"/>
                </a:solidFill>
                <a:cs typeface="Times New Roman" pitchFamily="18" charset="0"/>
              </a:rPr>
              <a:t> </a:t>
            </a:r>
            <a:r>
              <a:rPr lang="es-ES" smtClean="0">
                <a:solidFill>
                  <a:srgbClr val="000099"/>
                </a:solidFill>
                <a:latin typeface="Arial Black" pitchFamily="34" charset="0"/>
                <a:cs typeface="Times New Roman" pitchFamily="18" charset="0"/>
              </a:rPr>
              <a:t>ANATOMOPATOLÓGICA FÍSIC</a:t>
            </a:r>
            <a:r>
              <a:rPr lang="es-PA" smtClean="0">
                <a:solidFill>
                  <a:srgbClr val="000099"/>
                </a:solidFill>
                <a:latin typeface="Arial Black" pitchFamily="34" charset="0"/>
                <a:cs typeface="Times New Roman" pitchFamily="18" charset="0"/>
              </a:rPr>
              <a:t>A,</a:t>
            </a:r>
            <a:r>
              <a:rPr lang="es-ES" smtClean="0">
                <a:solidFill>
                  <a:srgbClr val="000099"/>
                </a:solidFill>
                <a:latin typeface="Arial Black" pitchFamily="34" charset="0"/>
                <a:cs typeface="Times New Roman" pitchFamily="18" charset="0"/>
              </a:rPr>
              <a:t> O MENTAL  MANIFEST</a:t>
            </a:r>
            <a:r>
              <a:rPr lang="es-PA" smtClean="0">
                <a:solidFill>
                  <a:srgbClr val="000099"/>
                </a:solidFill>
                <a:latin typeface="Arial Black" pitchFamily="34" charset="0"/>
                <a:cs typeface="Times New Roman" pitchFamily="18" charset="0"/>
              </a:rPr>
              <a:t>ADA</a:t>
            </a:r>
            <a:r>
              <a:rPr lang="es-ES" smtClean="0">
                <a:solidFill>
                  <a:srgbClr val="000099"/>
                </a:solidFill>
                <a:latin typeface="Arial Black" pitchFamily="34" charset="0"/>
                <a:cs typeface="Times New Roman" pitchFamily="18" charset="0"/>
              </a:rPr>
              <a:t> POR EVOLUCIÓN SÚBITA </a:t>
            </a:r>
            <a:r>
              <a:rPr lang="es-PA" smtClean="0">
                <a:solidFill>
                  <a:srgbClr val="000099"/>
                </a:solidFill>
                <a:latin typeface="Arial Black" pitchFamily="34" charset="0"/>
                <a:cs typeface="Times New Roman" pitchFamily="18" charset="0"/>
              </a:rPr>
              <a:t>O </a:t>
            </a:r>
            <a:r>
              <a:rPr lang="es-ES" smtClean="0">
                <a:solidFill>
                  <a:srgbClr val="000099"/>
                </a:solidFill>
                <a:latin typeface="Arial Black" pitchFamily="34" charset="0"/>
                <a:cs typeface="Times New Roman" pitchFamily="18" charset="0"/>
              </a:rPr>
              <a:t>LENTA ESPECÍFICAMENTE DEBIDA A UNA ACCIÓN </a:t>
            </a:r>
            <a:r>
              <a:rPr lang="es-MX" smtClean="0">
                <a:solidFill>
                  <a:srgbClr val="000099"/>
                </a:solidFill>
                <a:latin typeface="Arial Black" pitchFamily="34" charset="0"/>
                <a:cs typeface="Times New Roman" pitchFamily="18" charset="0"/>
              </a:rPr>
              <a:t>UBICADA EN </a:t>
            </a:r>
            <a:r>
              <a:rPr lang="es-ES" smtClean="0">
                <a:solidFill>
                  <a:srgbClr val="000099"/>
                </a:solidFill>
                <a:latin typeface="Arial Black" pitchFamily="34" charset="0"/>
                <a:cs typeface="Times New Roman" pitchFamily="18" charset="0"/>
              </a:rPr>
              <a:t>RELACION CON EL TRABAJO</a:t>
            </a:r>
            <a:r>
              <a:rPr lang="es-PA" sz="3600" smtClean="0">
                <a:solidFill>
                  <a:srgbClr val="000099"/>
                </a:solidFill>
                <a:latin typeface="Arial Black" pitchFamily="34" charset="0"/>
                <a:cs typeface="Times New Roman" pitchFamily="18" charset="0"/>
              </a:rPr>
              <a:t>. </a:t>
            </a:r>
            <a:r>
              <a:rPr lang="es-ES" smtClean="0">
                <a:solidFill>
                  <a:srgbClr val="660066"/>
                </a:solidFill>
                <a:latin typeface="Arial Black" pitchFamily="34" charset="0"/>
                <a:cs typeface="Times New Roman" pitchFamily="18" charset="0"/>
              </a:rPr>
              <a:t>YA SEA </a:t>
            </a:r>
            <a:r>
              <a:rPr lang="es-PA" smtClean="0">
                <a:solidFill>
                  <a:srgbClr val="660066"/>
                </a:solidFill>
                <a:latin typeface="Arial Black" pitchFamily="34" charset="0"/>
                <a:cs typeface="Times New Roman" pitchFamily="18" charset="0"/>
              </a:rPr>
              <a:t>COMO</a:t>
            </a:r>
            <a:r>
              <a:rPr lang="es-ES" smtClean="0">
                <a:solidFill>
                  <a:srgbClr val="660066"/>
                </a:solidFill>
                <a:latin typeface="Arial Black" pitchFamily="34" charset="0"/>
                <a:cs typeface="Times New Roman" pitchFamily="18" charset="0"/>
              </a:rPr>
              <a:t> CONSECUENCIA DEL PROCESO DE TRABAJO O A LAS CONDICIONES EN QUE ESTE SE EJECUT</a:t>
            </a:r>
            <a:r>
              <a:rPr lang="es-PA" smtClean="0">
                <a:solidFill>
                  <a:srgbClr val="660066"/>
                </a:solidFill>
                <a:latin typeface="Arial Black" pitchFamily="34" charset="0"/>
                <a:cs typeface="Times New Roman" pitchFamily="18" charset="0"/>
              </a:rPr>
              <a:t>A</a:t>
            </a:r>
            <a:r>
              <a:rPr lang="es-ES" smtClean="0">
                <a:solidFill>
                  <a:srgbClr val="660066"/>
                </a:solidFill>
                <a:latin typeface="Arial Black" pitchFamily="34" charset="0"/>
                <a:cs typeface="Times New Roman" pitchFamily="18" charset="0"/>
              </a:rPr>
              <a:t>.</a:t>
            </a:r>
            <a:endParaRPr lang="es-PA" smtClean="0">
              <a:solidFill>
                <a:srgbClr val="660066"/>
              </a:solidFill>
              <a:latin typeface="Arial Black" pitchFamily="34" charset="0"/>
              <a:cs typeface="Times New Roman" pitchFamily="18" charset="0"/>
            </a:endParaRPr>
          </a:p>
        </p:txBody>
      </p:sp>
      <p:graphicFrame>
        <p:nvGraphicFramePr>
          <p:cNvPr id="24578" name="Object 2"/>
          <p:cNvGraphicFramePr>
            <a:graphicFrameLocks noChangeAspect="1"/>
          </p:cNvGraphicFramePr>
          <p:nvPr/>
        </p:nvGraphicFramePr>
        <p:xfrm>
          <a:off x="7772400" y="457200"/>
          <a:ext cx="762000" cy="723900"/>
        </p:xfrm>
        <a:graphic>
          <a:graphicData uri="http://schemas.openxmlformats.org/presentationml/2006/ole">
            <mc:AlternateContent xmlns:mc="http://schemas.openxmlformats.org/markup-compatibility/2006">
              <mc:Choice xmlns:v="urn:schemas-microsoft-com:vml" Requires="v">
                <p:oleObj spid="_x0000_s18439" name="Clip" r:id="rId3" imgW="3651480" imgH="3468960" progId="">
                  <p:embed/>
                </p:oleObj>
              </mc:Choice>
              <mc:Fallback>
                <p:oleObj name="Clip" r:id="rId3" imgW="3651480" imgH="34689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7772400" y="457200"/>
                        <a:ext cx="7620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15267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1117600" y="639763"/>
            <a:ext cx="7340600" cy="609600"/>
          </a:xfrm>
        </p:spPr>
        <p:txBody>
          <a:bodyPr/>
          <a:lstStyle/>
          <a:p>
            <a:pPr eaLnBrk="1" hangingPunct="1"/>
            <a:r>
              <a:rPr lang="es-PA" sz="2800" b="1" smtClean="0">
                <a:solidFill>
                  <a:srgbClr val="FF3300"/>
                </a:solidFill>
                <a:latin typeface="Arial Black" pitchFamily="34" charset="0"/>
              </a:rPr>
              <a:t>ENFERMEDAD PROFESIONAL  (2)</a:t>
            </a:r>
            <a:endParaRPr lang="es-ES" sz="2800" b="1" smtClean="0">
              <a:solidFill>
                <a:srgbClr val="FF3300"/>
              </a:solidFill>
              <a:latin typeface="Arial Black" pitchFamily="34" charset="0"/>
            </a:endParaRPr>
          </a:p>
        </p:txBody>
      </p:sp>
      <p:sp>
        <p:nvSpPr>
          <p:cNvPr id="25604" name="Rectangle 3"/>
          <p:cNvSpPr>
            <a:spLocks noGrp="1" noChangeArrowheads="1"/>
          </p:cNvSpPr>
          <p:nvPr>
            <p:ph idx="1"/>
          </p:nvPr>
        </p:nvSpPr>
        <p:spPr>
          <a:xfrm>
            <a:off x="179388" y="1447800"/>
            <a:ext cx="8763000" cy="5257800"/>
          </a:xfrm>
        </p:spPr>
        <p:txBody>
          <a:bodyPr/>
          <a:lstStyle/>
          <a:p>
            <a:pPr algn="just" eaLnBrk="1" hangingPunct="1"/>
            <a:endParaRPr lang="es-PA" b="1" smtClean="0">
              <a:solidFill>
                <a:srgbClr val="000099"/>
              </a:solidFill>
              <a:cs typeface="Times New Roman" pitchFamily="18" charset="0"/>
            </a:endParaRPr>
          </a:p>
          <a:p>
            <a:pPr algn="just" eaLnBrk="1" hangingPunct="1"/>
            <a:r>
              <a:rPr lang="es-ES" sz="4000" smtClean="0">
                <a:solidFill>
                  <a:srgbClr val="000099"/>
                </a:solidFill>
                <a:latin typeface="Arial Black" pitchFamily="34" charset="0"/>
                <a:cs typeface="Times New Roman" pitchFamily="18" charset="0"/>
              </a:rPr>
              <a:t>EL FACTOR DE RIESGO LABORAL, ACTÚA POR SI SOLO SEGÚN </a:t>
            </a:r>
            <a:r>
              <a:rPr lang="es-PA" sz="4000" smtClean="0">
                <a:solidFill>
                  <a:srgbClr val="000099"/>
                </a:solidFill>
                <a:latin typeface="Arial Black" pitchFamily="34" charset="0"/>
                <a:cs typeface="Times New Roman" pitchFamily="18" charset="0"/>
              </a:rPr>
              <a:t>LA </a:t>
            </a:r>
            <a:r>
              <a:rPr lang="es-ES" sz="4000" smtClean="0">
                <a:solidFill>
                  <a:srgbClr val="000099"/>
                </a:solidFill>
                <a:latin typeface="Arial Black" pitchFamily="34" charset="0"/>
                <a:cs typeface="Times New Roman" pitchFamily="18" charset="0"/>
              </a:rPr>
              <a:t>INTENSIDAD DE EXPOSICIÓN Y DURACIÓN DE</a:t>
            </a:r>
            <a:r>
              <a:rPr lang="es-PA" sz="4000" smtClean="0">
                <a:solidFill>
                  <a:srgbClr val="000099"/>
                </a:solidFill>
                <a:latin typeface="Arial Black" pitchFamily="34" charset="0"/>
                <a:cs typeface="Times New Roman" pitchFamily="18" charset="0"/>
              </a:rPr>
              <a:t> </a:t>
            </a:r>
            <a:r>
              <a:rPr lang="es-ES" sz="4000" smtClean="0">
                <a:solidFill>
                  <a:srgbClr val="000099"/>
                </a:solidFill>
                <a:latin typeface="Arial Black" pitchFamily="34" charset="0"/>
                <a:cs typeface="Times New Roman" pitchFamily="18" charset="0"/>
              </a:rPr>
              <a:t>LA MISMA, DANDO INICIO A LA ENFERMEDAD.</a:t>
            </a:r>
            <a:endParaRPr lang="es-ES" sz="4000" smtClean="0">
              <a:solidFill>
                <a:srgbClr val="000099"/>
              </a:solidFill>
              <a:latin typeface="Arial Black" pitchFamily="34" charset="0"/>
            </a:endParaRPr>
          </a:p>
        </p:txBody>
      </p:sp>
      <p:graphicFrame>
        <p:nvGraphicFramePr>
          <p:cNvPr id="25602" name="Object 2"/>
          <p:cNvGraphicFramePr>
            <a:graphicFrameLocks noChangeAspect="1"/>
          </p:cNvGraphicFramePr>
          <p:nvPr/>
        </p:nvGraphicFramePr>
        <p:xfrm>
          <a:off x="4114800" y="990600"/>
          <a:ext cx="1219200" cy="1158875"/>
        </p:xfrm>
        <a:graphic>
          <a:graphicData uri="http://schemas.openxmlformats.org/presentationml/2006/ole">
            <mc:AlternateContent xmlns:mc="http://schemas.openxmlformats.org/markup-compatibility/2006">
              <mc:Choice xmlns:v="urn:schemas-microsoft-com:vml" Requires="v">
                <p:oleObj spid="_x0000_s19463" name="Clip" r:id="rId3" imgW="3651480" imgH="3468960" progId="">
                  <p:embed/>
                </p:oleObj>
              </mc:Choice>
              <mc:Fallback>
                <p:oleObj name="Clip" r:id="rId3" imgW="3651480" imgH="346896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4114800" y="990600"/>
                        <a:ext cx="12192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895410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533400" y="76200"/>
            <a:ext cx="8343900" cy="1371600"/>
          </a:xfrm>
        </p:spPr>
        <p:txBody>
          <a:bodyPr/>
          <a:lstStyle/>
          <a:p>
            <a:pPr eaLnBrk="1" hangingPunct="1"/>
            <a:r>
              <a:rPr lang="es-ES" sz="2800" b="1" smtClean="0">
                <a:solidFill>
                  <a:srgbClr val="FF3300"/>
                </a:solidFill>
                <a:latin typeface="Arial Black" pitchFamily="34" charset="0"/>
                <a:cs typeface="Times New Roman" pitchFamily="18" charset="0"/>
              </a:rPr>
              <a:t>LOS FACTORES QUE DETERMINAN UNA ENFERMEDAD PROFESIONAL SON</a:t>
            </a:r>
            <a:r>
              <a:rPr lang="es-PA" sz="2800" b="1" smtClean="0">
                <a:solidFill>
                  <a:srgbClr val="FF3300"/>
                </a:solidFill>
                <a:latin typeface="Arial Black" pitchFamily="34" charset="0"/>
                <a:cs typeface="Times New Roman" pitchFamily="18" charset="0"/>
              </a:rPr>
              <a:t> </a:t>
            </a:r>
            <a:r>
              <a:rPr lang="es-PA" sz="2800" b="1" smtClean="0">
                <a:solidFill>
                  <a:srgbClr val="0000CC"/>
                </a:solidFill>
                <a:latin typeface="Arial Black" pitchFamily="34" charset="0"/>
                <a:cs typeface="Times New Roman" pitchFamily="18" charset="0"/>
              </a:rPr>
              <a:t>(1)</a:t>
            </a:r>
            <a:r>
              <a:rPr lang="es-ES" sz="2800" b="1" smtClean="0">
                <a:solidFill>
                  <a:srgbClr val="0000CC"/>
                </a:solidFill>
                <a:latin typeface="Arial Black" pitchFamily="34" charset="0"/>
                <a:cs typeface="Times New Roman" pitchFamily="18" charset="0"/>
              </a:rPr>
              <a:t>:</a:t>
            </a:r>
            <a:endParaRPr lang="es-PA" sz="2800" b="1" smtClean="0">
              <a:solidFill>
                <a:srgbClr val="0000CC"/>
              </a:solidFill>
              <a:latin typeface="Arial Black" pitchFamily="34" charset="0"/>
              <a:cs typeface="Times New Roman" pitchFamily="18" charset="0"/>
            </a:endParaRPr>
          </a:p>
        </p:txBody>
      </p:sp>
      <p:sp>
        <p:nvSpPr>
          <p:cNvPr id="128003" name="Rectangle 3"/>
          <p:cNvSpPr>
            <a:spLocks noGrp="1" noChangeArrowheads="1"/>
          </p:cNvSpPr>
          <p:nvPr>
            <p:ph idx="1"/>
          </p:nvPr>
        </p:nvSpPr>
        <p:spPr>
          <a:xfrm>
            <a:off x="323850" y="1524000"/>
            <a:ext cx="8553450" cy="5073650"/>
          </a:xfrm>
        </p:spPr>
        <p:txBody>
          <a:bodyPr/>
          <a:lstStyle/>
          <a:p>
            <a:pPr algn="just" eaLnBrk="1" hangingPunct="1">
              <a:lnSpc>
                <a:spcPct val="90000"/>
              </a:lnSpc>
            </a:pPr>
            <a:r>
              <a:rPr lang="es-ES" sz="3600" smtClean="0">
                <a:solidFill>
                  <a:srgbClr val="000099"/>
                </a:solidFill>
                <a:latin typeface="Arial Black" pitchFamily="34" charset="0"/>
                <a:cs typeface="Times New Roman" pitchFamily="18" charset="0"/>
              </a:rPr>
              <a:t>LA CONCENTRACIÓN DEL AGENTE CONTAMINANTE EN EL AMBIENTE DE TRABAJO.</a:t>
            </a:r>
            <a:r>
              <a:rPr lang="es-ES" sz="3600" b="1" smtClean="0">
                <a:solidFill>
                  <a:srgbClr val="000099"/>
                </a:solidFill>
                <a:cs typeface="Times New Roman" pitchFamily="18" charset="0"/>
              </a:rPr>
              <a:t>  </a:t>
            </a:r>
            <a:r>
              <a:rPr lang="es-ES" sz="2800" b="1" smtClean="0">
                <a:solidFill>
                  <a:srgbClr val="0000CC"/>
                </a:solidFill>
                <a:latin typeface="Arial Black" pitchFamily="34" charset="0"/>
                <a:cs typeface="Times New Roman" pitchFamily="18" charset="0"/>
              </a:rPr>
              <a:t>EXISTEN VALORES MÁXIMOS TOLERADOS PARA MUCHOS FACTORES DE RIESGO FÍSICO Y QUÍMICO PRESENTES EN EL MEDIO AMBIENTE DE TRABAJO, POR DEBAJO DE LOS CUALES EN CONDICIONES DE NORMALIDAD NO SUELEN PRODUCIR DAÑOS A LA SALUD DEL TRABAJADOR.</a:t>
            </a:r>
            <a:endParaRPr lang="es-PA" sz="2800" b="1" smtClean="0">
              <a:solidFill>
                <a:srgbClr val="0000CC"/>
              </a:solidFill>
              <a:latin typeface="Arial Black" pitchFamily="34" charset="0"/>
              <a:cs typeface="Times New Roman" pitchFamily="18" charset="0"/>
            </a:endParaRPr>
          </a:p>
        </p:txBody>
      </p:sp>
    </p:spTree>
    <p:extLst>
      <p:ext uri="{BB962C8B-B14F-4D97-AF65-F5344CB8AC3E}">
        <p14:creationId xmlns:p14="http://schemas.microsoft.com/office/powerpoint/2010/main" val="35261535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914400" y="152400"/>
            <a:ext cx="7772400" cy="1143000"/>
          </a:xfrm>
        </p:spPr>
        <p:txBody>
          <a:bodyPr/>
          <a:lstStyle/>
          <a:p>
            <a:pPr eaLnBrk="1" hangingPunct="1"/>
            <a:r>
              <a:rPr lang="es-ES" sz="2400" b="1" smtClean="0">
                <a:solidFill>
                  <a:srgbClr val="FF3300"/>
                </a:solidFill>
                <a:latin typeface="Arial Black" pitchFamily="34" charset="0"/>
                <a:cs typeface="Times New Roman" pitchFamily="18" charset="0"/>
              </a:rPr>
              <a:t>LOS FACTORES QUE DETERMINAN UNA ENFERMEDAD PROFESIONAL SON</a:t>
            </a:r>
            <a:r>
              <a:rPr lang="es-PA" sz="2400" b="1" smtClean="0">
                <a:solidFill>
                  <a:srgbClr val="FF3300"/>
                </a:solidFill>
                <a:latin typeface="Arial Black" pitchFamily="34" charset="0"/>
                <a:cs typeface="Times New Roman" pitchFamily="18" charset="0"/>
              </a:rPr>
              <a:t> </a:t>
            </a:r>
            <a:r>
              <a:rPr lang="es-PA" sz="2400" b="1" smtClean="0">
                <a:solidFill>
                  <a:srgbClr val="0000CC"/>
                </a:solidFill>
                <a:latin typeface="Arial Black" pitchFamily="34" charset="0"/>
                <a:cs typeface="Times New Roman" pitchFamily="18" charset="0"/>
              </a:rPr>
              <a:t>(3)</a:t>
            </a:r>
            <a:r>
              <a:rPr lang="es-ES" sz="2400" b="1" smtClean="0">
                <a:solidFill>
                  <a:srgbClr val="0000CC"/>
                </a:solidFill>
                <a:latin typeface="Arial Black" pitchFamily="34" charset="0"/>
                <a:cs typeface="Times New Roman" pitchFamily="18" charset="0"/>
              </a:rPr>
              <a:t>:</a:t>
            </a:r>
            <a:endParaRPr lang="es-PA" sz="2400" b="1" smtClean="0">
              <a:solidFill>
                <a:srgbClr val="0000CC"/>
              </a:solidFill>
              <a:latin typeface="Arial Black" pitchFamily="34" charset="0"/>
              <a:cs typeface="Times New Roman" pitchFamily="18" charset="0"/>
            </a:endParaRPr>
          </a:p>
        </p:txBody>
      </p:sp>
      <p:sp>
        <p:nvSpPr>
          <p:cNvPr id="129027" name="Rectangle 3"/>
          <p:cNvSpPr>
            <a:spLocks noGrp="1" noChangeArrowheads="1"/>
          </p:cNvSpPr>
          <p:nvPr>
            <p:ph idx="1"/>
          </p:nvPr>
        </p:nvSpPr>
        <p:spPr>
          <a:xfrm>
            <a:off x="304800" y="1295400"/>
            <a:ext cx="8686800" cy="5334000"/>
          </a:xfrm>
        </p:spPr>
        <p:txBody>
          <a:bodyPr/>
          <a:lstStyle/>
          <a:p>
            <a:pPr algn="just" eaLnBrk="1" hangingPunct="1"/>
            <a:r>
              <a:rPr lang="es-ES" smtClean="0">
                <a:solidFill>
                  <a:srgbClr val="000099"/>
                </a:solidFill>
                <a:latin typeface="Arial Black" pitchFamily="34" charset="0"/>
                <a:cs typeface="Times New Roman" pitchFamily="18" charset="0"/>
              </a:rPr>
              <a:t>LAS</a:t>
            </a:r>
            <a:r>
              <a:rPr lang="es-PA" smtClean="0">
                <a:solidFill>
                  <a:srgbClr val="000099"/>
                </a:solidFill>
                <a:latin typeface="Arial Black" pitchFamily="34" charset="0"/>
                <a:cs typeface="Times New Roman" pitchFamily="18" charset="0"/>
              </a:rPr>
              <a:t> CONDICIONES DE VIDA Y LAS  C</a:t>
            </a:r>
            <a:r>
              <a:rPr lang="es-ES" smtClean="0">
                <a:solidFill>
                  <a:srgbClr val="000099"/>
                </a:solidFill>
                <a:latin typeface="Arial Black" pitchFamily="34" charset="0"/>
                <a:cs typeface="Times New Roman" pitchFamily="18" charset="0"/>
              </a:rPr>
              <a:t>ARACTERÍSTICAS</a:t>
            </a:r>
            <a:r>
              <a:rPr lang="es-PA" smtClean="0">
                <a:solidFill>
                  <a:srgbClr val="000099"/>
                </a:solidFill>
                <a:latin typeface="Arial Black" pitchFamily="34" charset="0"/>
                <a:cs typeface="Times New Roman" pitchFamily="18" charset="0"/>
              </a:rPr>
              <a:t> PSICOSOMÁTICAS </a:t>
            </a:r>
            <a:r>
              <a:rPr lang="es-ES" smtClean="0">
                <a:solidFill>
                  <a:srgbClr val="000099"/>
                </a:solidFill>
                <a:latin typeface="Arial Black" pitchFamily="34" charset="0"/>
                <a:cs typeface="Times New Roman" pitchFamily="18" charset="0"/>
              </a:rPr>
              <a:t> PERSONALES DE CADA INDIVIDUO.</a:t>
            </a:r>
            <a:endParaRPr lang="es-PA" smtClean="0">
              <a:solidFill>
                <a:srgbClr val="000099"/>
              </a:solidFill>
              <a:latin typeface="Arial Black" pitchFamily="34" charset="0"/>
              <a:cs typeface="Times New Roman" pitchFamily="18" charset="0"/>
            </a:endParaRPr>
          </a:p>
          <a:p>
            <a:pPr algn="just" eaLnBrk="1" hangingPunct="1">
              <a:buFontTx/>
              <a:buNone/>
            </a:pPr>
            <a:r>
              <a:rPr lang="es-PA" smtClean="0">
                <a:solidFill>
                  <a:srgbClr val="000000"/>
                </a:solidFill>
                <a:latin typeface="Arial Black" pitchFamily="34" charset="0"/>
                <a:cs typeface="Times New Roman" pitchFamily="18" charset="0"/>
              </a:rPr>
              <a:t>	</a:t>
            </a:r>
            <a:r>
              <a:rPr lang="es-PA" smtClean="0">
                <a:solidFill>
                  <a:srgbClr val="0000CC"/>
                </a:solidFill>
                <a:latin typeface="Arial Black" pitchFamily="34" charset="0"/>
                <a:cs typeface="Times New Roman" pitchFamily="18" charset="0"/>
              </a:rPr>
              <a:t>NO EXISTEN ENFERMEDADES EXISTEN ENFERMOS.</a:t>
            </a:r>
            <a:endParaRPr lang="es-ES" smtClean="0">
              <a:solidFill>
                <a:srgbClr val="0000CC"/>
              </a:solidFill>
              <a:latin typeface="Arial Black" pitchFamily="34" charset="0"/>
              <a:cs typeface="Times New Roman" pitchFamily="18" charset="0"/>
            </a:endParaRPr>
          </a:p>
          <a:p>
            <a:pPr algn="just" eaLnBrk="1" hangingPunct="1"/>
            <a:r>
              <a:rPr lang="es-ES" smtClean="0">
                <a:solidFill>
                  <a:srgbClr val="000099"/>
                </a:solidFill>
                <a:latin typeface="Arial Black" pitchFamily="34" charset="0"/>
                <a:cs typeface="Times New Roman" pitchFamily="18" charset="0"/>
              </a:rPr>
              <a:t>LA PRESENCIA DE VARIOS AGENTES CONTAMINANTES AL MISMO TIEMPO.</a:t>
            </a:r>
          </a:p>
          <a:p>
            <a:pPr eaLnBrk="1" hangingPunct="1"/>
            <a:endParaRPr lang="es-PA" b="1" smtClean="0">
              <a:solidFill>
                <a:srgbClr val="000099"/>
              </a:solidFill>
              <a:cs typeface="Times New Roman" pitchFamily="18" charset="0"/>
            </a:endParaRPr>
          </a:p>
        </p:txBody>
      </p:sp>
    </p:spTree>
    <p:extLst>
      <p:ext uri="{BB962C8B-B14F-4D97-AF65-F5344CB8AC3E}">
        <p14:creationId xmlns:p14="http://schemas.microsoft.com/office/powerpoint/2010/main" val="15026180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257300" y="152400"/>
            <a:ext cx="6691313" cy="838200"/>
          </a:xfrm>
        </p:spPr>
        <p:txBody>
          <a:bodyPr rtlCol="0">
            <a:normAutofit fontScale="90000"/>
          </a:bodyPr>
          <a:lstStyle/>
          <a:p>
            <a:pPr eaLnBrk="1" fontAlgn="auto" hangingPunct="1">
              <a:spcAft>
                <a:spcPts val="0"/>
              </a:spcAft>
              <a:defRPr/>
            </a:pPr>
            <a:r>
              <a:rPr lang="es-ES" sz="2400" b="1" dirty="0" smtClean="0">
                <a:solidFill>
                  <a:srgbClr val="FF3300"/>
                </a:solidFill>
                <a:latin typeface="Arial Black" pitchFamily="34" charset="0"/>
                <a:cs typeface="Times New Roman" pitchFamily="18" charset="0"/>
              </a:rPr>
              <a:t>LOS FACTORES QUE DETERMINAN UNA ENFERMEDAD PROFESIONAL SON</a:t>
            </a:r>
            <a:r>
              <a:rPr lang="es-MX" sz="2400" b="1" dirty="0" smtClean="0">
                <a:solidFill>
                  <a:srgbClr val="FF3300"/>
                </a:solidFill>
                <a:latin typeface="Arial Black" pitchFamily="34" charset="0"/>
                <a:cs typeface="Times New Roman" pitchFamily="18" charset="0"/>
              </a:rPr>
              <a:t>:</a:t>
            </a:r>
            <a:r>
              <a:rPr lang="es-PA" sz="2400" b="1" dirty="0" smtClean="0">
                <a:solidFill>
                  <a:srgbClr val="FF3300"/>
                </a:solidFill>
                <a:latin typeface="Arial Black" pitchFamily="34" charset="0"/>
                <a:cs typeface="Times New Roman" pitchFamily="18" charset="0"/>
              </a:rPr>
              <a:t> </a:t>
            </a:r>
            <a:r>
              <a:rPr lang="es-PA" sz="2400" b="1" dirty="0" smtClean="0">
                <a:solidFill>
                  <a:srgbClr val="0000CC"/>
                </a:solidFill>
                <a:latin typeface="Arial Black" pitchFamily="34" charset="0"/>
                <a:cs typeface="Times New Roman" pitchFamily="18" charset="0"/>
              </a:rPr>
              <a:t>(2)</a:t>
            </a:r>
            <a:r>
              <a:rPr lang="es-ES" sz="2400" b="1" dirty="0" smtClean="0">
                <a:solidFill>
                  <a:srgbClr val="0000CC"/>
                </a:solidFill>
                <a:latin typeface="Arial Black" pitchFamily="34" charset="0"/>
                <a:cs typeface="Times New Roman" pitchFamily="18" charset="0"/>
              </a:rPr>
              <a:t>:</a:t>
            </a:r>
            <a:endParaRPr lang="es-PA" sz="2400" b="1" dirty="0" smtClean="0">
              <a:solidFill>
                <a:srgbClr val="0000CC"/>
              </a:solidFill>
              <a:latin typeface="Arial Black" pitchFamily="34" charset="0"/>
              <a:cs typeface="Times New Roman" pitchFamily="18" charset="0"/>
            </a:endParaRPr>
          </a:p>
        </p:txBody>
      </p:sp>
      <p:sp>
        <p:nvSpPr>
          <p:cNvPr id="130051" name="Rectangle 3"/>
          <p:cNvSpPr>
            <a:spLocks noGrp="1" noChangeArrowheads="1"/>
          </p:cNvSpPr>
          <p:nvPr>
            <p:ph idx="1"/>
          </p:nvPr>
        </p:nvSpPr>
        <p:spPr>
          <a:xfrm>
            <a:off x="381000" y="1295400"/>
            <a:ext cx="8686800" cy="4419600"/>
          </a:xfrm>
        </p:spPr>
        <p:txBody>
          <a:bodyPr/>
          <a:lstStyle/>
          <a:p>
            <a:pPr algn="just" eaLnBrk="1" hangingPunct="1">
              <a:lnSpc>
                <a:spcPct val="90000"/>
              </a:lnSpc>
            </a:pPr>
            <a:r>
              <a:rPr lang="es-ES" smtClean="0">
                <a:solidFill>
                  <a:srgbClr val="000099"/>
                </a:solidFill>
                <a:latin typeface="Arial Black" pitchFamily="34" charset="0"/>
                <a:cs typeface="Times New Roman" pitchFamily="18" charset="0"/>
              </a:rPr>
              <a:t>EL TIEMPO DE EXPOSICIÓN.</a:t>
            </a:r>
            <a:r>
              <a:rPr lang="es-ES" sz="2400" b="1" smtClean="0">
                <a:solidFill>
                  <a:srgbClr val="000000"/>
                </a:solidFill>
                <a:cs typeface="Times New Roman" pitchFamily="18" charset="0"/>
              </a:rPr>
              <a:t>  </a:t>
            </a:r>
            <a:endParaRPr lang="es-PA" sz="2400" b="1" smtClean="0">
              <a:solidFill>
                <a:srgbClr val="000000"/>
              </a:solidFill>
              <a:cs typeface="Times New Roman" pitchFamily="18" charset="0"/>
            </a:endParaRPr>
          </a:p>
          <a:p>
            <a:pPr algn="just" eaLnBrk="1" hangingPunct="1">
              <a:lnSpc>
                <a:spcPct val="90000"/>
              </a:lnSpc>
              <a:buFontTx/>
              <a:buNone/>
            </a:pPr>
            <a:r>
              <a:rPr lang="es-PA" sz="2400" b="1" smtClean="0">
                <a:solidFill>
                  <a:srgbClr val="000000"/>
                </a:solidFill>
                <a:cs typeface="Times New Roman" pitchFamily="18" charset="0"/>
              </a:rPr>
              <a:t>	</a:t>
            </a:r>
            <a:r>
              <a:rPr lang="es-ES" smtClean="0">
                <a:solidFill>
                  <a:srgbClr val="0000CC"/>
                </a:solidFill>
                <a:latin typeface="Arial Black" pitchFamily="34" charset="0"/>
                <a:cs typeface="Times New Roman" pitchFamily="18" charset="0"/>
              </a:rPr>
              <a:t>HABITUALMENTE ESTÁ RELACIONADO CON UNA JORNADA LABORAL NORMAL DE OCHO (8) HORAS </a:t>
            </a:r>
            <a:r>
              <a:rPr lang="es-PA" smtClean="0">
                <a:solidFill>
                  <a:srgbClr val="0000CC"/>
                </a:solidFill>
                <a:latin typeface="Arial Black" pitchFamily="34" charset="0"/>
                <a:cs typeface="Times New Roman" pitchFamily="18" charset="0"/>
              </a:rPr>
              <a:t>DIARIAS </a:t>
            </a:r>
            <a:r>
              <a:rPr lang="es-ES" smtClean="0">
                <a:solidFill>
                  <a:srgbClr val="0000CC"/>
                </a:solidFill>
                <a:latin typeface="Arial Black" pitchFamily="34" charset="0"/>
                <a:cs typeface="Times New Roman" pitchFamily="18" charset="0"/>
              </a:rPr>
              <a:t>O MENOS SI ESTÁ INDICAD</a:t>
            </a:r>
            <a:r>
              <a:rPr lang="es-PA" smtClean="0">
                <a:solidFill>
                  <a:srgbClr val="0000CC"/>
                </a:solidFill>
                <a:latin typeface="Arial Black" pitchFamily="34" charset="0"/>
                <a:cs typeface="Times New Roman" pitchFamily="18" charset="0"/>
              </a:rPr>
              <a:t>O,  CUARENTA (40) HORAS SEMANALES O MENOS SI ESTÁ INMDICADO Y CON UN PERÍODO DE VIDA MEDIA LABORAL ACTIVA</a:t>
            </a:r>
            <a:r>
              <a:rPr lang="es-ES" smtClean="0">
                <a:solidFill>
                  <a:srgbClr val="0000CC"/>
                </a:solidFill>
                <a:latin typeface="Arial Black" pitchFamily="34" charset="0"/>
                <a:cs typeface="Times New Roman" pitchFamily="18" charset="0"/>
              </a:rPr>
              <a:t>.</a:t>
            </a:r>
          </a:p>
          <a:p>
            <a:pPr eaLnBrk="1" hangingPunct="1">
              <a:lnSpc>
                <a:spcPct val="90000"/>
              </a:lnSpc>
              <a:buFontTx/>
              <a:buNone/>
            </a:pPr>
            <a:endParaRPr lang="es-PA" sz="2400" b="1" smtClean="0">
              <a:cs typeface="Times New Roman" pitchFamily="18" charset="0"/>
            </a:endParaRPr>
          </a:p>
        </p:txBody>
      </p:sp>
      <p:pic>
        <p:nvPicPr>
          <p:cNvPr id="130052" name="Picture 4" descr="montes4"/>
          <p:cNvPicPr>
            <a:picLocks noChangeAspect="1" noChangeArrowheads="1"/>
          </p:cNvPicPr>
          <p:nvPr/>
        </p:nvPicPr>
        <p:blipFill>
          <a:blip r:embed="rId2" cstate="print"/>
          <a:srcRect/>
          <a:stretch>
            <a:fillRect/>
          </a:stretch>
        </p:blipFill>
        <p:spPr bwMode="auto">
          <a:xfrm flipV="1">
            <a:off x="7550150" y="0"/>
            <a:ext cx="1593850" cy="1695450"/>
          </a:xfrm>
          <a:prstGeom prst="rect">
            <a:avLst/>
          </a:prstGeom>
          <a:noFill/>
          <a:ln w="9525">
            <a:noFill/>
            <a:miter lim="800000"/>
            <a:headEnd/>
            <a:tailEnd/>
          </a:ln>
        </p:spPr>
      </p:pic>
    </p:spTree>
    <p:extLst>
      <p:ext uri="{BB962C8B-B14F-4D97-AF65-F5344CB8AC3E}">
        <p14:creationId xmlns:p14="http://schemas.microsoft.com/office/powerpoint/2010/main" val="273716494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323850" y="152400"/>
            <a:ext cx="8591550" cy="685800"/>
          </a:xfrm>
        </p:spPr>
        <p:txBody>
          <a:bodyPr rtlCol="0">
            <a:normAutofit fontScale="90000"/>
          </a:bodyPr>
          <a:lstStyle/>
          <a:p>
            <a:pPr eaLnBrk="1" fontAlgn="auto" hangingPunct="1">
              <a:spcAft>
                <a:spcPts val="0"/>
              </a:spcAft>
              <a:defRPr/>
            </a:pPr>
            <a:r>
              <a:rPr lang="es-ES" sz="2800" b="1" dirty="0" smtClean="0">
                <a:solidFill>
                  <a:srgbClr val="660066"/>
                </a:solidFill>
                <a:latin typeface="Arial Black" pitchFamily="34" charset="0"/>
                <a:cs typeface="Times New Roman" pitchFamily="18" charset="0"/>
              </a:rPr>
              <a:t>LOS FACTORES QUE DETERMINAN UNA ENFERMEDAD PROFESIONAL SON</a:t>
            </a:r>
            <a:r>
              <a:rPr lang="es-PA" sz="2800" b="1" dirty="0" smtClean="0">
                <a:solidFill>
                  <a:srgbClr val="660066"/>
                </a:solidFill>
                <a:latin typeface="Arial Black" pitchFamily="34" charset="0"/>
                <a:cs typeface="Times New Roman" pitchFamily="18" charset="0"/>
              </a:rPr>
              <a:t> </a:t>
            </a:r>
            <a:r>
              <a:rPr lang="es-PA" sz="1600" b="1" dirty="0" smtClean="0">
                <a:solidFill>
                  <a:srgbClr val="660066"/>
                </a:solidFill>
                <a:latin typeface="Arial Black" pitchFamily="34" charset="0"/>
                <a:cs typeface="Times New Roman" pitchFamily="18" charset="0"/>
              </a:rPr>
              <a:t>(</a:t>
            </a:r>
            <a:r>
              <a:rPr lang="es-PA" sz="1600" b="1" dirty="0" smtClean="0">
                <a:solidFill>
                  <a:srgbClr val="660066"/>
                </a:solidFill>
                <a:cs typeface="Times New Roman" pitchFamily="18" charset="0"/>
              </a:rPr>
              <a:t>4</a:t>
            </a:r>
            <a:r>
              <a:rPr lang="es-PA" sz="1600" b="1" dirty="0" smtClean="0">
                <a:solidFill>
                  <a:srgbClr val="0000CC"/>
                </a:solidFill>
                <a:cs typeface="Times New Roman" pitchFamily="18" charset="0"/>
              </a:rPr>
              <a:t>)</a:t>
            </a:r>
            <a:r>
              <a:rPr lang="es-ES" sz="1600" b="1" dirty="0" smtClean="0">
                <a:solidFill>
                  <a:srgbClr val="0000CC"/>
                </a:solidFill>
                <a:cs typeface="Times New Roman" pitchFamily="18" charset="0"/>
              </a:rPr>
              <a:t>:</a:t>
            </a:r>
            <a:endParaRPr lang="es-PA" sz="1600" b="1" dirty="0" smtClean="0">
              <a:solidFill>
                <a:srgbClr val="0000CC"/>
              </a:solidFill>
              <a:cs typeface="Times New Roman" pitchFamily="18" charset="0"/>
            </a:endParaRPr>
          </a:p>
        </p:txBody>
      </p:sp>
      <p:sp>
        <p:nvSpPr>
          <p:cNvPr id="131075" name="Rectangle 3"/>
          <p:cNvSpPr>
            <a:spLocks noGrp="1" noChangeArrowheads="1"/>
          </p:cNvSpPr>
          <p:nvPr>
            <p:ph idx="1"/>
          </p:nvPr>
        </p:nvSpPr>
        <p:spPr>
          <a:xfrm>
            <a:off x="179388" y="990600"/>
            <a:ext cx="8724900" cy="4525963"/>
          </a:xfrm>
        </p:spPr>
        <p:txBody>
          <a:bodyPr/>
          <a:lstStyle/>
          <a:p>
            <a:pPr marL="609600" indent="-609600" eaLnBrk="1" hangingPunct="1">
              <a:lnSpc>
                <a:spcPct val="90000"/>
              </a:lnSpc>
            </a:pPr>
            <a:r>
              <a:rPr lang="es-PA" sz="3600" b="1" smtClean="0">
                <a:solidFill>
                  <a:srgbClr val="000099"/>
                </a:solidFill>
                <a:latin typeface="Arial Black" pitchFamily="34" charset="0"/>
                <a:cs typeface="Times New Roman" pitchFamily="18" charset="0"/>
              </a:rPr>
              <a:t>LA</a:t>
            </a:r>
            <a:r>
              <a:rPr lang="es-PA" sz="3600" smtClean="0">
                <a:solidFill>
                  <a:srgbClr val="000099"/>
                </a:solidFill>
                <a:latin typeface="Arial Black" pitchFamily="34" charset="0"/>
                <a:cs typeface="Times New Roman" pitchFamily="18" charset="0"/>
              </a:rPr>
              <a:t> RELATIVIDAD DE LA SALUD:</a:t>
            </a:r>
            <a:endParaRPr lang="es-PA" sz="3600" b="1" smtClean="0">
              <a:solidFill>
                <a:srgbClr val="000099"/>
              </a:solidFill>
              <a:cs typeface="Times New Roman" pitchFamily="18" charset="0"/>
            </a:endParaRPr>
          </a:p>
          <a:p>
            <a:pPr marL="609600" indent="-609600" algn="just" eaLnBrk="1" hangingPunct="1">
              <a:lnSpc>
                <a:spcPct val="90000"/>
              </a:lnSpc>
              <a:buFont typeface="Wingdings" pitchFamily="2" charset="2"/>
              <a:buAutoNum type="arabicPeriod"/>
            </a:pPr>
            <a:r>
              <a:rPr lang="es-PA" sz="3600" smtClean="0">
                <a:solidFill>
                  <a:srgbClr val="0000CC"/>
                </a:solidFill>
                <a:latin typeface="Arial Black" pitchFamily="34" charset="0"/>
                <a:cs typeface="Times New Roman" pitchFamily="18" charset="0"/>
              </a:rPr>
              <a:t>LA DEFINICIÓN LEGAL DE LA SALUD NO COINCIDE CON LA DEFINICIÓN TÉCNICA. </a:t>
            </a:r>
          </a:p>
          <a:p>
            <a:pPr marL="609600" indent="-609600" algn="just" eaLnBrk="1" hangingPunct="1">
              <a:lnSpc>
                <a:spcPct val="90000"/>
              </a:lnSpc>
              <a:buFont typeface="Wingdings" pitchFamily="2" charset="2"/>
              <a:buAutoNum type="arabicPeriod"/>
            </a:pPr>
            <a:r>
              <a:rPr lang="es-PA" sz="3600" smtClean="0">
                <a:solidFill>
                  <a:srgbClr val="0000CC"/>
                </a:solidFill>
                <a:latin typeface="Arial Black" pitchFamily="34" charset="0"/>
                <a:cs typeface="Times New Roman" pitchFamily="18" charset="0"/>
              </a:rPr>
              <a:t>EL TRABAJO ES UN FENÓMENO EN CONSTANTE EVOLUCIÓN Y CAMBIO.</a:t>
            </a:r>
            <a:r>
              <a:rPr lang="es-PA" sz="2800" smtClean="0">
                <a:solidFill>
                  <a:srgbClr val="0000CC"/>
                </a:solidFill>
                <a:latin typeface="Arial Black" pitchFamily="34" charset="0"/>
                <a:cs typeface="Times New Roman" pitchFamily="18" charset="0"/>
              </a:rPr>
              <a:t> </a:t>
            </a:r>
          </a:p>
          <a:p>
            <a:pPr marL="609600" indent="-609600" algn="just" eaLnBrk="1" hangingPunct="1">
              <a:lnSpc>
                <a:spcPct val="90000"/>
              </a:lnSpc>
              <a:buFont typeface="Wingdings" pitchFamily="2" charset="2"/>
              <a:buNone/>
            </a:pPr>
            <a:endParaRPr lang="es-PA" sz="2800" smtClean="0">
              <a:solidFill>
                <a:srgbClr val="0000CC"/>
              </a:solidFill>
              <a:latin typeface="Arial Black" pitchFamily="34" charset="0"/>
              <a:cs typeface="Times New Roman" pitchFamily="18" charset="0"/>
            </a:endParaRPr>
          </a:p>
        </p:txBody>
      </p:sp>
      <p:pic>
        <p:nvPicPr>
          <p:cNvPr id="131076" name="Picture 4" descr="montes4"/>
          <p:cNvPicPr>
            <a:picLocks noChangeAspect="1" noChangeArrowheads="1"/>
          </p:cNvPicPr>
          <p:nvPr/>
        </p:nvPicPr>
        <p:blipFill>
          <a:blip r:embed="rId2" cstate="print"/>
          <a:srcRect/>
          <a:stretch>
            <a:fillRect/>
          </a:stretch>
        </p:blipFill>
        <p:spPr bwMode="auto">
          <a:xfrm>
            <a:off x="7245350" y="5486400"/>
            <a:ext cx="1127125" cy="1200150"/>
          </a:xfrm>
          <a:prstGeom prst="rect">
            <a:avLst/>
          </a:prstGeom>
          <a:noFill/>
          <a:ln w="9525">
            <a:noFill/>
            <a:miter lim="800000"/>
            <a:headEnd/>
            <a:tailEnd/>
          </a:ln>
        </p:spPr>
      </p:pic>
    </p:spTree>
    <p:extLst>
      <p:ext uri="{BB962C8B-B14F-4D97-AF65-F5344CB8AC3E}">
        <p14:creationId xmlns:p14="http://schemas.microsoft.com/office/powerpoint/2010/main" val="3213013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4451</Words>
  <Application>Microsoft Office PowerPoint</Application>
  <PresentationFormat>Presentación en pantalla (4:3)</PresentationFormat>
  <Paragraphs>682</Paragraphs>
  <Slides>136</Slides>
  <Notes>0</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136</vt:i4>
      </vt:variant>
    </vt:vector>
  </HeadingPairs>
  <TitlesOfParts>
    <vt:vector size="139" baseType="lpstr">
      <vt:lpstr>Tema de Office</vt:lpstr>
      <vt:lpstr>Clip</vt:lpstr>
      <vt:lpstr>Fotografía de Photo Editor</vt:lpstr>
      <vt:lpstr>Presentación de PowerPoint</vt:lpstr>
      <vt:lpstr>MEDICINA OCUPACIONAL</vt:lpstr>
      <vt:lpstr>ATENCIÓN INTEGRAL DE LA SALUD DE LOS TRABAJADORES</vt:lpstr>
      <vt:lpstr>ATENCIÓN INTEGRAL DE LA SALUD DE LOS TRABAJADORES</vt:lpstr>
      <vt:lpstr>ATENCIÓN INTEGRAL DE LA SALUD DE LOS TRABAJADORES</vt:lpstr>
      <vt:lpstr>SALUD OCUPACIONAL DISCIPLINAS</vt:lpstr>
      <vt:lpstr>Presentación de PowerPoint</vt:lpstr>
      <vt:lpstr>CONCEPTO DE TRABAJO</vt:lpstr>
      <vt:lpstr>CONCEPTO DE TRABAJO ENGELS.</vt:lpstr>
      <vt:lpstr>CONCEPTO DE TRABAJO</vt:lpstr>
      <vt:lpstr>CONCEPTO DE TRABAJO TRABAJO MANUAL</vt:lpstr>
      <vt:lpstr>CONCEPTO DE TRABAJO TRABAJO MANUAL</vt:lpstr>
      <vt:lpstr>CONCEPTO DE TRABAJO TRABAJO MANUAL</vt:lpstr>
      <vt:lpstr>CONCEPTO DE TRABAJO  MANUAL</vt:lpstr>
      <vt:lpstr>CONCEPTO DE TRABAJO  MANUAL</vt:lpstr>
      <vt:lpstr>CONCEPTO DE TRABAJO</vt:lpstr>
      <vt:lpstr>CONCEPTO DE TRABAJO</vt:lpstr>
      <vt:lpstr>CONCEPTO DE TRABAJO</vt:lpstr>
      <vt:lpstr>LA CATEGORÍA TRABAJO</vt:lpstr>
      <vt:lpstr>PROCESO DE TRABAJO ELEMENTOS QUE LO CONFORMAN</vt:lpstr>
      <vt:lpstr>CONCEPTO DE PROCESO DE TRABAJO</vt:lpstr>
      <vt:lpstr>PROCESO DE TRABAJO</vt:lpstr>
      <vt:lpstr>SALUD PÚBLICA VS. SALUD OCUPACIONAL TRADICIONAL</vt:lpstr>
      <vt:lpstr>MEDICINA OCUPACIONAL </vt:lpstr>
      <vt:lpstr>Presentación de PowerPoint</vt:lpstr>
      <vt:lpstr>EL NACIMIENTO DE LA MEDICINA OCUPACIONAL SE REMONTA: A LOS ANTIGUOS GRIEGOS DESDE:</vt:lpstr>
      <vt:lpstr>EL NACIMIENTO DE LA MEDICINA OCUPACIONAL SE REMONTA: A LOS ANTIGUOS GRIEGOS DESDE:</vt:lpstr>
      <vt:lpstr>EL NACIMIENTO DE LA MEDICINA OCUPACIONAL SE REMONTA: A LOS ANTIGUOS GRIEGOS DESDE:</vt:lpstr>
      <vt:lpstr>EL NACIMIENTO DE LA MEDICINA OCUPACIONAL continuación:</vt:lpstr>
      <vt:lpstr>EL NACIMIENTO DE LA MEDICINA OCUPACIONAL cont.:</vt:lpstr>
      <vt:lpstr>EL NACIMIENTO DE LA MEDICINA OCUPACIONAL cont.:</vt:lpstr>
      <vt:lpstr>EL NACIMIENTO DE LA MEDICINA OCUPACIONAL continuación:</vt:lpstr>
      <vt:lpstr>EL NACIMIENTO DE LA MEDICINA OCUPACIONAL continuación:</vt:lpstr>
      <vt:lpstr>EL NACIMIENTO DE LA MEDICINA OCUPACIONAL cont.:</vt:lpstr>
      <vt:lpstr>EL NACIMIENTO DE LA SALUD OCUPACIONAL cont.:</vt:lpstr>
      <vt:lpstr>Presentación de PowerPoint</vt:lpstr>
      <vt:lpstr>LA REVOLUCIÓN INDUSTRIAL A FINALES DEL SIGLO XVIII.</vt:lpstr>
      <vt:lpstr>LA REVOLUCIÓN INDUSTRIAL A FINALES DEL SIGLO XVIII.</vt:lpstr>
      <vt:lpstr>ESTADOS DEL DESARROLLO INDUSTRIAL</vt:lpstr>
      <vt:lpstr>ESTADOS DEL DESARROLLO INDUSTRIAL</vt:lpstr>
      <vt:lpstr>ESTADOS DEL DESARROLLO INDUSTRIAL</vt:lpstr>
      <vt:lpstr>ESTADOS DEL DESARROLLO INDUSTRIAL</vt:lpstr>
      <vt:lpstr>Presentación de PowerPoint</vt:lpstr>
      <vt:lpstr>Presentación de PowerPoint</vt:lpstr>
      <vt:lpstr> MEDIDINA OCUPACIONAL</vt:lpstr>
      <vt:lpstr>Presentación de PowerPoint</vt:lpstr>
      <vt:lpstr> MEDICINA OCUPACIONAL</vt:lpstr>
      <vt:lpstr>MEDICINA OCUPACIONAL</vt:lpstr>
      <vt:lpstr> MEDICINA OCUPACIONAL</vt:lpstr>
      <vt:lpstr>Presentación de PowerPoint</vt:lpstr>
      <vt:lpstr> MEDICINA OCUPACIONAL</vt:lpstr>
      <vt:lpstr>EVOLUCION DEL DERECHO DEL TRABAJADOR EN ESPAÑA Y EUROPA:</vt:lpstr>
      <vt:lpstr> MEDICINA OCUPACIONAL</vt:lpstr>
      <vt:lpstr> MEDICINA OCUPACIONAL</vt:lpstr>
      <vt:lpstr> MEDICINA OCUPACIONAL</vt:lpstr>
      <vt:lpstr> MEDICINA OCUPACIONAL</vt:lpstr>
      <vt:lpstr> MEDICINA OCUPACIONAL</vt:lpstr>
      <vt:lpstr>MEDICINA OCUPACIONAL</vt:lpstr>
      <vt:lpstr>MEDICINA OCUPACIONAL</vt:lpstr>
      <vt:lpstr>Promulgación de Leyes Sobre Seguridad en Los Países de América.</vt:lpstr>
      <vt:lpstr>NACIMIENTO DE LA MEDICINA OCUPACIONAL. CONT</vt:lpstr>
      <vt:lpstr>Presentación de PowerPoint</vt:lpstr>
      <vt:lpstr>Presentación de PowerPoint</vt:lpstr>
      <vt:lpstr>Presentación de PowerPoint</vt:lpstr>
      <vt:lpstr>Presentación de PowerPoint</vt:lpstr>
      <vt:lpstr>FIEBRE AMARILLA Y DENGUE POR AEDES AEGYPTI</vt:lpstr>
      <vt:lpstr>Presentación de PowerPoint</vt:lpstr>
      <vt:lpstr>Presentación de PowerPoint</vt:lpstr>
      <vt:lpstr>Presentación de PowerPoint</vt:lpstr>
      <vt:lpstr>Presentación de PowerPoint</vt:lpstr>
      <vt:lpstr>Presentación de PowerPoint</vt:lpstr>
      <vt:lpstr>Presentación de PowerPoint</vt:lpstr>
      <vt:lpstr>ANTECEDENTES HISTÓRICOS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CONSTRUCCIÓN DE CADA UNA DE LAS ESCLUSAS SIGNIFICÓ CAMBIOS EN EL ÁREA QUE SERÍA EL FUTURO CANAL DE PANAMÁ. LA GIGANTESCA OBRA REQUIRIÓ LA UTILIZACIÓN DE ENORMES MÁQUINAS CUYAS ACCIONES CAMBIARON LA CARA DE LA TIERRA VIRGEN Y DE LAS MANTAÑAS.</vt:lpstr>
      <vt:lpstr>Presentación de PowerPoint</vt:lpstr>
      <vt:lpstr>Presentación de PowerPoint</vt:lpstr>
      <vt:lpstr>Presentación de PowerPoint</vt:lpstr>
      <vt:lpstr>Presentación de PowerPoint</vt:lpstr>
      <vt:lpstr>Presentación de PowerPoint</vt:lpstr>
      <vt:lpstr>LA PATOLOGÍA DEL TRABAJADOR PUEDE SER:</vt:lpstr>
      <vt:lpstr>LA PATOLOGÍA DEL TRABAJO:</vt:lpstr>
      <vt:lpstr>ENFERMEDAD PROFESIONAL (1)</vt:lpstr>
      <vt:lpstr>ENFERMEDAD PROFESIONAL  (2)</vt:lpstr>
      <vt:lpstr>LOS FACTORES QUE DETERMINAN UNA ENFERMEDAD PROFESIONAL SON (1):</vt:lpstr>
      <vt:lpstr>LOS FACTORES QUE DETERMINAN UNA ENFERMEDAD PROFESIONAL SON (3):</vt:lpstr>
      <vt:lpstr>LOS FACTORES QUE DETERMINAN UNA ENFERMEDAD PROFESIONAL SON: (2):</vt:lpstr>
      <vt:lpstr>LOS FACTORES QUE DETERMINAN UNA ENFERMEDAD PROFESIONAL SON (4):</vt:lpstr>
      <vt:lpstr>LOS FACTORES QUE DETERMINAN UNA ENFERMEDAD PROFESIONAL SON (4):</vt:lpstr>
      <vt:lpstr>ENFERMEDAD RELACIONADA CON EL TRABAJO: (1)</vt:lpstr>
      <vt:lpstr>ENFERMEDAD RELACIONADA CON EL TRABAJO: (2)</vt:lpstr>
      <vt:lpstr>ENFERMEDAD RELACIONADA CON EL TRABAJO: (3)</vt:lpstr>
      <vt:lpstr>ENFERMEDAD RELACIONADA CON EL TRABAJO: (4)</vt:lpstr>
      <vt:lpstr>ENFERMEDAD RELACIONADA CON EL TRABAJO: (5)</vt:lpstr>
      <vt:lpstr>ENFERMEDAD RELACIONADA CON EL TRABAJO: (6)</vt:lpstr>
      <vt:lpstr>ENFERMEDAD RELACIONADA CON EL TRABAJO: (7)</vt:lpstr>
      <vt:lpstr>CRITERIOS DIFERENCIALES DE LA  (ERT)  Y LA  (ECAT). (1)</vt:lpstr>
      <vt:lpstr>CRITERIOS DIFERENCIALES DE LA  (ERT)  Y LA  (ECAT).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SALDOS NEGATIVOS INDIVIDUALES DEL TRABAJO</vt:lpstr>
      <vt:lpstr>SALDOS NEGATIVOS INDIVIDUALES DEL TRABAJO</vt:lpstr>
      <vt:lpstr> BIOSEGURIDAD</vt:lpstr>
      <vt:lpstr> LAS MEDIDAS PREVENTIVAS EN MEDICINA OCUPACIONAL</vt:lpstr>
      <vt:lpstr>FACTOR DE RIESGO</vt:lpstr>
      <vt:lpstr>MEDIDAS PREVENTIVAS EN MEDICINA  OCUPACIONAL</vt:lpstr>
      <vt:lpstr>MEDIDAS PREVENTIVAS EN MEDICINA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MEDIDAS PREVENTIVAS EN SALUD Y SEGURIDAD OCUPACIONAL</vt:lpstr>
      <vt:lpstr>SCRENING</vt:lpstr>
      <vt:lpstr>NACIMIENTO DE LA MEDICINA OCUPACIONAL.</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dc:creator>
  <cp:lastModifiedBy>adm</cp:lastModifiedBy>
  <cp:revision>4</cp:revision>
  <dcterms:created xsi:type="dcterms:W3CDTF">2013-06-09T22:50:11Z</dcterms:created>
  <dcterms:modified xsi:type="dcterms:W3CDTF">2013-08-27T15:02:09Z</dcterms:modified>
</cp:coreProperties>
</file>